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62"/>
  </p:notesMasterIdLst>
  <p:sldIdLst>
    <p:sldId id="256" r:id="rId2"/>
    <p:sldId id="277" r:id="rId3"/>
    <p:sldId id="403" r:id="rId4"/>
    <p:sldId id="404" r:id="rId5"/>
    <p:sldId id="405" r:id="rId6"/>
    <p:sldId id="406" r:id="rId7"/>
    <p:sldId id="407" r:id="rId8"/>
    <p:sldId id="279" r:id="rId9"/>
    <p:sldId id="329" r:id="rId10"/>
    <p:sldId id="341" r:id="rId11"/>
    <p:sldId id="342" r:id="rId12"/>
    <p:sldId id="343" r:id="rId13"/>
    <p:sldId id="344" r:id="rId14"/>
    <p:sldId id="345" r:id="rId15"/>
    <p:sldId id="346" r:id="rId16"/>
    <p:sldId id="395" r:id="rId17"/>
    <p:sldId id="396" r:id="rId18"/>
    <p:sldId id="397" r:id="rId19"/>
    <p:sldId id="356" r:id="rId20"/>
    <p:sldId id="357" r:id="rId21"/>
    <p:sldId id="358" r:id="rId22"/>
    <p:sldId id="359" r:id="rId23"/>
    <p:sldId id="398" r:id="rId24"/>
    <p:sldId id="352" r:id="rId25"/>
    <p:sldId id="399" r:id="rId26"/>
    <p:sldId id="353" r:id="rId27"/>
    <p:sldId id="354" r:id="rId28"/>
    <p:sldId id="360" r:id="rId29"/>
    <p:sldId id="361" r:id="rId30"/>
    <p:sldId id="362" r:id="rId31"/>
    <p:sldId id="363" r:id="rId32"/>
    <p:sldId id="364" r:id="rId33"/>
    <p:sldId id="365" r:id="rId34"/>
    <p:sldId id="400" r:id="rId35"/>
    <p:sldId id="366" r:id="rId36"/>
    <p:sldId id="367" r:id="rId37"/>
    <p:sldId id="368" r:id="rId38"/>
    <p:sldId id="292" r:id="rId39"/>
    <p:sldId id="369" r:id="rId40"/>
    <p:sldId id="372" r:id="rId41"/>
    <p:sldId id="373" r:id="rId42"/>
    <p:sldId id="384" r:id="rId43"/>
    <p:sldId id="401" r:id="rId44"/>
    <p:sldId id="388" r:id="rId45"/>
    <p:sldId id="385" r:id="rId46"/>
    <p:sldId id="402" r:id="rId47"/>
    <p:sldId id="383" r:id="rId48"/>
    <p:sldId id="389" r:id="rId49"/>
    <p:sldId id="390" r:id="rId50"/>
    <p:sldId id="391" r:id="rId51"/>
    <p:sldId id="392" r:id="rId52"/>
    <p:sldId id="386" r:id="rId53"/>
    <p:sldId id="394" r:id="rId54"/>
    <p:sldId id="376" r:id="rId55"/>
    <p:sldId id="377" r:id="rId56"/>
    <p:sldId id="378" r:id="rId57"/>
    <p:sldId id="393" r:id="rId58"/>
    <p:sldId id="379" r:id="rId59"/>
    <p:sldId id="381" r:id="rId60"/>
    <p:sldId id="382"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7A8C"/>
    <a:srgbClr val="0000FF"/>
    <a:srgbClr val="26A426"/>
    <a:srgbClr val="9216B4"/>
    <a:srgbClr val="3EA9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4" autoAdjust="0"/>
    <p:restoredTop sz="94660"/>
  </p:normalViewPr>
  <p:slideViewPr>
    <p:cSldViewPr>
      <p:cViewPr varScale="1">
        <p:scale>
          <a:sx n="111" d="100"/>
          <a:sy n="111" d="100"/>
        </p:scale>
        <p:origin x="-1614"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050425D5-782E-9845-A837-6352A55BFBFC}" type="datetimeFigureOut">
              <a:rPr lang="en-US"/>
              <a:pPr>
                <a:defRPr/>
              </a:pPr>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AC66F07-4573-0241-B4E5-D61B45287573}" type="slidenum">
              <a:rPr lang="en-US"/>
              <a:pPr>
                <a:defRPr/>
              </a:pPr>
              <a:t>‹#›</a:t>
            </a:fld>
            <a:endParaRPr lang="en-US"/>
          </a:p>
        </p:txBody>
      </p:sp>
    </p:spTree>
    <p:extLst>
      <p:ext uri="{BB962C8B-B14F-4D97-AF65-F5344CB8AC3E}">
        <p14:creationId xmlns:p14="http://schemas.microsoft.com/office/powerpoint/2010/main" val="40116391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59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3600">
                <a:solidFill>
                  <a:srgbClr val="2C7A8C"/>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3200">
                <a:solidFill>
                  <a:srgbClr val="2C7A8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2606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2C7A8C"/>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C7A8C"/>
                </a:solidFill>
              </a:defRPr>
            </a:lvl1pPr>
            <a:lvl2pPr>
              <a:defRPr>
                <a:solidFill>
                  <a:srgbClr val="2C7A8C"/>
                </a:solidFill>
              </a:defRPr>
            </a:lvl2pPr>
            <a:lvl3pPr>
              <a:defRPr>
                <a:solidFill>
                  <a:srgbClr val="2C7A8C"/>
                </a:solidFill>
              </a:defRPr>
            </a:lvl3pPr>
            <a:lvl4pPr>
              <a:defRPr>
                <a:solidFill>
                  <a:srgbClr val="2C7A8C"/>
                </a:solidFill>
              </a:defRPr>
            </a:lvl4pPr>
            <a:lvl5pPr>
              <a:defRPr>
                <a:solidFill>
                  <a:srgbClr val="2C7A8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219F7810-7D8D-8C4E-A516-B3D8C95711C2}" type="datetimeFigureOut">
              <a:rPr lang="en-US"/>
              <a:pPr>
                <a:defRPr/>
              </a:pPr>
              <a:t>9/19/2014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CF5DC827-BCDF-CD40-B5EF-C2ABD4A3B235}" type="slidenum">
              <a:rPr lang="en-US"/>
              <a:pPr>
                <a:defRPr/>
              </a:pPr>
              <a:t>‹#›</a:t>
            </a:fld>
            <a:endParaRPr lang="en-US"/>
          </a:p>
        </p:txBody>
      </p:sp>
    </p:spTree>
    <p:extLst>
      <p:ext uri="{BB962C8B-B14F-4D97-AF65-F5344CB8AC3E}">
        <p14:creationId xmlns:p14="http://schemas.microsoft.com/office/powerpoint/2010/main" val="664301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38101" y="6037578"/>
            <a:ext cx="9220200" cy="862693"/>
          </a:xfrm>
          <a:prstGeom prst="rect">
            <a:avLst/>
          </a:prstGeom>
          <a:gradFill flip="none" rotWithShape="1">
            <a:gsLst>
              <a:gs pos="43000">
                <a:srgbClr val="9ED4E0">
                  <a:alpha val="93000"/>
                </a:srgbClr>
              </a:gs>
              <a:gs pos="0">
                <a:srgbClr val="3EA9C2"/>
              </a:gs>
              <a:gs pos="100000">
                <a:schemeClr val="bg1">
                  <a:alpha val="3500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9" name="Picture 15"/>
          <p:cNvPicPr>
            <a:picLocks noChangeAspect="1"/>
          </p:cNvPicPr>
          <p:nvPr/>
        </p:nvPicPr>
        <p:blipFill>
          <a:blip r:embed="rId5" cstate="email">
            <a:extLst>
              <a:ext uri="{28A0092B-C50C-407E-A947-70E740481C1C}">
                <a14:useLocalDpi xmlns:a14="http://schemas.microsoft.com/office/drawing/2010/main" val="0"/>
              </a:ext>
            </a:extLst>
          </a:blip>
          <a:srcRect l="1051" t="5956" r="2"/>
          <a:stretch>
            <a:fillRect/>
          </a:stretch>
        </p:blipFill>
        <p:spPr bwMode="auto">
          <a:xfrm>
            <a:off x="50800" y="92075"/>
            <a:ext cx="3073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70425" y="6178550"/>
            <a:ext cx="4511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52600" y="1905000"/>
            <a:ext cx="60960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362200" y="2209800"/>
            <a:ext cx="48006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752600" y="1905000"/>
            <a:ext cx="60960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2362200" y="2209800"/>
            <a:ext cx="48006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a:ea typeface="ＭＳ Ｐゴシック" charset="0"/>
          <a:cs typeface="ＭＳ Ｐゴシック" charset="0"/>
        </a:defRPr>
      </a:lvl2pPr>
      <a:lvl3pPr algn="ctr" rtl="0" fontAlgn="base">
        <a:spcBef>
          <a:spcPct val="0"/>
        </a:spcBef>
        <a:spcAft>
          <a:spcPct val="0"/>
        </a:spcAft>
        <a:defRPr sz="4400">
          <a:solidFill>
            <a:schemeClr val="tx1"/>
          </a:solidFill>
          <a:latin typeface="Calibri"/>
          <a:ea typeface="ＭＳ Ｐゴシック" charset="0"/>
          <a:cs typeface="ＭＳ Ｐゴシック" charset="0"/>
        </a:defRPr>
      </a:lvl3pPr>
      <a:lvl4pPr algn="ctr" rtl="0" fontAlgn="base">
        <a:spcBef>
          <a:spcPct val="0"/>
        </a:spcBef>
        <a:spcAft>
          <a:spcPct val="0"/>
        </a:spcAft>
        <a:defRPr sz="4400">
          <a:solidFill>
            <a:schemeClr val="tx1"/>
          </a:solidFill>
          <a:latin typeface="Calibri"/>
          <a:ea typeface="ＭＳ Ｐゴシック" charset="0"/>
          <a:cs typeface="ＭＳ Ｐゴシック" charset="0"/>
        </a:defRPr>
      </a:lvl4pPr>
      <a:lvl5pPr algn="ctr" rtl="0" fontAlgn="base">
        <a:spcBef>
          <a:spcPct val="0"/>
        </a:spcBef>
        <a:spcAft>
          <a:spcPct val="0"/>
        </a:spcAft>
        <a:defRPr sz="4400">
          <a:solidFill>
            <a:schemeClr val="tx1"/>
          </a:solidFill>
          <a:latin typeface="Calibri"/>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a:defRPr>
      </a:lvl6pPr>
      <a:lvl7pPr marL="914400" algn="ctr" rtl="0" eaLnBrk="1" fontAlgn="base" hangingPunct="1">
        <a:spcBef>
          <a:spcPct val="0"/>
        </a:spcBef>
        <a:spcAft>
          <a:spcPct val="0"/>
        </a:spcAft>
        <a:defRPr sz="4400">
          <a:solidFill>
            <a:schemeClr val="tx1"/>
          </a:solidFill>
          <a:latin typeface="Calibri"/>
        </a:defRPr>
      </a:lvl7pPr>
      <a:lvl8pPr marL="1371600" algn="ctr" rtl="0" eaLnBrk="1" fontAlgn="base" hangingPunct="1">
        <a:spcBef>
          <a:spcPct val="0"/>
        </a:spcBef>
        <a:spcAft>
          <a:spcPct val="0"/>
        </a:spcAft>
        <a:defRPr sz="4400">
          <a:solidFill>
            <a:schemeClr val="tx1"/>
          </a:solidFill>
          <a:latin typeface="Calibri"/>
        </a:defRPr>
      </a:lvl8pPr>
      <a:lvl9pPr marL="1828800" algn="ctr" rtl="0" eaLnBrk="1" fontAlgn="base" hangingPunct="1">
        <a:spcBef>
          <a:spcPct val="0"/>
        </a:spcBef>
        <a:spcAft>
          <a:spcPct val="0"/>
        </a:spcAft>
        <a:defRPr sz="4400">
          <a:solidFill>
            <a:schemeClr val="tx1"/>
          </a:solidFill>
          <a:latin typeface="Calibri"/>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ginning Slid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34" y="0"/>
            <a:ext cx="9244732" cy="6858000"/>
          </a:xfrm>
          <a:prstGeom prst="rect">
            <a:avLst/>
          </a:prstGeom>
        </p:spPr>
      </p:pic>
      <p:sp>
        <p:nvSpPr>
          <p:cNvPr id="3" name="TextBox 2"/>
          <p:cNvSpPr txBox="1"/>
          <p:nvPr/>
        </p:nvSpPr>
        <p:spPr>
          <a:xfrm>
            <a:off x="3131840" y="332656"/>
            <a:ext cx="4453713" cy="1200328"/>
          </a:xfrm>
          <a:prstGeom prst="rect">
            <a:avLst/>
          </a:prstGeom>
          <a:noFill/>
        </p:spPr>
        <p:txBody>
          <a:bodyPr wrap="none" rtlCol="0">
            <a:spAutoFit/>
          </a:bodyPr>
          <a:lstStyle/>
          <a:p>
            <a:pPr fontAlgn="auto">
              <a:spcBef>
                <a:spcPts val="0"/>
              </a:spcBef>
              <a:spcAft>
                <a:spcPts val="0"/>
              </a:spcAft>
              <a:defRPr/>
            </a:pPr>
            <a:r>
              <a:rPr lang="en-US" sz="2400" b="1" dirty="0">
                <a:solidFill>
                  <a:srgbClr val="2C7A8C"/>
                </a:solidFill>
              </a:rPr>
              <a:t>Lesson 15: </a:t>
            </a:r>
            <a:r>
              <a:rPr lang="en-US" sz="2400" b="1" dirty="0" smtClean="0">
                <a:solidFill>
                  <a:srgbClr val="2C7A8C"/>
                </a:solidFill>
              </a:rPr>
              <a:t>How </a:t>
            </a:r>
            <a:r>
              <a:rPr lang="en-US" sz="2400" b="1" dirty="0">
                <a:solidFill>
                  <a:srgbClr val="2C7A8C"/>
                </a:solidFill>
              </a:rPr>
              <a:t>Your Skin </a:t>
            </a:r>
            <a:r>
              <a:rPr lang="en-US" sz="2400" b="1" dirty="0" smtClean="0">
                <a:solidFill>
                  <a:srgbClr val="2C7A8C"/>
                </a:solidFill>
              </a:rPr>
              <a:t>Relates </a:t>
            </a:r>
          </a:p>
          <a:p>
            <a:pPr fontAlgn="auto">
              <a:spcBef>
                <a:spcPts val="0"/>
              </a:spcBef>
              <a:spcAft>
                <a:spcPts val="0"/>
              </a:spcAft>
              <a:defRPr/>
            </a:pPr>
            <a:r>
              <a:rPr lang="en-US" sz="2400" b="1" dirty="0" smtClean="0">
                <a:solidFill>
                  <a:srgbClr val="2C7A8C"/>
                </a:solidFill>
              </a:rPr>
              <a:t>to </a:t>
            </a:r>
            <a:r>
              <a:rPr lang="en-US" sz="2400" b="1" dirty="0">
                <a:solidFill>
                  <a:srgbClr val="2C7A8C"/>
                </a:solidFill>
              </a:rPr>
              <a:t>Balanced </a:t>
            </a:r>
            <a:r>
              <a:rPr lang="en-US" sz="2400" b="1" dirty="0" smtClean="0">
                <a:solidFill>
                  <a:srgbClr val="2C7A8C"/>
                </a:solidFill>
              </a:rPr>
              <a:t>Health!</a:t>
            </a:r>
            <a:endParaRPr lang="en-US" sz="2400" b="1" dirty="0">
              <a:solidFill>
                <a:srgbClr val="2C7A8C"/>
              </a:solidFill>
            </a:endParaRPr>
          </a:p>
          <a:p>
            <a:endParaRPr lang="en-US" sz="2400" b="1" dirty="0">
              <a:solidFill>
                <a:srgbClr val="2C7A8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inny woman full length .jpg"/>
          <p:cNvPicPr>
            <a:picLocks noChangeAspect="1"/>
          </p:cNvPicPr>
          <p:nvPr/>
        </p:nvPicPr>
        <p:blipFill>
          <a:blip r:embed="rId2" cstate="print"/>
          <a:stretch>
            <a:fillRect/>
          </a:stretch>
        </p:blipFill>
        <p:spPr>
          <a:xfrm>
            <a:off x="5895300" y="1219200"/>
            <a:ext cx="3248700" cy="4878632"/>
          </a:xfrm>
          <a:prstGeom prst="rect">
            <a:avLst/>
          </a:prstGeom>
          <a:ln>
            <a:noFill/>
          </a:ln>
          <a:effectLst>
            <a:softEdge rad="112500"/>
          </a:effectLst>
        </p:spPr>
      </p:pic>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sp>
        <p:nvSpPr>
          <p:cNvPr id="4" name="TextBox 1"/>
          <p:cNvSpPr txBox="1">
            <a:spLocks noChangeArrowheads="1"/>
          </p:cNvSpPr>
          <p:nvPr/>
        </p:nvSpPr>
        <p:spPr bwMode="auto">
          <a:xfrm>
            <a:off x="685800" y="1752600"/>
            <a:ext cx="4953000" cy="3970318"/>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600" dirty="0">
                <a:solidFill>
                  <a:srgbClr val="2C7A8C"/>
                </a:solidFill>
                <a:latin typeface="Calibri"/>
                <a:ea typeface="+mn-ea"/>
                <a:cs typeface="Calibri"/>
              </a:rPr>
              <a:t>The skin plays some important roles for </a:t>
            </a:r>
            <a:r>
              <a:rPr lang="en-US" sz="3600" dirty="0" smtClean="0">
                <a:solidFill>
                  <a:srgbClr val="2C7A8C"/>
                </a:solidFill>
                <a:latin typeface="Calibri"/>
                <a:ea typeface="+mn-ea"/>
                <a:cs typeface="Calibri"/>
              </a:rPr>
              <a:t>us. It gives </a:t>
            </a:r>
            <a:r>
              <a:rPr lang="en-US" sz="3600" dirty="0">
                <a:solidFill>
                  <a:srgbClr val="2C7A8C"/>
                </a:solidFill>
                <a:latin typeface="Calibri"/>
                <a:ea typeface="+mn-ea"/>
                <a:cs typeface="Calibri"/>
              </a:rPr>
              <a:t>shape to </a:t>
            </a:r>
            <a:r>
              <a:rPr lang="en-US" sz="3600" dirty="0" smtClean="0">
                <a:solidFill>
                  <a:srgbClr val="2C7A8C"/>
                </a:solidFill>
                <a:latin typeface="Calibri"/>
                <a:ea typeface="+mn-ea"/>
                <a:cs typeface="Calibri"/>
              </a:rPr>
              <a:t>the body. It also acts </a:t>
            </a:r>
            <a:r>
              <a:rPr lang="en-US" sz="3600" dirty="0">
                <a:solidFill>
                  <a:srgbClr val="2C7A8C"/>
                </a:solidFill>
                <a:latin typeface="Calibri"/>
                <a:ea typeface="+mn-ea"/>
                <a:cs typeface="Calibri"/>
              </a:rPr>
              <a:t>as a barrier</a:t>
            </a:r>
            <a:r>
              <a:rPr lang="en-US" sz="3600" dirty="0" smtClean="0">
                <a:solidFill>
                  <a:srgbClr val="2C7A8C"/>
                </a:solidFill>
                <a:latin typeface="Calibri"/>
                <a:ea typeface="+mn-ea"/>
                <a:cs typeface="Calibri"/>
              </a:rPr>
              <a:t>, protecting us from invading </a:t>
            </a:r>
            <a:r>
              <a:rPr lang="en-US" sz="3600" dirty="0">
                <a:solidFill>
                  <a:srgbClr val="2C7A8C"/>
                </a:solidFill>
                <a:latin typeface="Calibri"/>
                <a:ea typeface="+mn-ea"/>
                <a:cs typeface="Calibri"/>
              </a:rPr>
              <a:t>bacteria</a:t>
            </a:r>
            <a:r>
              <a:rPr lang="en-US" sz="3600" dirty="0" smtClean="0">
                <a:solidFill>
                  <a:srgbClr val="2C7A8C"/>
                </a:solidFill>
                <a:latin typeface="Calibri"/>
                <a:ea typeface="+mn-ea"/>
                <a:cs typeface="Calibri"/>
              </a:rPr>
              <a:t>, viruses</a:t>
            </a:r>
            <a:r>
              <a:rPr lang="en-US" sz="3600" dirty="0">
                <a:solidFill>
                  <a:srgbClr val="2C7A8C"/>
                </a:solidFill>
                <a:latin typeface="Calibri"/>
                <a:ea typeface="+mn-ea"/>
                <a:cs typeface="Calibri"/>
              </a:rPr>
              <a:t>, etc.</a:t>
            </a:r>
          </a:p>
        </p:txBody>
      </p:sp>
      <p:pic>
        <p:nvPicPr>
          <p:cNvPr id="9220" name="Picture 2" descr="http://ts4.mm.bing.net/th?id=I4543728107193463&amp;pid=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74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flipV="1">
            <a:off x="6629400" y="1600200"/>
            <a:ext cx="53340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sp>
        <p:nvSpPr>
          <p:cNvPr id="4" name="TextBox 1"/>
          <p:cNvSpPr txBox="1">
            <a:spLocks noChangeArrowheads="1"/>
          </p:cNvSpPr>
          <p:nvPr/>
        </p:nvSpPr>
        <p:spPr bwMode="auto">
          <a:xfrm>
            <a:off x="3124200" y="1676400"/>
            <a:ext cx="6019800" cy="3862596"/>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500" dirty="0" smtClean="0">
                <a:solidFill>
                  <a:srgbClr val="2C7A8C"/>
                </a:solidFill>
                <a:latin typeface="Calibri"/>
                <a:ea typeface="+mn-ea"/>
                <a:cs typeface="Calibri"/>
              </a:rPr>
              <a:t>Our skin works </a:t>
            </a:r>
            <a:r>
              <a:rPr lang="en-US" sz="3500" dirty="0">
                <a:solidFill>
                  <a:srgbClr val="2C7A8C"/>
                </a:solidFill>
                <a:latin typeface="Calibri"/>
                <a:ea typeface="+mn-ea"/>
                <a:cs typeface="Calibri"/>
              </a:rPr>
              <a:t>as a thermostat </a:t>
            </a:r>
            <a:r>
              <a:rPr lang="en-US" sz="3500" dirty="0" smtClean="0">
                <a:solidFill>
                  <a:srgbClr val="2C7A8C"/>
                </a:solidFill>
                <a:latin typeface="Calibri"/>
                <a:ea typeface="+mn-ea"/>
                <a:cs typeface="Calibri"/>
              </a:rPr>
              <a:t>and </a:t>
            </a:r>
            <a:r>
              <a:rPr lang="en-US" sz="3500" dirty="0">
                <a:solidFill>
                  <a:srgbClr val="2C7A8C"/>
                </a:solidFill>
                <a:latin typeface="Calibri"/>
                <a:ea typeface="+mn-ea"/>
                <a:cs typeface="Calibri"/>
              </a:rPr>
              <a:t>helps regulate </a:t>
            </a:r>
            <a:r>
              <a:rPr lang="en-US" sz="3500" dirty="0" smtClean="0">
                <a:solidFill>
                  <a:srgbClr val="2C7A8C"/>
                </a:solidFill>
                <a:latin typeface="Calibri"/>
                <a:ea typeface="+mn-ea"/>
                <a:cs typeface="Calibri"/>
              </a:rPr>
              <a:t>body temperature.</a:t>
            </a:r>
          </a:p>
          <a:p>
            <a:pPr algn="ctr" fontAlgn="auto">
              <a:spcBef>
                <a:spcPts val="0"/>
              </a:spcBef>
              <a:spcAft>
                <a:spcPts val="0"/>
              </a:spcAft>
              <a:defRPr/>
            </a:pPr>
            <a:endParaRPr lang="en-US" sz="3500" dirty="0" smtClean="0">
              <a:solidFill>
                <a:srgbClr val="2C7A8C"/>
              </a:solidFill>
              <a:latin typeface="Calibri"/>
              <a:ea typeface="+mn-ea"/>
              <a:cs typeface="Calibri"/>
            </a:endParaRPr>
          </a:p>
          <a:p>
            <a:pPr algn="ctr" fontAlgn="auto">
              <a:spcBef>
                <a:spcPts val="0"/>
              </a:spcBef>
              <a:spcAft>
                <a:spcPts val="0"/>
              </a:spcAft>
              <a:defRPr/>
            </a:pPr>
            <a:r>
              <a:rPr lang="en-US" sz="3500" dirty="0" smtClean="0">
                <a:solidFill>
                  <a:srgbClr val="2C7A8C"/>
                </a:solidFill>
                <a:latin typeface="Calibri"/>
                <a:ea typeface="+mn-ea"/>
                <a:cs typeface="Calibri"/>
              </a:rPr>
              <a:t>It also senses environmental </a:t>
            </a:r>
            <a:r>
              <a:rPr lang="en-US" sz="3500" dirty="0">
                <a:solidFill>
                  <a:srgbClr val="2C7A8C"/>
                </a:solidFill>
                <a:latin typeface="Calibri"/>
                <a:ea typeface="+mn-ea"/>
                <a:cs typeface="Calibri"/>
              </a:rPr>
              <a:t>hazards, </a:t>
            </a:r>
            <a:r>
              <a:rPr lang="en-US" sz="3500" dirty="0" smtClean="0">
                <a:solidFill>
                  <a:srgbClr val="2C7A8C"/>
                </a:solidFill>
                <a:latin typeface="Calibri"/>
                <a:ea typeface="+mn-ea"/>
                <a:cs typeface="Calibri"/>
              </a:rPr>
              <a:t>such </a:t>
            </a:r>
            <a:r>
              <a:rPr lang="en-US" sz="3500" dirty="0">
                <a:solidFill>
                  <a:srgbClr val="2C7A8C"/>
                </a:solidFill>
                <a:latin typeface="Calibri"/>
                <a:ea typeface="+mn-ea"/>
                <a:cs typeface="Calibri"/>
              </a:rPr>
              <a:t>as excess heat or cold.</a:t>
            </a:r>
          </a:p>
        </p:txBody>
      </p:sp>
      <p:pic>
        <p:nvPicPr>
          <p:cNvPr id="10243" name="Picture 5" descr="C:\Users\Todd\AppData\Local\Microsoft\Windows\Temporary Internet Files\Content.IE5\JWW0HK1S\MC900053398[1].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600" y="3573462"/>
            <a:ext cx="199231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C:\Users\Todd\AppData\Local\Microsoft\Windows\Temporary Internet Files\Content.IE5\RL3VFJKL\MC900022395[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9763" y="1309688"/>
            <a:ext cx="2255837"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sp>
        <p:nvSpPr>
          <p:cNvPr id="4" name="TextBox 1"/>
          <p:cNvSpPr txBox="1">
            <a:spLocks noChangeArrowheads="1"/>
          </p:cNvSpPr>
          <p:nvPr/>
        </p:nvSpPr>
        <p:spPr bwMode="auto">
          <a:xfrm>
            <a:off x="152400" y="1557367"/>
            <a:ext cx="5257800" cy="4031873"/>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200" dirty="0" smtClean="0">
                <a:solidFill>
                  <a:srgbClr val="2C7A8C"/>
                </a:solidFill>
                <a:latin typeface="Calibri"/>
                <a:ea typeface="+mn-ea"/>
                <a:cs typeface="Calibri"/>
              </a:rPr>
              <a:t>The </a:t>
            </a:r>
            <a:r>
              <a:rPr lang="en-US" sz="3200" dirty="0">
                <a:solidFill>
                  <a:srgbClr val="2C7A8C"/>
                </a:solidFill>
                <a:latin typeface="Calibri"/>
                <a:ea typeface="+mn-ea"/>
                <a:cs typeface="Calibri"/>
              </a:rPr>
              <a:t>skin is the </a:t>
            </a:r>
            <a:r>
              <a:rPr lang="en-US" sz="3200" dirty="0" smtClean="0">
                <a:solidFill>
                  <a:srgbClr val="2C7A8C"/>
                </a:solidFill>
                <a:latin typeface="Calibri"/>
                <a:ea typeface="+mn-ea"/>
                <a:cs typeface="Calibri"/>
              </a:rPr>
              <a:t>largest eliminative </a:t>
            </a:r>
            <a:r>
              <a:rPr lang="en-US" sz="3200" dirty="0">
                <a:solidFill>
                  <a:srgbClr val="2C7A8C"/>
                </a:solidFill>
                <a:latin typeface="Calibri"/>
                <a:ea typeface="+mn-ea"/>
                <a:cs typeface="Calibri"/>
              </a:rPr>
              <a:t>organ of </a:t>
            </a:r>
            <a:r>
              <a:rPr lang="en-US" sz="3200" dirty="0" smtClean="0">
                <a:solidFill>
                  <a:srgbClr val="2C7A8C"/>
                </a:solidFill>
                <a:latin typeface="Calibri"/>
                <a:ea typeface="+mn-ea"/>
                <a:cs typeface="Calibri"/>
              </a:rPr>
              <a:t>the body</a:t>
            </a:r>
            <a:r>
              <a:rPr lang="en-US" sz="3200" dirty="0">
                <a:solidFill>
                  <a:srgbClr val="2C7A8C"/>
                </a:solidFill>
                <a:latin typeface="Calibri"/>
                <a:ea typeface="+mn-ea"/>
                <a:cs typeface="Calibri"/>
              </a:rPr>
              <a:t>. It uses sweat to help </a:t>
            </a:r>
          </a:p>
          <a:p>
            <a:pPr algn="ctr" fontAlgn="auto">
              <a:spcBef>
                <a:spcPts val="0"/>
              </a:spcBef>
              <a:spcAft>
                <a:spcPts val="0"/>
              </a:spcAft>
              <a:defRPr/>
            </a:pPr>
            <a:r>
              <a:rPr lang="en-US" sz="3200" dirty="0" smtClean="0">
                <a:solidFill>
                  <a:srgbClr val="2C7A8C"/>
                </a:solidFill>
                <a:latin typeface="Calibri"/>
                <a:ea typeface="+mn-ea"/>
                <a:cs typeface="Calibri"/>
              </a:rPr>
              <a:t>get </a:t>
            </a:r>
            <a:r>
              <a:rPr lang="en-US" sz="3200" dirty="0">
                <a:solidFill>
                  <a:srgbClr val="2C7A8C"/>
                </a:solidFill>
                <a:latin typeface="Calibri"/>
                <a:ea typeface="+mn-ea"/>
                <a:cs typeface="Calibri"/>
              </a:rPr>
              <a:t>rid of waste fluid </a:t>
            </a:r>
            <a:r>
              <a:rPr lang="en-US" sz="3200" dirty="0" smtClean="0">
                <a:solidFill>
                  <a:srgbClr val="2C7A8C"/>
                </a:solidFill>
                <a:latin typeface="Calibri"/>
                <a:ea typeface="+mn-ea"/>
                <a:cs typeface="Calibri"/>
              </a:rPr>
              <a:t>and to purify </a:t>
            </a:r>
            <a:r>
              <a:rPr lang="en-US" sz="3200" dirty="0">
                <a:solidFill>
                  <a:srgbClr val="2C7A8C"/>
                </a:solidFill>
                <a:latin typeface="Calibri"/>
                <a:ea typeface="+mn-ea"/>
                <a:cs typeface="Calibri"/>
              </a:rPr>
              <a:t>the body. As the </a:t>
            </a:r>
            <a:r>
              <a:rPr lang="en-US" sz="3200" dirty="0" smtClean="0">
                <a:solidFill>
                  <a:srgbClr val="2C7A8C"/>
                </a:solidFill>
                <a:latin typeface="Calibri"/>
                <a:ea typeface="+mn-ea"/>
                <a:cs typeface="Calibri"/>
              </a:rPr>
              <a:t>body </a:t>
            </a:r>
            <a:r>
              <a:rPr lang="en-US" sz="3200" dirty="0">
                <a:solidFill>
                  <a:srgbClr val="2C7A8C"/>
                </a:solidFill>
                <a:latin typeface="Calibri"/>
                <a:ea typeface="+mn-ea"/>
                <a:cs typeface="Calibri"/>
              </a:rPr>
              <a:t>detoxifies, the </a:t>
            </a:r>
            <a:r>
              <a:rPr lang="en-US" sz="3200" dirty="0" smtClean="0">
                <a:solidFill>
                  <a:srgbClr val="2C7A8C"/>
                </a:solidFill>
                <a:latin typeface="Calibri"/>
                <a:ea typeface="+mn-ea"/>
                <a:cs typeface="Calibri"/>
              </a:rPr>
              <a:t>skin responds </a:t>
            </a:r>
            <a:r>
              <a:rPr lang="en-US" sz="3200" dirty="0">
                <a:solidFill>
                  <a:srgbClr val="2C7A8C"/>
                </a:solidFill>
                <a:latin typeface="Calibri"/>
                <a:ea typeface="+mn-ea"/>
                <a:cs typeface="Calibri"/>
              </a:rPr>
              <a:t>with acne, </a:t>
            </a:r>
            <a:r>
              <a:rPr lang="en-US" sz="3200" dirty="0" smtClean="0">
                <a:solidFill>
                  <a:srgbClr val="2C7A8C"/>
                </a:solidFill>
                <a:latin typeface="Calibri"/>
                <a:ea typeface="+mn-ea"/>
                <a:cs typeface="Calibri"/>
              </a:rPr>
              <a:t>eczema</a:t>
            </a:r>
            <a:r>
              <a:rPr lang="en-US" sz="3200" dirty="0">
                <a:solidFill>
                  <a:srgbClr val="2C7A8C"/>
                </a:solidFill>
                <a:latin typeface="Calibri"/>
                <a:ea typeface="+mn-ea"/>
                <a:cs typeface="Calibri"/>
              </a:rPr>
              <a:t>, psoriasis, boils, etc</a:t>
            </a:r>
            <a:r>
              <a:rPr lang="en-US" sz="3200" dirty="0">
                <a:solidFill>
                  <a:srgbClr val="2C7A8C"/>
                </a:solidFill>
                <a:latin typeface="+mn-lt"/>
                <a:ea typeface="+mn-ea"/>
                <a:cs typeface="+mn-cs"/>
              </a:rPr>
              <a:t>.</a:t>
            </a:r>
          </a:p>
        </p:txBody>
      </p:sp>
      <p:pic>
        <p:nvPicPr>
          <p:cNvPr id="11267" name="Picture 5" descr="C:\Users\Todd\AppData\Local\Microsoft\Windows\Temporary Internet Files\Content.IE5\RL3VFJKL\MP900409661[1].jpg"/>
          <p:cNvPicPr>
            <a:picLocks noChangeAspect="1" noChangeArrowheads="1"/>
          </p:cNvPicPr>
          <p:nvPr/>
        </p:nvPicPr>
        <p:blipFill>
          <a:blip r:embed="rId2" cstate="email">
            <a:extLst>
              <a:ext uri="{28A0092B-C50C-407E-A947-70E740481C1C}">
                <a14:useLocalDpi xmlns:a14="http://schemas.microsoft.com/office/drawing/2010/main" val="0"/>
              </a:ext>
            </a:extLst>
          </a:blip>
          <a:srcRect b="15556"/>
          <a:stretch>
            <a:fillRect/>
          </a:stretch>
        </p:blipFill>
        <p:spPr bwMode="auto">
          <a:xfrm>
            <a:off x="5547042" y="1556792"/>
            <a:ext cx="3129414"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4" name="Picture 6" descr="http://ts2.mm.bing.net/th?id=I4878752728745085&amp;pid=1.1"/>
          <p:cNvPicPr>
            <a:picLocks noChangeAspect="1" noChangeArrowheads="1"/>
          </p:cNvPicPr>
          <p:nvPr/>
        </p:nvPicPr>
        <p:blipFill>
          <a:blip r:embed="rId2" cstate="print"/>
          <a:srcRect/>
          <a:stretch>
            <a:fillRect/>
          </a:stretch>
        </p:blipFill>
        <p:spPr bwMode="auto">
          <a:xfrm>
            <a:off x="5656589" y="332656"/>
            <a:ext cx="3206632" cy="2399523"/>
          </a:xfrm>
          <a:prstGeom prst="ellipse">
            <a:avLst/>
          </a:prstGeom>
          <a:ln>
            <a:noFill/>
          </a:ln>
          <a:effectLst>
            <a:softEdge rad="112500"/>
          </a:effectLst>
        </p:spPr>
      </p:pic>
      <p:pic>
        <p:nvPicPr>
          <p:cNvPr id="119818" name="Picture 10" descr="C:\Users\Todd\AppData\Local\Microsoft\Windows\Temporary Internet Files\Content.IE5\CFV8PRYN\MP900411759[1].jpg"/>
          <p:cNvPicPr>
            <a:picLocks noChangeAspect="1" noChangeArrowheads="1"/>
          </p:cNvPicPr>
          <p:nvPr/>
        </p:nvPicPr>
        <p:blipFill>
          <a:blip r:embed="rId3" cstate="print"/>
          <a:srcRect/>
          <a:stretch>
            <a:fillRect/>
          </a:stretch>
        </p:blipFill>
        <p:spPr bwMode="auto">
          <a:xfrm flipH="1">
            <a:off x="6832550" y="2590800"/>
            <a:ext cx="2236366" cy="3352912"/>
          </a:xfrm>
          <a:prstGeom prst="rect">
            <a:avLst/>
          </a:prstGeom>
          <a:ln>
            <a:noFill/>
          </a:ln>
          <a:effectLst>
            <a:softEdge rad="112500"/>
          </a:effectLst>
        </p:spPr>
      </p:pic>
      <p:sp>
        <p:nvSpPr>
          <p:cNvPr id="5" name="TextBox 1"/>
          <p:cNvSpPr txBox="1">
            <a:spLocks noChangeArrowheads="1"/>
          </p:cNvSpPr>
          <p:nvPr/>
        </p:nvSpPr>
        <p:spPr bwMode="auto">
          <a:xfrm>
            <a:off x="762000" y="1905000"/>
            <a:ext cx="4800600" cy="3693318"/>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900" dirty="0">
                <a:solidFill>
                  <a:srgbClr val="2C7A8C"/>
                </a:solidFill>
                <a:latin typeface="Calibri"/>
                <a:ea typeface="+mn-ea"/>
                <a:cs typeface="Calibri"/>
              </a:rPr>
              <a:t>The skin has three </a:t>
            </a:r>
            <a:r>
              <a:rPr lang="en-US" sz="3900" dirty="0" smtClean="0">
                <a:solidFill>
                  <a:srgbClr val="2C7A8C"/>
                </a:solidFill>
                <a:latin typeface="Calibri"/>
                <a:ea typeface="+mn-ea"/>
                <a:cs typeface="Calibri"/>
              </a:rPr>
              <a:t>layers.</a:t>
            </a:r>
            <a:r>
              <a:rPr lang="en-US" sz="3900" dirty="0" smtClean="0">
                <a:solidFill>
                  <a:srgbClr val="2C7A8C"/>
                </a:solidFill>
                <a:latin typeface="Calibri"/>
                <a:cs typeface="Calibri"/>
              </a:rPr>
              <a:t> The top layer is called the </a:t>
            </a:r>
            <a:r>
              <a:rPr lang="en-US" sz="3900" i="1" dirty="0" smtClean="0">
                <a:solidFill>
                  <a:srgbClr val="2C7A8C"/>
                </a:solidFill>
                <a:latin typeface="Calibri"/>
                <a:cs typeface="Calibri"/>
              </a:rPr>
              <a:t>epidermis</a:t>
            </a:r>
            <a:r>
              <a:rPr lang="en-US" sz="3900" dirty="0" smtClean="0">
                <a:solidFill>
                  <a:srgbClr val="2C7A8C"/>
                </a:solidFill>
                <a:latin typeface="Calibri"/>
                <a:cs typeface="Calibri"/>
              </a:rPr>
              <a:t>. This layer consists of flat, gray cells.</a:t>
            </a:r>
          </a:p>
          <a:p>
            <a:pPr fontAlgn="auto">
              <a:spcBef>
                <a:spcPts val="0"/>
              </a:spcBef>
              <a:spcAft>
                <a:spcPts val="0"/>
              </a:spcAft>
              <a:defRPr/>
            </a:pPr>
            <a:endParaRPr lang="en-US" sz="3900" dirty="0">
              <a:solidFill>
                <a:srgbClr val="2C7A8C"/>
              </a:solidFill>
              <a:latin typeface="Calibri"/>
              <a:ea typeface="+mn-ea"/>
              <a:cs typeface="Calibri"/>
            </a:endParaRPr>
          </a:p>
        </p:txBody>
      </p:sp>
      <p:pic>
        <p:nvPicPr>
          <p:cNvPr id="12294" name="Picture 12" descr="C:\Users\Todd\AppData\Local\Microsoft\Windows\Temporary Internet Files\Content.IE5\JWW0HK1S\MC90043162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19400"/>
            <a:ext cx="269716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pic>
        <p:nvPicPr>
          <p:cNvPr id="13315" name="Picture 6" descr="http://s3.amazonaws.com/readers/2011/01/12/hp_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772816"/>
            <a:ext cx="420276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4343400" y="1371600"/>
            <a:ext cx="4800600" cy="424731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000" dirty="0">
                <a:solidFill>
                  <a:srgbClr val="2C7A8C"/>
                </a:solidFill>
                <a:latin typeface="Calibri"/>
                <a:ea typeface="+mn-ea"/>
                <a:cs typeface="Calibri"/>
              </a:rPr>
              <a:t>The second layer is </a:t>
            </a:r>
            <a:r>
              <a:rPr lang="en-US" sz="3000" dirty="0" smtClean="0">
                <a:solidFill>
                  <a:srgbClr val="2C7A8C"/>
                </a:solidFill>
                <a:latin typeface="Calibri"/>
                <a:ea typeface="+mn-ea"/>
                <a:cs typeface="Calibri"/>
              </a:rPr>
              <a:t>the </a:t>
            </a:r>
            <a:r>
              <a:rPr lang="en-US" sz="3000" dirty="0">
                <a:solidFill>
                  <a:srgbClr val="2C7A8C"/>
                </a:solidFill>
                <a:latin typeface="Calibri"/>
                <a:ea typeface="+mn-ea"/>
                <a:cs typeface="Calibri"/>
              </a:rPr>
              <a:t>dermis. This layer contains hair follicles, oil, sweat glands, nerve </a:t>
            </a:r>
            <a:r>
              <a:rPr lang="en-US" sz="3000" dirty="0" smtClean="0">
                <a:solidFill>
                  <a:srgbClr val="2C7A8C"/>
                </a:solidFill>
                <a:latin typeface="Calibri"/>
                <a:ea typeface="+mn-ea"/>
                <a:cs typeface="Calibri"/>
              </a:rPr>
              <a:t>endings, </a:t>
            </a:r>
            <a:r>
              <a:rPr lang="en-US" sz="3000" dirty="0">
                <a:solidFill>
                  <a:srgbClr val="2C7A8C"/>
                </a:solidFill>
                <a:latin typeface="Calibri"/>
                <a:ea typeface="+mn-ea"/>
                <a:cs typeface="Calibri"/>
              </a:rPr>
              <a:t>and blood vessels. It also contains collagen and elastin. Deterioration of this layer causes aging, </a:t>
            </a:r>
            <a:r>
              <a:rPr lang="en-US" sz="3000" dirty="0" smtClean="0">
                <a:solidFill>
                  <a:srgbClr val="2C7A8C"/>
                </a:solidFill>
                <a:latin typeface="Calibri"/>
                <a:ea typeface="+mn-ea"/>
                <a:cs typeface="Calibri"/>
              </a:rPr>
              <a:t>sagging, </a:t>
            </a:r>
            <a:r>
              <a:rPr lang="en-US" sz="3000" dirty="0">
                <a:solidFill>
                  <a:srgbClr val="2C7A8C"/>
                </a:solidFill>
                <a:latin typeface="Calibri"/>
                <a:ea typeface="+mn-ea"/>
                <a:cs typeface="Calibri"/>
              </a:rPr>
              <a:t>and wrinkling.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pic>
        <p:nvPicPr>
          <p:cNvPr id="14338" name="Picture 2" descr="http://ts4.mm.bing.net/th?id=I4946669038666967&amp;pi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323975"/>
            <a:ext cx="34782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www.wellsprings-health.com/images/articles/transdermal-cream.jpg"/>
          <p:cNvPicPr>
            <a:picLocks noChangeAspect="1" noChangeArrowheads="1"/>
          </p:cNvPicPr>
          <p:nvPr/>
        </p:nvPicPr>
        <p:blipFill>
          <a:blip r:embed="rId3" cstate="email">
            <a:extLst>
              <a:ext uri="{28A0092B-C50C-407E-A947-70E740481C1C}">
                <a14:useLocalDpi xmlns:a14="http://schemas.microsoft.com/office/drawing/2010/main" val="0"/>
              </a:ext>
            </a:extLst>
          </a:blip>
          <a:srcRect r="39394"/>
          <a:stretch>
            <a:fillRect/>
          </a:stretch>
        </p:blipFill>
        <p:spPr bwMode="auto">
          <a:xfrm>
            <a:off x="6660232" y="3865437"/>
            <a:ext cx="1874168" cy="215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42664" y="1700808"/>
            <a:ext cx="5105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a:solidFill>
                  <a:srgbClr val="2C7A8C"/>
                </a:solidFill>
              </a:rPr>
              <a:t>The third layer of skin is the </a:t>
            </a:r>
            <a:r>
              <a:rPr lang="en-US" sz="3000" dirty="0" smtClean="0">
                <a:solidFill>
                  <a:srgbClr val="2C7A8C"/>
                </a:solidFill>
              </a:rPr>
              <a:t>hypodermis, or subcutaneous layer. It contains </a:t>
            </a:r>
            <a:r>
              <a:rPr lang="en-US" sz="3000" dirty="0">
                <a:solidFill>
                  <a:srgbClr val="2C7A8C"/>
                </a:solidFill>
              </a:rPr>
              <a:t>fat cells, </a:t>
            </a:r>
            <a:r>
              <a:rPr lang="en-US" sz="3000" dirty="0" smtClean="0">
                <a:solidFill>
                  <a:srgbClr val="2C7A8C"/>
                </a:solidFill>
              </a:rPr>
              <a:t>veins, </a:t>
            </a:r>
            <a:r>
              <a:rPr lang="en-US" sz="3000" dirty="0">
                <a:solidFill>
                  <a:srgbClr val="2C7A8C"/>
                </a:solidFill>
              </a:rPr>
              <a:t>and muscles. It acts as both a shock absorber </a:t>
            </a:r>
            <a:r>
              <a:rPr lang="en-US" sz="3000" i="1" dirty="0">
                <a:solidFill>
                  <a:srgbClr val="2C7A8C"/>
                </a:solidFill>
              </a:rPr>
              <a:t>and </a:t>
            </a:r>
            <a:r>
              <a:rPr lang="en-US" sz="3000" dirty="0">
                <a:solidFill>
                  <a:srgbClr val="2C7A8C"/>
                </a:solidFill>
              </a:rPr>
              <a:t>a thermal insulator. Cellular renewal occurs in this layer.</a:t>
            </a:r>
            <a:r>
              <a:rPr lang="en-US" sz="3000" dirty="0" smtClean="0">
                <a:solidFill>
                  <a:srgbClr val="2C7A8C"/>
                </a:solidFill>
              </a:rPr>
              <a:t> </a:t>
            </a:r>
            <a:endParaRPr lang="en-US" sz="3000" dirty="0">
              <a:solidFill>
                <a:srgbClr val="2C7A8C"/>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016" y="1196752"/>
            <a:ext cx="8892480" cy="1981199"/>
          </a:xfrm>
        </p:spPr>
        <p:txBody>
          <a:bodyPr/>
          <a:lstStyle/>
          <a:p>
            <a:r>
              <a:rPr lang="en-US" sz="3100" dirty="0" smtClean="0">
                <a:latin typeface="Calibri"/>
                <a:cs typeface="Calibri"/>
              </a:rPr>
              <a:t>To keep your skin moisturized, you must use transdermal products in order to penetrate all of the layers of skin and to stimulate the production of natural collagen and elastin.</a:t>
            </a:r>
            <a:endParaRPr lang="en-US" sz="3100" dirty="0">
              <a:latin typeface="Calibri"/>
              <a:cs typeface="Calibri"/>
            </a:endParaRPr>
          </a:p>
        </p:txBody>
      </p:sp>
      <p:pic>
        <p:nvPicPr>
          <p:cNvPr id="4" name="Picture 3" descr="142018656.jpg"/>
          <p:cNvPicPr>
            <a:picLocks noChangeAspect="1"/>
          </p:cNvPicPr>
          <p:nvPr/>
        </p:nvPicPr>
        <p:blipFill>
          <a:blip r:embed="rId2"/>
          <a:stretch>
            <a:fillRect/>
          </a:stretch>
        </p:blipFill>
        <p:spPr>
          <a:xfrm>
            <a:off x="2514600" y="3212976"/>
            <a:ext cx="3911492" cy="259994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ried-or-embarrassed-woman-covering-face-peeking-10056970.jpg"/>
          <p:cNvPicPr>
            <a:picLocks noChangeAspect="1"/>
          </p:cNvPicPr>
          <p:nvPr/>
        </p:nvPicPr>
        <p:blipFill>
          <a:blip r:embed="rId2"/>
          <a:stretch>
            <a:fillRect/>
          </a:stretch>
        </p:blipFill>
        <p:spPr>
          <a:xfrm>
            <a:off x="3707904" y="1772816"/>
            <a:ext cx="5229695" cy="3481016"/>
          </a:xfrm>
          <a:prstGeom prst="rect">
            <a:avLst/>
          </a:prstGeom>
        </p:spPr>
      </p:pic>
      <p:sp>
        <p:nvSpPr>
          <p:cNvPr id="2" name="Title 1"/>
          <p:cNvSpPr>
            <a:spLocks noGrp="1"/>
          </p:cNvSpPr>
          <p:nvPr>
            <p:ph type="ctrTitle"/>
          </p:nvPr>
        </p:nvSpPr>
        <p:spPr>
          <a:xfrm>
            <a:off x="533400" y="1752600"/>
            <a:ext cx="3581400" cy="3657600"/>
          </a:xfrm>
        </p:spPr>
        <p:txBody>
          <a:bodyPr/>
          <a:lstStyle/>
          <a:p>
            <a:r>
              <a:rPr lang="en-US" dirty="0" smtClean="0">
                <a:latin typeface="Calibri"/>
                <a:cs typeface="Calibri"/>
              </a:rPr>
              <a:t>Now that you know a little more about skin, let’s talk about when our skin is unhealthy.</a:t>
            </a:r>
            <a:endParaRPr lang="en-US" dirty="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024" y="1295400"/>
            <a:ext cx="8820472" cy="3203575"/>
          </a:xfrm>
        </p:spPr>
        <p:txBody>
          <a:bodyPr/>
          <a:lstStyle/>
          <a:p>
            <a:r>
              <a:rPr lang="en-US" sz="3200" dirty="0" smtClean="0">
                <a:latin typeface="Calibri"/>
                <a:cs typeface="Calibri"/>
              </a:rPr>
              <a:t>Acne is a skin inflammation that affects about 80% of all those between the ages of 12 and 24. </a:t>
            </a:r>
            <a:r>
              <a:rPr lang="en-US" sz="3200" dirty="0" smtClean="0">
                <a:latin typeface="Calibri"/>
                <a:cs typeface="Calibri"/>
              </a:rPr>
              <a:t>A </a:t>
            </a:r>
            <a:r>
              <a:rPr lang="en-US" sz="3200" dirty="0" err="1" smtClean="0">
                <a:latin typeface="Calibri"/>
                <a:cs typeface="Calibri"/>
              </a:rPr>
              <a:t>sebacacus</a:t>
            </a:r>
            <a:r>
              <a:rPr lang="en-US" sz="3200" dirty="0" smtClean="0">
                <a:latin typeface="Calibri"/>
                <a:cs typeface="Calibri"/>
              </a:rPr>
              <a:t> gland, located in each hair follicle or tiny pit of the skin, produces oil that lubricates the skin. </a:t>
            </a:r>
            <a:endParaRPr lang="en-US" sz="3200" dirty="0">
              <a:latin typeface="Calibri"/>
              <a:cs typeface="Calibri"/>
            </a:endParaRPr>
          </a:p>
        </p:txBody>
      </p:sp>
      <p:pic>
        <p:nvPicPr>
          <p:cNvPr id="4" name="Picture 3" descr="cystic-acne-diagram-162.jpg"/>
          <p:cNvPicPr>
            <a:picLocks noChangeAspect="1"/>
          </p:cNvPicPr>
          <p:nvPr/>
        </p:nvPicPr>
        <p:blipFill>
          <a:blip r:embed="rId2"/>
          <a:stretch>
            <a:fillRect/>
          </a:stretch>
        </p:blipFill>
        <p:spPr>
          <a:xfrm>
            <a:off x="2211603" y="3501008"/>
            <a:ext cx="4736661" cy="2362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304800" y="1828800"/>
            <a:ext cx="4953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smtClean="0">
                <a:solidFill>
                  <a:srgbClr val="2C7A8C"/>
                </a:solidFill>
              </a:rPr>
              <a:t>If </a:t>
            </a:r>
            <a:r>
              <a:rPr lang="en-US" sz="3000" dirty="0">
                <a:solidFill>
                  <a:srgbClr val="2C7A8C"/>
                </a:solidFill>
              </a:rPr>
              <a:t>some of the oil becomes trapped, bacteria multiplies in the pit </a:t>
            </a:r>
            <a:r>
              <a:rPr lang="en-US" sz="3000" dirty="0" smtClean="0">
                <a:solidFill>
                  <a:srgbClr val="2C7A8C"/>
                </a:solidFill>
              </a:rPr>
              <a:t>and the </a:t>
            </a:r>
            <a:r>
              <a:rPr lang="en-US" sz="3000" dirty="0">
                <a:solidFill>
                  <a:srgbClr val="2C7A8C"/>
                </a:solidFill>
              </a:rPr>
              <a:t>skin becomes inflamed. Most adolescents have </a:t>
            </a:r>
            <a:r>
              <a:rPr lang="en-US" sz="3000" dirty="0" smtClean="0">
                <a:solidFill>
                  <a:srgbClr val="2C7A8C"/>
                </a:solidFill>
              </a:rPr>
              <a:t>acne, </a:t>
            </a:r>
            <a:r>
              <a:rPr lang="en-US" sz="3000" dirty="0">
                <a:solidFill>
                  <a:srgbClr val="2C7A8C"/>
                </a:solidFill>
              </a:rPr>
              <a:t>because these glands are stimulated </a:t>
            </a:r>
            <a:r>
              <a:rPr lang="en-US" sz="3000" dirty="0" smtClean="0">
                <a:solidFill>
                  <a:srgbClr val="2C7A8C"/>
                </a:solidFill>
              </a:rPr>
              <a:t>by </a:t>
            </a:r>
            <a:r>
              <a:rPr lang="en-US" sz="3000" dirty="0" smtClean="0">
                <a:solidFill>
                  <a:srgbClr val="2C7A8C"/>
                </a:solidFill>
              </a:rPr>
              <a:t> </a:t>
            </a:r>
            <a:r>
              <a:rPr lang="en-US" sz="3000" dirty="0" smtClean="0">
                <a:solidFill>
                  <a:srgbClr val="2C7A8C"/>
                </a:solidFill>
              </a:rPr>
              <a:t>hormones </a:t>
            </a:r>
            <a:r>
              <a:rPr lang="en-US" sz="3000" dirty="0">
                <a:solidFill>
                  <a:srgbClr val="2C7A8C"/>
                </a:solidFill>
              </a:rPr>
              <a:t>at puberty.</a:t>
            </a:r>
          </a:p>
        </p:txBody>
      </p:sp>
      <p:pic>
        <p:nvPicPr>
          <p:cNvPr id="132098" name="Picture 2" descr="http://ts2.mm.bing.net/th?id=I4650114436825753&amp;pid=1.1"/>
          <p:cNvPicPr>
            <a:picLocks noChangeAspect="1" noChangeArrowheads="1"/>
          </p:cNvPicPr>
          <p:nvPr/>
        </p:nvPicPr>
        <p:blipFill>
          <a:blip r:embed="rId2" cstate="print"/>
          <a:srcRect/>
          <a:stretch>
            <a:fillRect/>
          </a:stretch>
        </p:blipFill>
        <p:spPr bwMode="auto">
          <a:xfrm>
            <a:off x="5867400" y="1409698"/>
            <a:ext cx="1371600" cy="1714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2102" name="Picture 6" descr="http://ts1.mm.bing.net/th?id=I4940677538251184&amp;pid=1.1"/>
          <p:cNvPicPr>
            <a:picLocks noChangeAspect="1" noChangeArrowheads="1"/>
          </p:cNvPicPr>
          <p:nvPr/>
        </p:nvPicPr>
        <p:blipFill>
          <a:blip r:embed="rId3" cstate="print"/>
          <a:srcRect r="6398"/>
          <a:stretch>
            <a:fillRect/>
          </a:stretch>
        </p:blipFill>
        <p:spPr bwMode="auto">
          <a:xfrm>
            <a:off x="5486400" y="3733800"/>
            <a:ext cx="2057400" cy="144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2104" name="Picture 8" descr="http://ts2.mm.bing.net/th?id=I4737388168478933&amp;pid=1.1"/>
          <p:cNvPicPr>
            <a:picLocks noChangeAspect="1" noChangeArrowheads="1"/>
          </p:cNvPicPr>
          <p:nvPr/>
        </p:nvPicPr>
        <p:blipFill>
          <a:blip r:embed="rId4" cstate="print"/>
          <a:srcRect/>
          <a:stretch>
            <a:fillRect/>
          </a:stretch>
        </p:blipFill>
        <p:spPr bwMode="auto">
          <a:xfrm>
            <a:off x="6934200" y="4800600"/>
            <a:ext cx="1828800" cy="1234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2100" name="Picture 4" descr="http://ts4.mm.bing.net/th?id=I4931220023739199&amp;pid=1.1"/>
          <p:cNvPicPr>
            <a:picLocks noChangeAspect="1" noChangeArrowheads="1"/>
          </p:cNvPicPr>
          <p:nvPr/>
        </p:nvPicPr>
        <p:blipFill>
          <a:blip r:embed="rId5" cstate="print"/>
          <a:srcRect t="43636"/>
          <a:stretch>
            <a:fillRect/>
          </a:stretch>
        </p:blipFill>
        <p:spPr bwMode="auto">
          <a:xfrm>
            <a:off x="7010400" y="2281515"/>
            <a:ext cx="1676400" cy="152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p:cNvSpPr txBox="1">
            <a:spLocks noChangeArrowheads="1"/>
          </p:cNvSpPr>
          <p:nvPr/>
        </p:nvSpPr>
        <p:spPr bwMode="auto">
          <a:xfrm>
            <a:off x="251520" y="1052736"/>
            <a:ext cx="856895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500" dirty="0">
                <a:solidFill>
                  <a:srgbClr val="2C7A8C"/>
                </a:solidFill>
              </a:rPr>
              <a:t>Y</a:t>
            </a:r>
            <a:r>
              <a:rPr lang="en-US" sz="3500" dirty="0" smtClean="0">
                <a:solidFill>
                  <a:srgbClr val="2C7A8C"/>
                </a:solidFill>
              </a:rPr>
              <a:t>ou </a:t>
            </a:r>
            <a:r>
              <a:rPr lang="en-US" sz="3500" dirty="0">
                <a:solidFill>
                  <a:srgbClr val="2C7A8C"/>
                </a:solidFill>
              </a:rPr>
              <a:t>can enjoy beautiful, glowing skin </a:t>
            </a:r>
          </a:p>
          <a:p>
            <a:pPr algn="ctr" eaLnBrk="1" hangingPunct="1"/>
            <a:r>
              <a:rPr lang="en-US" sz="3500" dirty="0">
                <a:solidFill>
                  <a:srgbClr val="2C7A8C"/>
                </a:solidFill>
              </a:rPr>
              <a:t>the natural way! </a:t>
            </a:r>
            <a:endParaRPr lang="en-US" sz="3500" dirty="0" smtClean="0">
              <a:solidFill>
                <a:srgbClr val="2C7A8C"/>
              </a:solidFill>
            </a:endParaRPr>
          </a:p>
          <a:p>
            <a:pPr algn="ctr" eaLnBrk="1" hangingPunct="1"/>
            <a:r>
              <a:rPr lang="en-US" sz="3500" dirty="0" smtClean="0">
                <a:solidFill>
                  <a:srgbClr val="2C7A8C"/>
                </a:solidFill>
              </a:rPr>
              <a:t>Before </a:t>
            </a:r>
            <a:r>
              <a:rPr lang="en-US" sz="3500" dirty="0">
                <a:solidFill>
                  <a:srgbClr val="2C7A8C"/>
                </a:solidFill>
              </a:rPr>
              <a:t>we tell you how, </a:t>
            </a:r>
            <a:r>
              <a:rPr lang="en-US" sz="3500" dirty="0" smtClean="0">
                <a:solidFill>
                  <a:srgbClr val="2C7A8C"/>
                </a:solidFill>
              </a:rPr>
              <a:t>here’</a:t>
            </a:r>
            <a:r>
              <a:rPr lang="en-US" altLang="ja-JP" sz="3500" dirty="0" smtClean="0">
                <a:solidFill>
                  <a:srgbClr val="2C7A8C"/>
                </a:solidFill>
              </a:rPr>
              <a:t>s </a:t>
            </a:r>
            <a:r>
              <a:rPr lang="en-US" altLang="ja-JP" sz="3500" dirty="0">
                <a:solidFill>
                  <a:srgbClr val="2C7A8C"/>
                </a:solidFill>
              </a:rPr>
              <a:t>some interesting information about your </a:t>
            </a:r>
            <a:r>
              <a:rPr lang="en-US" altLang="ja-JP" sz="3500" dirty="0" smtClean="0">
                <a:solidFill>
                  <a:srgbClr val="2C7A8C"/>
                </a:solidFill>
              </a:rPr>
              <a:t>skin:</a:t>
            </a:r>
            <a:endParaRPr lang="en-US" sz="3500" dirty="0">
              <a:solidFill>
                <a:srgbClr val="2C7A8C"/>
              </a:solidFill>
            </a:endParaRPr>
          </a:p>
        </p:txBody>
      </p:sp>
      <p:pic>
        <p:nvPicPr>
          <p:cNvPr id="4" name="Picture 3" descr="Facials skin beauty.jpg"/>
          <p:cNvPicPr>
            <a:picLocks noChangeAspect="1"/>
          </p:cNvPicPr>
          <p:nvPr/>
        </p:nvPicPr>
        <p:blipFill>
          <a:blip r:embed="rId2" cstate="print"/>
          <a:stretch>
            <a:fillRect/>
          </a:stretch>
        </p:blipFill>
        <p:spPr>
          <a:xfrm>
            <a:off x="2483768" y="3278088"/>
            <a:ext cx="4109953" cy="2743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04800" y="3657600"/>
            <a:ext cx="8610600" cy="2062163"/>
          </a:xfrm>
          <a:prstGeom prst="rect">
            <a:avLst/>
          </a:prstGeom>
          <a:noFill/>
          <a:ln w="9525">
            <a:noFill/>
            <a:miter lim="800000"/>
            <a:headEnd/>
            <a:tailEnd/>
          </a:ln>
        </p:spPr>
        <p:txBody>
          <a:bodyPr>
            <a:spAutoFit/>
          </a:bodyPr>
          <a:lstStyle/>
          <a:p>
            <a:pPr algn="ctr" fontAlgn="auto">
              <a:spcBef>
                <a:spcPts val="0"/>
              </a:spcBef>
              <a:spcAft>
                <a:spcPts val="0"/>
              </a:spcAft>
              <a:defRPr/>
            </a:pPr>
            <a:r>
              <a:rPr lang="en-US" sz="3200" dirty="0">
                <a:solidFill>
                  <a:srgbClr val="2C7A8C"/>
                </a:solidFill>
                <a:latin typeface="Calibri"/>
                <a:ea typeface="+mn-ea"/>
                <a:cs typeface="Calibri"/>
              </a:rPr>
              <a:t>Blackheads form when sebum combines with skin pigments and plugs the pores. If scales below the surface of the skin become filled with sebum, whiteheads appear.</a:t>
            </a:r>
          </a:p>
        </p:txBody>
      </p:sp>
      <p:pic>
        <p:nvPicPr>
          <p:cNvPr id="133122" name="Picture 2" descr="http://ts3.mm.bing.net/th?id=I4730941429187726&amp;pid=1.1"/>
          <p:cNvPicPr>
            <a:picLocks noChangeAspect="1" noChangeArrowheads="1"/>
          </p:cNvPicPr>
          <p:nvPr/>
        </p:nvPicPr>
        <p:blipFill>
          <a:blip r:embed="rId2" cstate="print"/>
          <a:srcRect r="27842"/>
          <a:stretch>
            <a:fillRect/>
          </a:stretch>
        </p:blipFill>
        <p:spPr bwMode="auto">
          <a:xfrm>
            <a:off x="2133600" y="1131712"/>
            <a:ext cx="2362200" cy="2449688"/>
          </a:xfrm>
          <a:prstGeom prst="ellipse">
            <a:avLst/>
          </a:prstGeom>
          <a:ln>
            <a:noFill/>
          </a:ln>
          <a:effectLst>
            <a:softEdge rad="112500"/>
          </a:effectLst>
        </p:spPr>
      </p:pic>
      <p:pic>
        <p:nvPicPr>
          <p:cNvPr id="133124" name="Picture 4" descr="http://ts4.mm.bing.net/th?id=I4968947029312607&amp;pid=1.1"/>
          <p:cNvPicPr>
            <a:picLocks noChangeAspect="1" noChangeArrowheads="1"/>
          </p:cNvPicPr>
          <p:nvPr/>
        </p:nvPicPr>
        <p:blipFill>
          <a:blip r:embed="rId3" cstate="print"/>
          <a:srcRect/>
          <a:stretch>
            <a:fillRect/>
          </a:stretch>
        </p:blipFill>
        <p:spPr bwMode="auto">
          <a:xfrm>
            <a:off x="4724400" y="1134455"/>
            <a:ext cx="2362200" cy="242843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llergies2-co.JPG"/>
          <p:cNvPicPr>
            <a:picLocks noChangeAspect="1"/>
          </p:cNvPicPr>
          <p:nvPr/>
        </p:nvPicPr>
        <p:blipFill>
          <a:blip r:embed="rId2" cstate="print"/>
          <a:stretch>
            <a:fillRect/>
          </a:stretch>
        </p:blipFill>
        <p:spPr>
          <a:xfrm>
            <a:off x="3200400" y="3364992"/>
            <a:ext cx="1752600" cy="262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4164" name="Picture 20" descr="C:\Users\Todd\AppData\Local\Microsoft\Windows\Temporary Internet Files\Content.IE5\RL3VFJKL\MP900178564[1].jpg"/>
          <p:cNvPicPr>
            <a:picLocks noChangeAspect="1" noChangeArrowheads="1"/>
          </p:cNvPicPr>
          <p:nvPr/>
        </p:nvPicPr>
        <p:blipFill>
          <a:blip r:embed="rId3" cstate="print"/>
          <a:srcRect l="20833" r="20833"/>
          <a:stretch>
            <a:fillRect/>
          </a:stretch>
        </p:blipFill>
        <p:spPr bwMode="auto">
          <a:xfrm>
            <a:off x="6553200" y="3593592"/>
            <a:ext cx="2133600" cy="2426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4166" name="Picture 22" descr="http://ts2.mm.bing.net/th?id=I4957432232084721&amp;pid=1.1"/>
          <p:cNvPicPr>
            <a:picLocks noChangeAspect="1" noChangeArrowheads="1"/>
          </p:cNvPicPr>
          <p:nvPr/>
        </p:nvPicPr>
        <p:blipFill>
          <a:blip r:embed="rId4" cstate="print"/>
          <a:srcRect/>
          <a:stretch>
            <a:fillRect/>
          </a:stretch>
        </p:blipFill>
        <p:spPr bwMode="auto">
          <a:xfrm>
            <a:off x="304800" y="3441192"/>
            <a:ext cx="2064325"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1"/>
          <p:cNvSpPr txBox="1">
            <a:spLocks noChangeArrowheads="1"/>
          </p:cNvSpPr>
          <p:nvPr/>
        </p:nvSpPr>
        <p:spPr bwMode="auto">
          <a:xfrm>
            <a:off x="228600" y="1219200"/>
            <a:ext cx="8763000" cy="2062103"/>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200" dirty="0">
                <a:solidFill>
                  <a:srgbClr val="2C7A8C"/>
                </a:solidFill>
                <a:latin typeface="Calibri"/>
                <a:ea typeface="+mn-ea"/>
                <a:cs typeface="Calibri"/>
              </a:rPr>
              <a:t>Factors that contribute to acne are: oily skin, androgens (male </a:t>
            </a:r>
            <a:r>
              <a:rPr lang="en-US" sz="3200" dirty="0" smtClean="0">
                <a:solidFill>
                  <a:srgbClr val="2C7A8C"/>
                </a:solidFill>
                <a:latin typeface="Calibri"/>
                <a:ea typeface="+mn-ea"/>
                <a:cs typeface="Calibri"/>
              </a:rPr>
              <a:t>hormones </a:t>
            </a:r>
            <a:r>
              <a:rPr lang="en-US" sz="3200" dirty="0">
                <a:solidFill>
                  <a:srgbClr val="2C7A8C"/>
                </a:solidFill>
                <a:latin typeface="Calibri"/>
                <a:ea typeface="+mn-ea"/>
                <a:cs typeface="Calibri"/>
              </a:rPr>
              <a:t>produced in increased amounts when a boy or girl reaches </a:t>
            </a:r>
            <a:r>
              <a:rPr lang="en-US" sz="3200" dirty="0" smtClean="0">
                <a:solidFill>
                  <a:srgbClr val="2C7A8C"/>
                </a:solidFill>
                <a:latin typeface="Calibri"/>
                <a:ea typeface="+mn-ea"/>
                <a:cs typeface="Calibri"/>
              </a:rPr>
              <a:t>puberty), </a:t>
            </a:r>
            <a:r>
              <a:rPr lang="en-US" sz="3200" dirty="0">
                <a:solidFill>
                  <a:srgbClr val="2C7A8C"/>
                </a:solidFill>
                <a:latin typeface="Calibri"/>
                <a:ea typeface="+mn-ea"/>
                <a:cs typeface="Calibri"/>
              </a:rPr>
              <a:t>oral contraceptives, allergies, </a:t>
            </a:r>
            <a:r>
              <a:rPr lang="en-US" sz="3200" dirty="0" smtClean="0">
                <a:solidFill>
                  <a:srgbClr val="2C7A8C"/>
                </a:solidFill>
                <a:latin typeface="Calibri"/>
                <a:ea typeface="+mn-ea"/>
                <a:cs typeface="Calibri"/>
              </a:rPr>
              <a:t>stress, </a:t>
            </a:r>
            <a:r>
              <a:rPr lang="en-US" sz="3200" dirty="0">
                <a:solidFill>
                  <a:srgbClr val="2C7A8C"/>
                </a:solidFill>
                <a:latin typeface="Calibri"/>
                <a:ea typeface="+mn-ea"/>
                <a:cs typeface="Calibri"/>
              </a:rPr>
              <a:t>and junk food.</a:t>
            </a:r>
          </a:p>
        </p:txBody>
      </p:sp>
      <p:pic>
        <p:nvPicPr>
          <p:cNvPr id="134146" name="Picture 2" descr="http://ts3.mm.bing.net/th?id=I4823901674931374&amp;pid=1.1"/>
          <p:cNvPicPr>
            <a:picLocks noChangeAspect="1" noChangeArrowheads="1"/>
          </p:cNvPicPr>
          <p:nvPr/>
        </p:nvPicPr>
        <p:blipFill>
          <a:blip r:embed="rId5" cstate="print"/>
          <a:srcRect/>
          <a:stretch>
            <a:fillRect/>
          </a:stretch>
        </p:blipFill>
        <p:spPr bwMode="auto">
          <a:xfrm>
            <a:off x="1752600" y="4205012"/>
            <a:ext cx="1676400" cy="2119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4150" name="Picture 6" descr="http://ts3.mm.bing.net/th?id=I4883893802829026&amp;pid=1.1"/>
          <p:cNvPicPr>
            <a:picLocks noChangeAspect="1" noChangeArrowheads="1"/>
          </p:cNvPicPr>
          <p:nvPr/>
        </p:nvPicPr>
        <p:blipFill>
          <a:blip r:embed="rId6" cstate="print"/>
          <a:srcRect/>
          <a:stretch>
            <a:fillRect/>
          </a:stretch>
        </p:blipFill>
        <p:spPr bwMode="auto">
          <a:xfrm>
            <a:off x="4800600" y="3898391"/>
            <a:ext cx="2209800" cy="1464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228600" y="1371600"/>
            <a:ext cx="4953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a:solidFill>
                  <a:srgbClr val="2C7A8C"/>
                </a:solidFill>
              </a:rPr>
              <a:t>Acne, from a mild case of scattered pimples to deep cysts over the face and back, is likely caused by sensitivity to sugar and other refined, processed </a:t>
            </a:r>
            <a:r>
              <a:rPr lang="en-US" sz="3000" dirty="0" smtClean="0">
                <a:solidFill>
                  <a:srgbClr val="2C7A8C"/>
                </a:solidFill>
              </a:rPr>
              <a:t>foods. It can also be caused by a lack of zinc </a:t>
            </a:r>
            <a:r>
              <a:rPr lang="en-US" sz="3000" dirty="0">
                <a:solidFill>
                  <a:srgbClr val="2C7A8C"/>
                </a:solidFill>
              </a:rPr>
              <a:t>or the right type of essential fatty acids.</a:t>
            </a:r>
            <a:r>
              <a:rPr lang="en-US" sz="3000" dirty="0" smtClean="0">
                <a:solidFill>
                  <a:srgbClr val="2C7A8C"/>
                </a:solidFill>
              </a:rPr>
              <a:t> </a:t>
            </a:r>
            <a:endParaRPr lang="en-US" sz="3000" dirty="0">
              <a:solidFill>
                <a:srgbClr val="2C7A8C"/>
              </a:solidFill>
            </a:endParaRPr>
          </a:p>
        </p:txBody>
      </p:sp>
      <p:pic>
        <p:nvPicPr>
          <p:cNvPr id="135170" name="Picture 2" descr="http://ts1.mm.bing.net/th?id=I4743207857357324&amp;pi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594" y="1447800"/>
            <a:ext cx="3575406"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68760"/>
            <a:ext cx="9144000" cy="1905000"/>
          </a:xfrm>
        </p:spPr>
        <p:txBody>
          <a:bodyPr/>
          <a:lstStyle/>
          <a:p>
            <a:r>
              <a:rPr lang="en-US" dirty="0" smtClean="0">
                <a:latin typeface="Calibri"/>
                <a:cs typeface="Calibri"/>
              </a:rPr>
              <a:t>In really bad cases, an allergy could be involved. An adult past 25 years of age with acne almost always has food allergies.</a:t>
            </a:r>
            <a:endParaRPr lang="en-US" dirty="0">
              <a:latin typeface="Calibri"/>
              <a:cs typeface="Calibri"/>
            </a:endParaRPr>
          </a:p>
        </p:txBody>
      </p:sp>
      <p:pic>
        <p:nvPicPr>
          <p:cNvPr id="5" name="Picture 4" descr="food-allergies1.jpg"/>
          <p:cNvPicPr>
            <a:picLocks noChangeAspect="1"/>
          </p:cNvPicPr>
          <p:nvPr/>
        </p:nvPicPr>
        <p:blipFill>
          <a:blip r:embed="rId2"/>
          <a:stretch>
            <a:fillRect/>
          </a:stretch>
        </p:blipFill>
        <p:spPr>
          <a:xfrm>
            <a:off x="2590800" y="3140968"/>
            <a:ext cx="4087443" cy="2663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3657600" y="1676400"/>
            <a:ext cx="5181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a:solidFill>
                  <a:srgbClr val="2C7A8C"/>
                </a:solidFill>
              </a:rPr>
              <a:t>Conventional medicine </a:t>
            </a:r>
            <a:r>
              <a:rPr lang="en-US" sz="3000" dirty="0" smtClean="0">
                <a:solidFill>
                  <a:srgbClr val="2C7A8C"/>
                </a:solidFill>
              </a:rPr>
              <a:t>often </a:t>
            </a:r>
            <a:r>
              <a:rPr lang="en-US" sz="3000" dirty="0">
                <a:solidFill>
                  <a:srgbClr val="2C7A8C"/>
                </a:solidFill>
              </a:rPr>
              <a:t>insists that diet has </a:t>
            </a:r>
            <a:r>
              <a:rPr lang="en-US" sz="3000" dirty="0" smtClean="0">
                <a:solidFill>
                  <a:srgbClr val="2C7A8C"/>
                </a:solidFill>
              </a:rPr>
              <a:t>little </a:t>
            </a:r>
            <a:r>
              <a:rPr lang="en-US" sz="3000" dirty="0">
                <a:solidFill>
                  <a:srgbClr val="2C7A8C"/>
                </a:solidFill>
              </a:rPr>
              <a:t>to do with </a:t>
            </a:r>
            <a:r>
              <a:rPr lang="en-US" sz="3000" dirty="0" smtClean="0">
                <a:solidFill>
                  <a:srgbClr val="2C7A8C"/>
                </a:solidFill>
              </a:rPr>
              <a:t>acne </a:t>
            </a:r>
            <a:r>
              <a:rPr lang="en-US" sz="3000" dirty="0">
                <a:solidFill>
                  <a:srgbClr val="2C7A8C"/>
                </a:solidFill>
              </a:rPr>
              <a:t>or other skin problems. Their </a:t>
            </a:r>
            <a:r>
              <a:rPr lang="en-US" sz="3000" dirty="0" smtClean="0">
                <a:solidFill>
                  <a:srgbClr val="2C7A8C"/>
                </a:solidFill>
              </a:rPr>
              <a:t>usual go-to solution is </a:t>
            </a:r>
            <a:r>
              <a:rPr lang="en-US" sz="3000" dirty="0">
                <a:solidFill>
                  <a:srgbClr val="2C7A8C"/>
                </a:solidFill>
              </a:rPr>
              <a:t>to subject a patient to strong antibiotics, irradiation </a:t>
            </a:r>
            <a:r>
              <a:rPr lang="en-US" sz="3000" dirty="0" smtClean="0">
                <a:solidFill>
                  <a:srgbClr val="2C7A8C"/>
                </a:solidFill>
              </a:rPr>
              <a:t>treatment, </a:t>
            </a:r>
            <a:r>
              <a:rPr lang="en-US" sz="3000" dirty="0">
                <a:solidFill>
                  <a:srgbClr val="2C7A8C"/>
                </a:solidFill>
              </a:rPr>
              <a:t>or steroid-type medications.</a:t>
            </a:r>
            <a:r>
              <a:rPr lang="en-US" sz="3000" dirty="0" smtClean="0">
                <a:solidFill>
                  <a:srgbClr val="2C7A8C"/>
                </a:solidFill>
              </a:rPr>
              <a:t> </a:t>
            </a:r>
            <a:endParaRPr lang="en-US" sz="3000" dirty="0">
              <a:solidFill>
                <a:srgbClr val="2C7A8C"/>
              </a:solidFill>
            </a:endParaRPr>
          </a:p>
        </p:txBody>
      </p:sp>
      <p:pic>
        <p:nvPicPr>
          <p:cNvPr id="128002" name="Picture 2" descr="C:\Users\Todd\AppData\Local\Microsoft\Windows\Temporary Internet Files\Content.IE5\6Z7OT0H3\MP900448636[1].jpg"/>
          <p:cNvPicPr>
            <a:picLocks noChangeAspect="1" noChangeArrowheads="1"/>
          </p:cNvPicPr>
          <p:nvPr/>
        </p:nvPicPr>
        <p:blipFill>
          <a:blip r:embed="rId2" cstate="print"/>
          <a:srcRect/>
          <a:stretch>
            <a:fillRect/>
          </a:stretch>
        </p:blipFill>
        <p:spPr bwMode="auto">
          <a:xfrm>
            <a:off x="600472" y="1556792"/>
            <a:ext cx="2819400" cy="4229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412776"/>
            <a:ext cx="3672408" cy="4191000"/>
          </a:xfrm>
        </p:spPr>
        <p:txBody>
          <a:bodyPr/>
          <a:lstStyle/>
          <a:p>
            <a:r>
              <a:rPr lang="en-US" sz="3200" dirty="0" smtClean="0">
                <a:latin typeface="Calibri"/>
                <a:cs typeface="Calibri"/>
              </a:rPr>
              <a:t>These pills and creams </a:t>
            </a:r>
            <a:r>
              <a:rPr lang="en-US" sz="3200" dirty="0" smtClean="0">
                <a:latin typeface="Calibri"/>
                <a:cs typeface="Calibri"/>
              </a:rPr>
              <a:t>may work temporarily, but only </a:t>
            </a:r>
            <a:r>
              <a:rPr lang="en-US" sz="3200" dirty="0" smtClean="0">
                <a:latin typeface="Calibri"/>
                <a:cs typeface="Calibri"/>
              </a:rPr>
              <a:t>cause further damage to the </a:t>
            </a:r>
            <a:r>
              <a:rPr lang="en-US" sz="3200" dirty="0" smtClean="0">
                <a:latin typeface="Calibri"/>
                <a:cs typeface="Calibri"/>
              </a:rPr>
              <a:t>skin in the end, </a:t>
            </a:r>
            <a:r>
              <a:rPr lang="en-US" sz="3200" dirty="0" smtClean="0">
                <a:latin typeface="Calibri"/>
                <a:cs typeface="Calibri"/>
              </a:rPr>
              <a:t>because they are not targeting the </a:t>
            </a:r>
            <a:r>
              <a:rPr lang="en-US" sz="3200" i="1" dirty="0" smtClean="0">
                <a:latin typeface="Calibri"/>
                <a:cs typeface="Calibri"/>
              </a:rPr>
              <a:t>source</a:t>
            </a:r>
            <a:r>
              <a:rPr lang="en-US" sz="3200" dirty="0" smtClean="0">
                <a:latin typeface="Calibri"/>
                <a:cs typeface="Calibri"/>
              </a:rPr>
              <a:t> of the problem!</a:t>
            </a:r>
            <a:endParaRPr lang="en-US" sz="3200" dirty="0">
              <a:latin typeface="Calibri"/>
              <a:cs typeface="Calibri"/>
            </a:endParaRPr>
          </a:p>
        </p:txBody>
      </p:sp>
      <p:pic>
        <p:nvPicPr>
          <p:cNvPr id="4" name="Picture 3" descr="Missed-Target.jpg"/>
          <p:cNvPicPr>
            <a:picLocks noChangeAspect="1"/>
          </p:cNvPicPr>
          <p:nvPr/>
        </p:nvPicPr>
        <p:blipFill>
          <a:blip r:embed="rId2"/>
          <a:stretch>
            <a:fillRect/>
          </a:stretch>
        </p:blipFill>
        <p:spPr>
          <a:xfrm>
            <a:off x="3995936" y="1752600"/>
            <a:ext cx="5148064" cy="341577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nucopia Thanksgiving healthy food.jpg"/>
          <p:cNvPicPr>
            <a:picLocks noChangeAspect="1"/>
          </p:cNvPicPr>
          <p:nvPr/>
        </p:nvPicPr>
        <p:blipFill>
          <a:blip r:embed="rId2" cstate="print"/>
          <a:stretch>
            <a:fillRect/>
          </a:stretch>
        </p:blipFill>
        <p:spPr>
          <a:xfrm>
            <a:off x="683568" y="2276872"/>
            <a:ext cx="7704856" cy="3367199"/>
          </a:xfrm>
          <a:prstGeom prst="rect">
            <a:avLst/>
          </a:prstGeom>
          <a:ln>
            <a:noFill/>
          </a:ln>
          <a:effectLst>
            <a:softEdge rad="112500"/>
          </a:effectLst>
        </p:spPr>
      </p:pic>
      <p:sp>
        <p:nvSpPr>
          <p:cNvPr id="21505" name="TextBox 1"/>
          <p:cNvSpPr txBox="1">
            <a:spLocks noChangeArrowheads="1"/>
          </p:cNvSpPr>
          <p:nvPr/>
        </p:nvSpPr>
        <p:spPr bwMode="auto">
          <a:xfrm>
            <a:off x="251520" y="1550983"/>
            <a:ext cx="871296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400" dirty="0">
                <a:solidFill>
                  <a:srgbClr val="2C7A8C"/>
                </a:solidFill>
              </a:rPr>
              <a:t>Holistic wellness, on the other hand, approaches skin </a:t>
            </a:r>
            <a:r>
              <a:rPr lang="en-US" sz="3400" dirty="0" smtClean="0">
                <a:solidFill>
                  <a:srgbClr val="2C7A8C"/>
                </a:solidFill>
              </a:rPr>
              <a:t>disorders more comprehensively. They reach further than what is “</a:t>
            </a:r>
            <a:r>
              <a:rPr lang="en-US" altLang="ja-JP" sz="3400" dirty="0" smtClean="0">
                <a:solidFill>
                  <a:srgbClr val="2C7A8C"/>
                </a:solidFill>
              </a:rPr>
              <a:t>skin deep.”</a:t>
            </a:r>
            <a:endParaRPr lang="en-US" sz="3400" dirty="0">
              <a:solidFill>
                <a:srgbClr val="2C7A8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 descr="detox_diet.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988840"/>
            <a:ext cx="4813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p:nvSpPr>
        <p:spPr bwMode="auto">
          <a:xfrm>
            <a:off x="4419600" y="1700808"/>
            <a:ext cx="4343400" cy="37861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3000" dirty="0">
                <a:solidFill>
                  <a:srgbClr val="2C7A8C"/>
                </a:solidFill>
                <a:latin typeface="Calibri"/>
                <a:ea typeface="+mn-ea"/>
                <a:cs typeface="Calibri"/>
              </a:rPr>
              <a:t>They believe that dietary abnormalities (excesses and deficiencies) play a significant role in causing skin disorders. Nutritional approaches also offer the best results in clearing up skin issues.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23528" y="1234752"/>
            <a:ext cx="8534400" cy="25542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3900" dirty="0">
                <a:solidFill>
                  <a:srgbClr val="2C7A8C"/>
                </a:solidFill>
                <a:latin typeface="Calibri"/>
                <a:ea typeface="+mn-ea"/>
                <a:cs typeface="Calibri"/>
              </a:rPr>
              <a:t>The good news about holistic methods of treating skin problems is that they treat the </a:t>
            </a:r>
            <a:r>
              <a:rPr lang="en-US" sz="3900" i="1" dirty="0">
                <a:solidFill>
                  <a:srgbClr val="2C7A8C"/>
                </a:solidFill>
                <a:latin typeface="Calibri"/>
                <a:ea typeface="+mn-ea"/>
                <a:cs typeface="Calibri"/>
              </a:rPr>
              <a:t>underlying </a:t>
            </a:r>
            <a:r>
              <a:rPr lang="en-US" sz="3900" dirty="0">
                <a:solidFill>
                  <a:srgbClr val="2C7A8C"/>
                </a:solidFill>
                <a:latin typeface="Calibri"/>
                <a:ea typeface="+mn-ea"/>
                <a:cs typeface="Calibri"/>
              </a:rPr>
              <a:t>causes of skin </a:t>
            </a:r>
            <a:r>
              <a:rPr lang="en-US" sz="3900" dirty="0" smtClean="0">
                <a:solidFill>
                  <a:srgbClr val="2C7A8C"/>
                </a:solidFill>
                <a:latin typeface="Calibri"/>
                <a:ea typeface="+mn-ea"/>
                <a:cs typeface="Calibri"/>
              </a:rPr>
              <a:t>disorders, </a:t>
            </a:r>
            <a:r>
              <a:rPr lang="en-US" sz="3900" dirty="0">
                <a:solidFill>
                  <a:srgbClr val="2C7A8C"/>
                </a:solidFill>
                <a:latin typeface="Calibri"/>
                <a:ea typeface="+mn-ea"/>
                <a:cs typeface="Calibri"/>
              </a:rPr>
              <a:t>from internal to external.</a:t>
            </a:r>
          </a:p>
        </p:txBody>
      </p:sp>
      <p:pic>
        <p:nvPicPr>
          <p:cNvPr id="136210" name="Picture 18" descr="http://ts3.mm.bing.net/th?id=I4804853511225706&amp;pid=1.1"/>
          <p:cNvPicPr>
            <a:picLocks noChangeAspect="1" noChangeArrowheads="1"/>
          </p:cNvPicPr>
          <p:nvPr/>
        </p:nvPicPr>
        <p:blipFill>
          <a:blip r:embed="rId2">
            <a:extLst>
              <a:ext uri="{28A0092B-C50C-407E-A947-70E740481C1C}">
                <a14:useLocalDpi xmlns:a14="http://schemas.microsoft.com/office/drawing/2010/main" val="0"/>
              </a:ext>
            </a:extLst>
          </a:blip>
          <a:srcRect l="2672" r="3813"/>
          <a:stretch>
            <a:fillRect/>
          </a:stretch>
        </p:blipFill>
        <p:spPr bwMode="auto">
          <a:xfrm>
            <a:off x="1447800" y="3811587"/>
            <a:ext cx="2895600" cy="190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6212" name="Picture 20" descr="http://ts4.mm.bing.net/th?id=I4951762868502927&amp;pi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95712"/>
            <a:ext cx="2895600" cy="1919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81000" y="1202630"/>
            <a:ext cx="8534400" cy="19383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3900" dirty="0">
                <a:solidFill>
                  <a:srgbClr val="31859C"/>
                </a:solidFill>
                <a:latin typeface="Calibri"/>
                <a:ea typeface="+mn-ea"/>
                <a:cs typeface="Calibri"/>
              </a:rPr>
              <a:t>There are a few simple tips you can incorporate into your life to keep your skin </a:t>
            </a:r>
            <a:r>
              <a:rPr lang="en-US" sz="3900" dirty="0" smtClean="0">
                <a:solidFill>
                  <a:srgbClr val="31859C"/>
                </a:solidFill>
                <a:latin typeface="Calibri"/>
                <a:ea typeface="+mn-ea"/>
                <a:cs typeface="Calibri"/>
              </a:rPr>
              <a:t>looking </a:t>
            </a:r>
            <a:r>
              <a:rPr lang="en-US" sz="3900" dirty="0">
                <a:solidFill>
                  <a:srgbClr val="31859C"/>
                </a:solidFill>
                <a:latin typeface="Calibri"/>
                <a:ea typeface="+mn-ea"/>
                <a:cs typeface="Calibri"/>
              </a:rPr>
              <a:t>clear, </a:t>
            </a:r>
            <a:r>
              <a:rPr lang="en-US" sz="3900" dirty="0" smtClean="0">
                <a:solidFill>
                  <a:srgbClr val="31859C"/>
                </a:solidFill>
                <a:latin typeface="Calibri"/>
                <a:ea typeface="+mn-ea"/>
                <a:cs typeface="Calibri"/>
              </a:rPr>
              <a:t>healthy, </a:t>
            </a:r>
            <a:r>
              <a:rPr lang="en-US" sz="3900" dirty="0">
                <a:solidFill>
                  <a:srgbClr val="31859C"/>
                </a:solidFill>
                <a:latin typeface="Calibri"/>
                <a:ea typeface="+mn-ea"/>
                <a:cs typeface="Calibri"/>
              </a:rPr>
              <a:t>and vibrant.</a:t>
            </a:r>
          </a:p>
        </p:txBody>
      </p:sp>
      <p:sp>
        <p:nvSpPr>
          <p:cNvPr id="5" name="TextBox 1"/>
          <p:cNvSpPr txBox="1">
            <a:spLocks noChangeArrowheads="1"/>
          </p:cNvSpPr>
          <p:nvPr/>
        </p:nvSpPr>
        <p:spPr bwMode="auto">
          <a:xfrm>
            <a:off x="683568" y="3429000"/>
            <a:ext cx="3962400" cy="2246769"/>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500" dirty="0">
                <a:solidFill>
                  <a:srgbClr val="31859C"/>
                </a:solidFill>
                <a:latin typeface="Calibri"/>
                <a:ea typeface="+mn-ea"/>
                <a:cs typeface="Calibri"/>
              </a:rPr>
              <a:t>First, a liquid cleanse is always beneficial to</a:t>
            </a:r>
            <a:r>
              <a:rPr lang="en-US" sz="3500" dirty="0" smtClean="0">
                <a:solidFill>
                  <a:srgbClr val="31859C"/>
                </a:solidFill>
                <a:latin typeface="Calibri"/>
                <a:ea typeface="+mn-ea"/>
                <a:cs typeface="Calibri"/>
              </a:rPr>
              <a:t> detoxifying the </a:t>
            </a:r>
            <a:r>
              <a:rPr lang="en-US" sz="3500" dirty="0">
                <a:solidFill>
                  <a:srgbClr val="31859C"/>
                </a:solidFill>
                <a:latin typeface="Calibri"/>
                <a:ea typeface="+mn-ea"/>
                <a:cs typeface="Calibri"/>
              </a:rPr>
              <a:t>inside of</a:t>
            </a:r>
            <a:r>
              <a:rPr lang="en-US" sz="3500" dirty="0" smtClean="0">
                <a:solidFill>
                  <a:srgbClr val="31859C"/>
                </a:solidFill>
                <a:latin typeface="Calibri"/>
                <a:ea typeface="+mn-ea"/>
                <a:cs typeface="Calibri"/>
              </a:rPr>
              <a:t> your body</a:t>
            </a:r>
            <a:r>
              <a:rPr lang="en-US" sz="3500" dirty="0">
                <a:solidFill>
                  <a:srgbClr val="31859C"/>
                </a:solidFill>
                <a:latin typeface="Calibri"/>
                <a:ea typeface="+mn-ea"/>
                <a:cs typeface="Calibri"/>
              </a:rPr>
              <a:t>.</a:t>
            </a:r>
          </a:p>
        </p:txBody>
      </p:sp>
      <p:pic>
        <p:nvPicPr>
          <p:cNvPr id="6" name="Picture 4" descr="Detoxification Kit.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81600" y="3276600"/>
            <a:ext cx="2895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sp>
        <p:nvSpPr>
          <p:cNvPr id="7" name="TextBox 1"/>
          <p:cNvSpPr txBox="1">
            <a:spLocks noChangeArrowheads="1"/>
          </p:cNvSpPr>
          <p:nvPr/>
        </p:nvSpPr>
        <p:spPr bwMode="auto">
          <a:xfrm>
            <a:off x="5410200" y="2209800"/>
            <a:ext cx="3352800" cy="19383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3900" dirty="0" smtClean="0">
                <a:solidFill>
                  <a:srgbClr val="2C7A8C"/>
                </a:solidFill>
                <a:latin typeface="Calibri"/>
                <a:ea typeface="+mn-ea"/>
                <a:cs typeface="Calibri"/>
              </a:rPr>
              <a:t>Your skin </a:t>
            </a:r>
            <a:r>
              <a:rPr lang="en-US" sz="3900" dirty="0">
                <a:solidFill>
                  <a:srgbClr val="2C7A8C"/>
                </a:solidFill>
                <a:latin typeface="Calibri"/>
                <a:ea typeface="+mn-ea"/>
                <a:cs typeface="Calibri"/>
              </a:rPr>
              <a:t>is the largest organ of</a:t>
            </a:r>
            <a:r>
              <a:rPr lang="en-US" sz="3900" dirty="0" smtClean="0">
                <a:solidFill>
                  <a:srgbClr val="2C7A8C"/>
                </a:solidFill>
                <a:latin typeface="Calibri"/>
                <a:ea typeface="+mn-ea"/>
                <a:cs typeface="Calibri"/>
              </a:rPr>
              <a:t> your body</a:t>
            </a:r>
            <a:r>
              <a:rPr lang="en-US" sz="3900" dirty="0">
                <a:solidFill>
                  <a:srgbClr val="2C7A8C"/>
                </a:solidFill>
                <a:latin typeface="Calibri"/>
                <a:ea typeface="+mn-ea"/>
                <a:cs typeface="Calibri"/>
              </a:rPr>
              <a:t>.</a:t>
            </a:r>
          </a:p>
        </p:txBody>
      </p:sp>
      <p:pic>
        <p:nvPicPr>
          <p:cNvPr id="122882" name="Picture 2" descr="C:\Users\Todd\AppData\Local\Microsoft\Windows\Temporary Internet Files\Content.IE5\CFV8PRYN\MC900438737[1].jpg"/>
          <p:cNvPicPr>
            <a:picLocks noChangeAspect="1" noChangeArrowheads="1"/>
          </p:cNvPicPr>
          <p:nvPr/>
        </p:nvPicPr>
        <p:blipFill>
          <a:blip r:embed="rId2" cstate="print"/>
          <a:srcRect l="3053" r="2290"/>
          <a:stretch>
            <a:fillRect/>
          </a:stretch>
        </p:blipFill>
        <p:spPr bwMode="auto">
          <a:xfrm>
            <a:off x="2743200" y="2590800"/>
            <a:ext cx="2362200" cy="332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885" name="Picture 5" descr="C:\Users\Todd\AppData\Local\Microsoft\Windows\Temporary Internet Files\Content.IE5\CFV8PRYN\MP900442553[1].jpg"/>
          <p:cNvPicPr>
            <a:picLocks noChangeAspect="1" noChangeArrowheads="1"/>
          </p:cNvPicPr>
          <p:nvPr/>
        </p:nvPicPr>
        <p:blipFill>
          <a:blip r:embed="rId3" cstate="print"/>
          <a:srcRect/>
          <a:stretch>
            <a:fillRect/>
          </a:stretch>
        </p:blipFill>
        <p:spPr bwMode="auto">
          <a:xfrm>
            <a:off x="304800" y="1417320"/>
            <a:ext cx="2209800" cy="323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7680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381000" y="1366897"/>
            <a:ext cx="426300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dirty="0" smtClean="0">
                <a:solidFill>
                  <a:schemeClr val="accent5">
                    <a:lumMod val="75000"/>
                  </a:schemeClr>
                </a:solidFill>
              </a:rPr>
              <a:t>You’</a:t>
            </a:r>
            <a:r>
              <a:rPr lang="en-US" altLang="ja-JP" sz="3200" dirty="0" smtClean="0">
                <a:solidFill>
                  <a:schemeClr val="accent5">
                    <a:lumMod val="75000"/>
                  </a:schemeClr>
                </a:solidFill>
              </a:rPr>
              <a:t>ll </a:t>
            </a:r>
            <a:r>
              <a:rPr lang="en-US" altLang="ja-JP" sz="3200" dirty="0">
                <a:solidFill>
                  <a:schemeClr val="accent5">
                    <a:lumMod val="75000"/>
                  </a:schemeClr>
                </a:solidFill>
              </a:rPr>
              <a:t>also want to drink at least eight glasses of water</a:t>
            </a:r>
            <a:r>
              <a:rPr lang="en-US" altLang="ja-JP" sz="3200" dirty="0" smtClean="0">
                <a:solidFill>
                  <a:schemeClr val="accent5">
                    <a:lumMod val="75000"/>
                  </a:schemeClr>
                </a:solidFill>
              </a:rPr>
              <a:t> each day </a:t>
            </a:r>
            <a:r>
              <a:rPr lang="en-US" altLang="ja-JP" sz="3200" dirty="0">
                <a:solidFill>
                  <a:schemeClr val="accent5">
                    <a:lumMod val="75000"/>
                  </a:schemeClr>
                </a:solidFill>
              </a:rPr>
              <a:t>for body and skin flushing.</a:t>
            </a:r>
            <a:endParaRPr lang="en-US" sz="3200" dirty="0">
              <a:solidFill>
                <a:schemeClr val="accent5">
                  <a:lumMod val="75000"/>
                </a:schemeClr>
              </a:solidFill>
            </a:endParaRPr>
          </a:p>
        </p:txBody>
      </p:sp>
      <p:sp>
        <p:nvSpPr>
          <p:cNvPr id="7" name="TextBox 1"/>
          <p:cNvSpPr txBox="1">
            <a:spLocks noChangeArrowheads="1"/>
          </p:cNvSpPr>
          <p:nvPr/>
        </p:nvSpPr>
        <p:spPr bwMode="auto">
          <a:xfrm>
            <a:off x="5105400" y="3657600"/>
            <a:ext cx="3733800" cy="2246769"/>
          </a:xfrm>
          <a:prstGeom prst="rect">
            <a:avLst/>
          </a:prstGeom>
          <a:noFill/>
          <a:ln w="9525">
            <a:noFill/>
            <a:miter lim="800000"/>
            <a:headEnd/>
            <a:tailEnd/>
          </a:ln>
        </p:spPr>
        <p:txBody>
          <a:bodyPr>
            <a:spAutoFit/>
          </a:bodyPr>
          <a:lstStyle/>
          <a:p>
            <a:pPr algn="ctr" fontAlgn="auto">
              <a:spcBef>
                <a:spcPts val="0"/>
              </a:spcBef>
              <a:spcAft>
                <a:spcPts val="0"/>
              </a:spcAft>
              <a:defRPr/>
            </a:pPr>
            <a:r>
              <a:rPr lang="en-US" sz="3500" dirty="0">
                <a:solidFill>
                  <a:srgbClr val="31859C"/>
                </a:solidFill>
                <a:latin typeface="Calibri"/>
                <a:ea typeface="+mn-ea"/>
                <a:cs typeface="Calibri"/>
              </a:rPr>
              <a:t>Take a daily multivitamin </a:t>
            </a:r>
            <a:r>
              <a:rPr lang="en-US" sz="3500" dirty="0" smtClean="0">
                <a:solidFill>
                  <a:srgbClr val="31859C"/>
                </a:solidFill>
                <a:latin typeface="Calibri"/>
                <a:ea typeface="+mn-ea"/>
                <a:cs typeface="Calibri"/>
              </a:rPr>
              <a:t>to maximize your nutrition.</a:t>
            </a:r>
            <a:endParaRPr lang="en-US" sz="3500" dirty="0">
              <a:solidFill>
                <a:srgbClr val="31859C"/>
              </a:solidFill>
              <a:latin typeface="Calibri"/>
              <a:ea typeface="+mn-ea"/>
              <a:cs typeface="Calibri"/>
            </a:endParaRPr>
          </a:p>
        </p:txBody>
      </p:sp>
      <p:pic>
        <p:nvPicPr>
          <p:cNvPr id="137224" name="Picture 8" descr="C:\Users\Todd\AppData\Local\Microsoft\Windows\Temporary Internet Files\Content.IE5\RL3VFJKL\MP900422193[1].jpg"/>
          <p:cNvPicPr>
            <a:picLocks noChangeAspect="1" noChangeArrowheads="1"/>
          </p:cNvPicPr>
          <p:nvPr/>
        </p:nvPicPr>
        <p:blipFill>
          <a:blip r:embed="rId2" cstate="print"/>
          <a:srcRect/>
          <a:stretch>
            <a:fillRect/>
          </a:stretch>
        </p:blipFill>
        <p:spPr bwMode="auto">
          <a:xfrm flipH="1">
            <a:off x="5004048" y="1233214"/>
            <a:ext cx="3619128" cy="2411810"/>
          </a:xfrm>
          <a:prstGeom prst="rect">
            <a:avLst/>
          </a:prstGeom>
          <a:ln>
            <a:noFill/>
          </a:ln>
          <a:effectLst>
            <a:softEdge rad="112500"/>
          </a:effectLst>
        </p:spPr>
      </p:pic>
      <p:pic>
        <p:nvPicPr>
          <p:cNvPr id="137226" name="Picture 10" descr="http://ts1.mm.bing.net/th?id=I4919975810106508&amp;pid=1.1"/>
          <p:cNvPicPr>
            <a:picLocks noChangeAspect="1" noChangeArrowheads="1"/>
          </p:cNvPicPr>
          <p:nvPr/>
        </p:nvPicPr>
        <p:blipFill>
          <a:blip r:embed="rId3" cstate="print"/>
          <a:srcRect/>
          <a:stretch>
            <a:fillRect/>
          </a:stretch>
        </p:blipFill>
        <p:spPr bwMode="auto">
          <a:xfrm>
            <a:off x="893618" y="4267200"/>
            <a:ext cx="2230582" cy="1752602"/>
          </a:xfrm>
          <a:prstGeom prst="rect">
            <a:avLst/>
          </a:prstGeom>
          <a:ln>
            <a:noFill/>
          </a:ln>
          <a:effectLst>
            <a:softEdge rad="112500"/>
          </a:effectLst>
        </p:spPr>
      </p:pic>
      <p:pic>
        <p:nvPicPr>
          <p:cNvPr id="2" name="Picture 1" descr="Multivitami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57600" y="3657600"/>
            <a:ext cx="1256056" cy="2438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detox_diet.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75745" y="1700808"/>
            <a:ext cx="5032759" cy="35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1"/>
          <p:cNvSpPr txBox="1">
            <a:spLocks noChangeArrowheads="1"/>
          </p:cNvSpPr>
          <p:nvPr/>
        </p:nvSpPr>
        <p:spPr bwMode="auto">
          <a:xfrm>
            <a:off x="381000" y="1544637"/>
            <a:ext cx="3962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a:solidFill>
                  <a:srgbClr val="31859C"/>
                </a:solidFill>
              </a:rPr>
              <a:t>Improving</a:t>
            </a:r>
            <a:r>
              <a:rPr lang="en-US" sz="3000" dirty="0" smtClean="0">
                <a:solidFill>
                  <a:srgbClr val="31859C"/>
                </a:solidFill>
              </a:rPr>
              <a:t> </a:t>
            </a:r>
            <a:r>
              <a:rPr lang="en-US" sz="3000" dirty="0" smtClean="0">
                <a:solidFill>
                  <a:srgbClr val="31859C"/>
                </a:solidFill>
              </a:rPr>
              <a:t>your</a:t>
            </a:r>
            <a:r>
              <a:rPr lang="en-US" altLang="ja-JP" sz="3000" dirty="0" smtClean="0">
                <a:solidFill>
                  <a:srgbClr val="31859C"/>
                </a:solidFill>
              </a:rPr>
              <a:t> </a:t>
            </a:r>
            <a:r>
              <a:rPr lang="en-US" altLang="ja-JP" sz="3000" dirty="0" smtClean="0">
                <a:solidFill>
                  <a:srgbClr val="31859C"/>
                </a:solidFill>
              </a:rPr>
              <a:t>diet is </a:t>
            </a:r>
            <a:r>
              <a:rPr lang="en-US" altLang="ja-JP" sz="3000" dirty="0">
                <a:solidFill>
                  <a:srgbClr val="31859C"/>
                </a:solidFill>
              </a:rPr>
              <a:t>also very key. Nutritional deficiencies directly contribute to skin problems. </a:t>
            </a:r>
            <a:r>
              <a:rPr lang="en-US" altLang="ja-JP" sz="3000" dirty="0" smtClean="0">
                <a:solidFill>
                  <a:srgbClr val="31859C"/>
                </a:solidFill>
              </a:rPr>
              <a:t>You’ll </a:t>
            </a:r>
            <a:r>
              <a:rPr lang="en-US" altLang="ja-JP" sz="3000" dirty="0">
                <a:solidFill>
                  <a:srgbClr val="31859C"/>
                </a:solidFill>
              </a:rPr>
              <a:t>need to increase your intake of raw fruits, </a:t>
            </a:r>
            <a:r>
              <a:rPr lang="en-US" altLang="ja-JP" sz="3000" dirty="0" smtClean="0">
                <a:solidFill>
                  <a:srgbClr val="31859C"/>
                </a:solidFill>
              </a:rPr>
              <a:t>vegetables, </a:t>
            </a:r>
            <a:r>
              <a:rPr lang="en-US" altLang="ja-JP" sz="3000" dirty="0">
                <a:solidFill>
                  <a:srgbClr val="31859C"/>
                </a:solidFill>
              </a:rPr>
              <a:t>and fresh juices.</a:t>
            </a:r>
            <a:endParaRPr lang="en-US" sz="3000" dirty="0">
              <a:solidFill>
                <a:srgbClr val="31859C"/>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http://ts2.mm.bing.net/th?id=I4563751238435917&amp;pid=1.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33600" y="1935162"/>
            <a:ext cx="18700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3995936" y="1280949"/>
            <a:ext cx="4968552" cy="4524315"/>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200" dirty="0" smtClean="0">
                <a:solidFill>
                  <a:srgbClr val="31859C"/>
                </a:solidFill>
                <a:latin typeface="Calibri"/>
                <a:ea typeface="+mn-ea"/>
                <a:cs typeface="Calibri"/>
              </a:rPr>
              <a:t>To keep clear skin, avoid </a:t>
            </a:r>
            <a:r>
              <a:rPr lang="en-US" sz="3200" dirty="0">
                <a:solidFill>
                  <a:srgbClr val="31859C"/>
                </a:solidFill>
                <a:latin typeface="Calibri"/>
                <a:ea typeface="+mn-ea"/>
                <a:cs typeface="Calibri"/>
              </a:rPr>
              <a:t>sugar in every </a:t>
            </a:r>
            <a:r>
              <a:rPr lang="en-US" sz="3200" dirty="0" smtClean="0">
                <a:solidFill>
                  <a:srgbClr val="31859C"/>
                </a:solidFill>
                <a:latin typeface="Calibri"/>
                <a:ea typeface="+mn-ea"/>
                <a:cs typeface="Calibri"/>
              </a:rPr>
              <a:t>form. Caffeine</a:t>
            </a:r>
            <a:r>
              <a:rPr lang="en-US" sz="3200" dirty="0">
                <a:solidFill>
                  <a:srgbClr val="31859C"/>
                </a:solidFill>
                <a:latin typeface="Calibri"/>
                <a:ea typeface="+mn-ea"/>
                <a:cs typeface="Calibri"/>
              </a:rPr>
              <a:t>, alcohol, excessive salt,</a:t>
            </a:r>
            <a:r>
              <a:rPr lang="en-US" sz="3200" dirty="0" smtClean="0">
                <a:solidFill>
                  <a:srgbClr val="31859C"/>
                </a:solidFill>
                <a:latin typeface="Calibri"/>
                <a:ea typeface="+mn-ea"/>
                <a:cs typeface="Calibri"/>
              </a:rPr>
              <a:t> </a:t>
            </a:r>
            <a:r>
              <a:rPr lang="en-US" sz="3200" dirty="0" smtClean="0">
                <a:solidFill>
                  <a:srgbClr val="31859C"/>
                </a:solidFill>
                <a:latin typeface="Calibri"/>
                <a:ea typeface="+mn-ea"/>
                <a:cs typeface="Calibri"/>
              </a:rPr>
              <a:t>nutrition-less </a:t>
            </a:r>
            <a:r>
              <a:rPr lang="en-US" sz="3200" dirty="0">
                <a:solidFill>
                  <a:srgbClr val="31859C"/>
                </a:solidFill>
                <a:latin typeface="Calibri"/>
                <a:ea typeface="+mn-ea"/>
                <a:cs typeface="Calibri"/>
              </a:rPr>
              <a:t>and processed foods, oily and fatty </a:t>
            </a:r>
            <a:r>
              <a:rPr lang="en-US" sz="3200" dirty="0" smtClean="0">
                <a:solidFill>
                  <a:srgbClr val="31859C"/>
                </a:solidFill>
                <a:latin typeface="Calibri"/>
                <a:ea typeface="+mn-ea"/>
                <a:cs typeface="Calibri"/>
              </a:rPr>
              <a:t>foods, </a:t>
            </a:r>
            <a:r>
              <a:rPr lang="en-US" sz="3200" dirty="0">
                <a:solidFill>
                  <a:srgbClr val="31859C"/>
                </a:solidFill>
                <a:latin typeface="Calibri"/>
                <a:ea typeface="+mn-ea"/>
                <a:cs typeface="Calibri"/>
              </a:rPr>
              <a:t>and animal </a:t>
            </a:r>
            <a:r>
              <a:rPr lang="en-US" sz="3200" dirty="0" smtClean="0">
                <a:solidFill>
                  <a:srgbClr val="31859C"/>
                </a:solidFill>
                <a:latin typeface="Calibri"/>
                <a:ea typeface="+mn-ea"/>
                <a:cs typeface="Calibri"/>
              </a:rPr>
              <a:t>fat are </a:t>
            </a:r>
            <a:r>
              <a:rPr lang="en-US" sz="3200" dirty="0" smtClean="0">
                <a:solidFill>
                  <a:srgbClr val="31859C"/>
                </a:solidFill>
                <a:latin typeface="Calibri"/>
                <a:ea typeface="+mn-ea"/>
                <a:cs typeface="Calibri"/>
              </a:rPr>
              <a:t>all bad </a:t>
            </a:r>
            <a:r>
              <a:rPr lang="en-US" sz="3200" dirty="0" smtClean="0">
                <a:solidFill>
                  <a:srgbClr val="31859C"/>
                </a:solidFill>
                <a:latin typeface="Calibri"/>
                <a:ea typeface="+mn-ea"/>
                <a:cs typeface="Calibri"/>
              </a:rPr>
              <a:t>for your </a:t>
            </a:r>
            <a:r>
              <a:rPr lang="en-US" sz="3200" dirty="0" smtClean="0">
                <a:solidFill>
                  <a:srgbClr val="31859C"/>
                </a:solidFill>
                <a:latin typeface="Calibri"/>
                <a:ea typeface="+mn-ea"/>
                <a:cs typeface="Calibri"/>
              </a:rPr>
              <a:t>skin. </a:t>
            </a:r>
            <a:r>
              <a:rPr lang="en-US" sz="3200" dirty="0" smtClean="0">
                <a:solidFill>
                  <a:srgbClr val="31859C"/>
                </a:solidFill>
                <a:latin typeface="Calibri"/>
                <a:ea typeface="+mn-ea"/>
                <a:cs typeface="Calibri"/>
              </a:rPr>
              <a:t>Stay away </a:t>
            </a:r>
            <a:r>
              <a:rPr lang="en-US" sz="3200" dirty="0">
                <a:solidFill>
                  <a:srgbClr val="31859C"/>
                </a:solidFill>
                <a:latin typeface="Calibri"/>
                <a:ea typeface="+mn-ea"/>
                <a:cs typeface="Calibri"/>
              </a:rPr>
              <a:t>from nicotine and </a:t>
            </a:r>
            <a:r>
              <a:rPr lang="en-US" sz="3200" dirty="0" smtClean="0">
                <a:solidFill>
                  <a:srgbClr val="31859C"/>
                </a:solidFill>
                <a:latin typeface="Calibri"/>
                <a:ea typeface="+mn-ea"/>
                <a:cs typeface="Calibri"/>
              </a:rPr>
              <a:t>over-the-counter drugs, too.</a:t>
            </a:r>
            <a:endParaRPr lang="en-US" sz="3200" dirty="0">
              <a:solidFill>
                <a:srgbClr val="31859C"/>
              </a:solidFill>
              <a:latin typeface="Calibri"/>
              <a:ea typeface="+mn-ea"/>
              <a:cs typeface="Calibri"/>
            </a:endParaRPr>
          </a:p>
        </p:txBody>
      </p:sp>
      <p:pic>
        <p:nvPicPr>
          <p:cNvPr id="32771" name="Picture 2" descr="http://ts4.mm.bing.net/th?id=I4962521746964599&amp;pid=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196752"/>
            <a:ext cx="169333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http://ts4.mm.bing.net/th?id=I4511232398328603&amp;pid=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560" y="2852936"/>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descr="http://ts2.mm.bing.net/th?id=I4965798834536889&amp;pid=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28" y="450912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descr="http://ts1.mm.bing.net/th?id=I4621230772323280&amp;pid=1.1"/>
          <p:cNvPicPr>
            <a:picLocks noChangeAspect="1" noChangeArrowheads="1"/>
          </p:cNvPicPr>
          <p:nvPr/>
        </p:nvPicPr>
        <p:blipFill>
          <a:blip r:embed="rId6" cstate="email">
            <a:extLst>
              <a:ext uri="{28A0092B-C50C-407E-A947-70E740481C1C}">
                <a14:useLocalDpi xmlns:a14="http://schemas.microsoft.com/office/drawing/2010/main" val="0"/>
              </a:ext>
            </a:extLst>
          </a:blip>
          <a:srcRect l="17390" t="31303" r="16522" b="2609"/>
          <a:stretch>
            <a:fillRect/>
          </a:stretch>
        </p:blipFill>
        <p:spPr bwMode="auto">
          <a:xfrm>
            <a:off x="2411760" y="378904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C:\Users\Todd\AppData\Local\Microsoft\Windows\Temporary Internet Files\Content.IE5\6Z7OT0H3\MP900386342[1].jpg"/>
          <p:cNvPicPr>
            <a:picLocks noChangeAspect="1" noChangeArrowheads="1"/>
          </p:cNvPicPr>
          <p:nvPr/>
        </p:nvPicPr>
        <p:blipFill>
          <a:blip r:embed="rId2" cstate="print"/>
          <a:srcRect/>
          <a:stretch>
            <a:fillRect/>
          </a:stretch>
        </p:blipFill>
        <p:spPr bwMode="auto">
          <a:xfrm>
            <a:off x="5281688" y="969299"/>
            <a:ext cx="1752600" cy="267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794" name="TextBox 1"/>
          <p:cNvSpPr txBox="1">
            <a:spLocks noChangeArrowheads="1"/>
          </p:cNvSpPr>
          <p:nvPr/>
        </p:nvSpPr>
        <p:spPr bwMode="auto">
          <a:xfrm>
            <a:off x="179512" y="1484784"/>
            <a:ext cx="482453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smtClean="0">
                <a:solidFill>
                  <a:srgbClr val="31859C"/>
                </a:solidFill>
              </a:rPr>
              <a:t>If acne persists, try eliminating dairy </a:t>
            </a:r>
            <a:r>
              <a:rPr lang="en-US" sz="3000" dirty="0">
                <a:solidFill>
                  <a:srgbClr val="31859C"/>
                </a:solidFill>
              </a:rPr>
              <a:t>products for an entire </a:t>
            </a:r>
            <a:r>
              <a:rPr lang="en-US" sz="3000" dirty="0" smtClean="0">
                <a:solidFill>
                  <a:srgbClr val="31859C"/>
                </a:solidFill>
              </a:rPr>
              <a:t>30-day </a:t>
            </a:r>
            <a:r>
              <a:rPr lang="en-US" sz="3000" dirty="0">
                <a:solidFill>
                  <a:srgbClr val="31859C"/>
                </a:solidFill>
              </a:rPr>
              <a:t>c</a:t>
            </a:r>
            <a:r>
              <a:rPr lang="en-US" sz="3000" dirty="0" smtClean="0">
                <a:solidFill>
                  <a:srgbClr val="31859C"/>
                </a:solidFill>
              </a:rPr>
              <a:t>ycle</a:t>
            </a:r>
            <a:r>
              <a:rPr lang="en-US" sz="3000" dirty="0">
                <a:solidFill>
                  <a:srgbClr val="31859C"/>
                </a:solidFill>
              </a:rPr>
              <a:t>. Acne often develops due to an allergic reaction </a:t>
            </a:r>
            <a:r>
              <a:rPr lang="en-US" sz="3000" dirty="0" smtClean="0">
                <a:solidFill>
                  <a:srgbClr val="31859C"/>
                </a:solidFill>
              </a:rPr>
              <a:t>or </a:t>
            </a:r>
            <a:r>
              <a:rPr lang="en-US" sz="3000" dirty="0" smtClean="0">
                <a:solidFill>
                  <a:srgbClr val="31859C"/>
                </a:solidFill>
              </a:rPr>
              <a:t>an unknown intolerance to lactose. The </a:t>
            </a:r>
            <a:r>
              <a:rPr lang="en-US" sz="3000" dirty="0">
                <a:solidFill>
                  <a:srgbClr val="31859C"/>
                </a:solidFill>
              </a:rPr>
              <a:t>fat content </a:t>
            </a:r>
            <a:r>
              <a:rPr lang="en-US" sz="3000" dirty="0" smtClean="0">
                <a:solidFill>
                  <a:srgbClr val="31859C"/>
                </a:solidFill>
              </a:rPr>
              <a:t>in dairy </a:t>
            </a:r>
            <a:r>
              <a:rPr lang="en-US" sz="3000" dirty="0">
                <a:solidFill>
                  <a:srgbClr val="31859C"/>
                </a:solidFill>
              </a:rPr>
              <a:t>products can worsen the </a:t>
            </a:r>
            <a:r>
              <a:rPr lang="en-US" sz="3000" dirty="0" smtClean="0">
                <a:solidFill>
                  <a:srgbClr val="31859C"/>
                </a:solidFill>
              </a:rPr>
              <a:t>condition, as well. </a:t>
            </a:r>
            <a:endParaRPr lang="en-US" sz="3000" dirty="0">
              <a:solidFill>
                <a:srgbClr val="31859C"/>
              </a:solidFill>
            </a:endParaRPr>
          </a:p>
        </p:txBody>
      </p:sp>
      <p:pic>
        <p:nvPicPr>
          <p:cNvPr id="141314" name="Picture 2" descr="C:\Users\Todd\AppData\Local\Microsoft\Windows\Temporary Internet Files\Content.IE5\RL3VFJKL\MP900432953[1].jpg"/>
          <p:cNvPicPr>
            <a:picLocks noChangeAspect="1" noChangeArrowheads="1"/>
          </p:cNvPicPr>
          <p:nvPr/>
        </p:nvPicPr>
        <p:blipFill>
          <a:blip r:embed="rId3" cstate="print"/>
          <a:srcRect/>
          <a:stretch>
            <a:fillRect/>
          </a:stretch>
        </p:blipFill>
        <p:spPr bwMode="auto">
          <a:xfrm>
            <a:off x="6843464" y="1943727"/>
            <a:ext cx="1905000" cy="2853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1318" name="Picture 6" descr="C:\Users\Todd\AppData\Local\Microsoft\Windows\Temporary Internet Files\Content.IE5\6Z7OT0H3\MP900313737[1].jpg"/>
          <p:cNvPicPr>
            <a:picLocks noChangeAspect="1" noChangeArrowheads="1"/>
          </p:cNvPicPr>
          <p:nvPr/>
        </p:nvPicPr>
        <p:blipFill>
          <a:blip r:embed="rId4" cstate="print"/>
          <a:srcRect/>
          <a:stretch>
            <a:fillRect/>
          </a:stretch>
        </p:blipFill>
        <p:spPr bwMode="auto">
          <a:xfrm>
            <a:off x="5292080" y="4200872"/>
            <a:ext cx="2527236"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iry-Products-vitamin-D-foods.jpg"/>
          <p:cNvPicPr>
            <a:picLocks noChangeAspect="1"/>
          </p:cNvPicPr>
          <p:nvPr/>
        </p:nvPicPr>
        <p:blipFill>
          <a:blip r:embed="rId2"/>
          <a:stretch>
            <a:fillRect/>
          </a:stretch>
        </p:blipFill>
        <p:spPr>
          <a:xfrm>
            <a:off x="3657600" y="2514600"/>
            <a:ext cx="5183132" cy="3581400"/>
          </a:xfrm>
          <a:prstGeom prst="rect">
            <a:avLst/>
          </a:prstGeom>
        </p:spPr>
      </p:pic>
      <p:sp>
        <p:nvSpPr>
          <p:cNvPr id="2" name="Title 1"/>
          <p:cNvSpPr>
            <a:spLocks noGrp="1"/>
          </p:cNvSpPr>
          <p:nvPr>
            <p:ph type="ctrTitle"/>
          </p:nvPr>
        </p:nvSpPr>
        <p:spPr>
          <a:xfrm>
            <a:off x="228600" y="1524000"/>
            <a:ext cx="4876800" cy="3886200"/>
          </a:xfrm>
        </p:spPr>
        <p:txBody>
          <a:bodyPr/>
          <a:lstStyle/>
          <a:p>
            <a:r>
              <a:rPr lang="en-US" dirty="0" smtClean="0">
                <a:solidFill>
                  <a:srgbClr val="31859C"/>
                </a:solidFill>
              </a:rPr>
              <a:t>At the end of the 30-day cycle, add one dairy product back at a time. If acne reoccurs, eliminate dairy completely from your diet.</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3733800" y="1371600"/>
            <a:ext cx="5257800" cy="4524315"/>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600" dirty="0">
                <a:solidFill>
                  <a:srgbClr val="31859C"/>
                </a:solidFill>
                <a:latin typeface="Calibri"/>
                <a:ea typeface="+mn-ea"/>
                <a:cs typeface="Calibri"/>
              </a:rPr>
              <a:t>Adding Evening Primrose Oil is a good healer for dermatitis, </a:t>
            </a:r>
            <a:r>
              <a:rPr lang="en-US" sz="3600" dirty="0" smtClean="0">
                <a:solidFill>
                  <a:srgbClr val="31859C"/>
                </a:solidFill>
                <a:latin typeface="Calibri"/>
                <a:ea typeface="+mn-ea"/>
                <a:cs typeface="Calibri"/>
              </a:rPr>
              <a:t>acne, </a:t>
            </a:r>
            <a:r>
              <a:rPr lang="en-US" sz="3600" dirty="0">
                <a:solidFill>
                  <a:srgbClr val="31859C"/>
                </a:solidFill>
                <a:latin typeface="Calibri"/>
                <a:ea typeface="+mn-ea"/>
                <a:cs typeface="Calibri"/>
              </a:rPr>
              <a:t>and other skin disorders. It contains linoleic acid, which is needed by the skin. </a:t>
            </a:r>
            <a:r>
              <a:rPr lang="en-US" sz="3600" dirty="0" smtClean="0">
                <a:solidFill>
                  <a:srgbClr val="31859C"/>
                </a:solidFill>
                <a:latin typeface="Calibri"/>
                <a:ea typeface="+mn-ea"/>
                <a:cs typeface="Calibri"/>
              </a:rPr>
              <a:t>It’s </a:t>
            </a:r>
            <a:r>
              <a:rPr lang="en-US" sz="3600" dirty="0" smtClean="0">
                <a:solidFill>
                  <a:srgbClr val="31859C"/>
                </a:solidFill>
                <a:latin typeface="Calibri"/>
                <a:ea typeface="+mn-ea"/>
                <a:cs typeface="Calibri"/>
              </a:rPr>
              <a:t>more powerful when it’s combined </a:t>
            </a:r>
            <a:r>
              <a:rPr lang="en-US" sz="3600" dirty="0">
                <a:solidFill>
                  <a:srgbClr val="31859C"/>
                </a:solidFill>
                <a:latin typeface="Calibri"/>
                <a:ea typeface="+mn-ea"/>
                <a:cs typeface="Calibri"/>
              </a:rPr>
              <a:t>with zinc.</a:t>
            </a:r>
          </a:p>
        </p:txBody>
      </p:sp>
      <p:pic>
        <p:nvPicPr>
          <p:cNvPr id="2" name="Picture 1" descr="Evening_Primrose_Oil.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5800" y="1371600"/>
            <a:ext cx="2757308" cy="4648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467544" y="3789040"/>
            <a:ext cx="8153400" cy="2246313"/>
          </a:xfrm>
          <a:prstGeom prst="rect">
            <a:avLst/>
          </a:prstGeom>
          <a:noFill/>
          <a:ln w="9525">
            <a:noFill/>
            <a:miter lim="800000"/>
            <a:headEnd/>
            <a:tailEnd/>
          </a:ln>
        </p:spPr>
        <p:txBody>
          <a:bodyPr>
            <a:spAutoFit/>
          </a:bodyPr>
          <a:lstStyle/>
          <a:p>
            <a:pPr algn="ctr" fontAlgn="auto">
              <a:spcBef>
                <a:spcPts val="0"/>
              </a:spcBef>
              <a:spcAft>
                <a:spcPts val="0"/>
              </a:spcAft>
              <a:defRPr/>
            </a:pPr>
            <a:r>
              <a:rPr lang="en-US" sz="3500" dirty="0">
                <a:solidFill>
                  <a:srgbClr val="31859C"/>
                </a:solidFill>
                <a:latin typeface="Calibri"/>
                <a:ea typeface="+mn-ea"/>
                <a:cs typeface="Calibri"/>
              </a:rPr>
              <a:t>Exercise</a:t>
            </a:r>
            <a:r>
              <a:rPr lang="en-US" sz="3500" dirty="0" smtClean="0">
                <a:solidFill>
                  <a:srgbClr val="31859C"/>
                </a:solidFill>
                <a:latin typeface="Calibri"/>
                <a:ea typeface="+mn-ea"/>
                <a:cs typeface="Calibri"/>
              </a:rPr>
              <a:t>! </a:t>
            </a:r>
            <a:r>
              <a:rPr lang="en-US" sz="3500" dirty="0">
                <a:solidFill>
                  <a:srgbClr val="31859C"/>
                </a:solidFill>
                <a:latin typeface="Calibri"/>
                <a:ea typeface="+mn-ea"/>
                <a:cs typeface="Calibri"/>
              </a:rPr>
              <a:t>L</a:t>
            </a:r>
            <a:r>
              <a:rPr lang="en-US" sz="3500" dirty="0" smtClean="0">
                <a:solidFill>
                  <a:srgbClr val="31859C"/>
                </a:solidFill>
                <a:latin typeface="Calibri"/>
                <a:ea typeface="+mn-ea"/>
                <a:cs typeface="Calibri"/>
              </a:rPr>
              <a:t>ack </a:t>
            </a:r>
            <a:r>
              <a:rPr lang="en-US" sz="3500" dirty="0">
                <a:solidFill>
                  <a:srgbClr val="31859C"/>
                </a:solidFill>
                <a:latin typeface="Calibri"/>
                <a:ea typeface="+mn-ea"/>
                <a:cs typeface="Calibri"/>
              </a:rPr>
              <a:t>of exercise contributes to internal sluggishness and poor elimination, </a:t>
            </a:r>
            <a:r>
              <a:rPr lang="en-US" sz="3500" dirty="0" smtClean="0">
                <a:solidFill>
                  <a:srgbClr val="31859C"/>
                </a:solidFill>
                <a:latin typeface="Calibri"/>
                <a:ea typeface="+mn-ea"/>
                <a:cs typeface="Calibri"/>
              </a:rPr>
              <a:t>which, </a:t>
            </a:r>
            <a:r>
              <a:rPr lang="en-US" sz="3500" dirty="0">
                <a:solidFill>
                  <a:srgbClr val="31859C"/>
                </a:solidFill>
                <a:latin typeface="Calibri"/>
                <a:ea typeface="+mn-ea"/>
                <a:cs typeface="Calibri"/>
              </a:rPr>
              <a:t>in </a:t>
            </a:r>
            <a:r>
              <a:rPr lang="en-US" sz="3500" dirty="0" smtClean="0">
                <a:solidFill>
                  <a:srgbClr val="31859C"/>
                </a:solidFill>
                <a:latin typeface="Calibri"/>
                <a:ea typeface="+mn-ea"/>
                <a:cs typeface="Calibri"/>
              </a:rPr>
              <a:t>turn, </a:t>
            </a:r>
            <a:r>
              <a:rPr lang="en-US" sz="3500" dirty="0">
                <a:solidFill>
                  <a:srgbClr val="31859C"/>
                </a:solidFill>
                <a:latin typeface="Calibri"/>
                <a:ea typeface="+mn-ea"/>
                <a:cs typeface="Calibri"/>
              </a:rPr>
              <a:t>contributes </a:t>
            </a:r>
          </a:p>
          <a:p>
            <a:pPr algn="ctr" fontAlgn="auto">
              <a:spcBef>
                <a:spcPts val="0"/>
              </a:spcBef>
              <a:spcAft>
                <a:spcPts val="0"/>
              </a:spcAft>
              <a:defRPr/>
            </a:pPr>
            <a:r>
              <a:rPr lang="en-US" sz="3500" dirty="0">
                <a:solidFill>
                  <a:srgbClr val="31859C"/>
                </a:solidFill>
                <a:latin typeface="Calibri"/>
                <a:ea typeface="+mn-ea"/>
                <a:cs typeface="Calibri"/>
              </a:rPr>
              <a:t>to skin problems.</a:t>
            </a:r>
          </a:p>
        </p:txBody>
      </p:sp>
      <p:pic>
        <p:nvPicPr>
          <p:cNvPr id="142341" name="Picture 5" descr="C:\Users\Todd\AppData\Local\Microsoft\Windows\Temporary Internet Files\Content.IE5\6Z7OT0H3\MP900401547[1].jpg"/>
          <p:cNvPicPr>
            <a:picLocks noChangeAspect="1" noChangeArrowheads="1"/>
          </p:cNvPicPr>
          <p:nvPr/>
        </p:nvPicPr>
        <p:blipFill>
          <a:blip r:embed="rId2" cstate="print"/>
          <a:srcRect/>
          <a:stretch>
            <a:fillRect/>
          </a:stretch>
        </p:blipFill>
        <p:spPr bwMode="auto">
          <a:xfrm>
            <a:off x="3352800" y="1676400"/>
            <a:ext cx="2629927" cy="1752600"/>
          </a:xfrm>
          <a:prstGeom prst="rect">
            <a:avLst/>
          </a:prstGeom>
          <a:ln>
            <a:noFill/>
          </a:ln>
          <a:effectLst>
            <a:outerShdw blurRad="292100" dist="139700" dir="2700000" algn="tl" rotWithShape="0">
              <a:srgbClr val="333333">
                <a:alpha val="65000"/>
              </a:srgbClr>
            </a:outerShdw>
          </a:effectLst>
        </p:spPr>
      </p:pic>
      <p:pic>
        <p:nvPicPr>
          <p:cNvPr id="142372" name="Picture 36" descr="C:\Users\Todd\AppData\Local\Microsoft\Windows\Temporary Internet Files\Content.IE5\LZB6PG5T\MP900182524[2].jpg"/>
          <p:cNvPicPr>
            <a:picLocks noChangeAspect="1" noChangeArrowheads="1"/>
          </p:cNvPicPr>
          <p:nvPr/>
        </p:nvPicPr>
        <p:blipFill>
          <a:blip r:embed="rId3" cstate="print"/>
          <a:srcRect l="25000" r="20833"/>
          <a:stretch>
            <a:fillRect/>
          </a:stretch>
        </p:blipFill>
        <p:spPr bwMode="auto">
          <a:xfrm>
            <a:off x="6629400" y="1319784"/>
            <a:ext cx="1981200" cy="2414016"/>
          </a:xfrm>
          <a:prstGeom prst="rect">
            <a:avLst/>
          </a:prstGeom>
          <a:ln>
            <a:noFill/>
          </a:ln>
          <a:effectLst>
            <a:outerShdw blurRad="292100" dist="139700" dir="2700000" algn="tl" rotWithShape="0">
              <a:srgbClr val="333333">
                <a:alpha val="65000"/>
              </a:srgbClr>
            </a:outerShdw>
          </a:effectLst>
        </p:spPr>
      </p:pic>
      <p:pic>
        <p:nvPicPr>
          <p:cNvPr id="142388" name="Picture 52" descr="C:\Users\Todd\AppData\Local\Microsoft\Windows\Temporary Internet Files\Content.IE5\RL3VFJKL\MP900402381[1].jpg"/>
          <p:cNvPicPr>
            <a:picLocks noChangeAspect="1" noChangeArrowheads="1"/>
          </p:cNvPicPr>
          <p:nvPr/>
        </p:nvPicPr>
        <p:blipFill>
          <a:blip r:embed="rId4" cstate="print"/>
          <a:srcRect/>
          <a:stretch>
            <a:fillRect/>
          </a:stretch>
        </p:blipFill>
        <p:spPr bwMode="auto">
          <a:xfrm>
            <a:off x="609600" y="1295400"/>
            <a:ext cx="1981200"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533400" y="1222881"/>
            <a:ext cx="8153400" cy="2062103"/>
          </a:xfrm>
          <a:prstGeom prst="rect">
            <a:avLst/>
          </a:prstGeom>
          <a:noFill/>
          <a:ln w="9525">
            <a:noFill/>
            <a:miter lim="800000"/>
            <a:headEnd/>
            <a:tailEnd/>
          </a:ln>
        </p:spPr>
        <p:txBody>
          <a:bodyPr>
            <a:spAutoFit/>
          </a:bodyPr>
          <a:lstStyle/>
          <a:p>
            <a:pPr algn="ctr" fontAlgn="auto">
              <a:spcBef>
                <a:spcPts val="0"/>
              </a:spcBef>
              <a:spcAft>
                <a:spcPts val="0"/>
              </a:spcAft>
              <a:defRPr/>
            </a:pPr>
            <a:r>
              <a:rPr lang="en-US" sz="3200" dirty="0" smtClean="0">
                <a:solidFill>
                  <a:srgbClr val="31859C"/>
                </a:solidFill>
                <a:latin typeface="Calibri"/>
                <a:ea typeface="+mn-ea"/>
                <a:cs typeface="Calibri"/>
              </a:rPr>
              <a:t>Following a </a:t>
            </a:r>
            <a:r>
              <a:rPr lang="en-US" sz="3200" dirty="0">
                <a:solidFill>
                  <a:srgbClr val="31859C"/>
                </a:solidFill>
                <a:latin typeface="Calibri"/>
                <a:ea typeface="+mn-ea"/>
                <a:cs typeface="Calibri"/>
              </a:rPr>
              <a:t>daily skin care routine using </a:t>
            </a:r>
            <a:r>
              <a:rPr lang="en-US" sz="3200" dirty="0" smtClean="0">
                <a:solidFill>
                  <a:srgbClr val="31859C"/>
                </a:solidFill>
                <a:latin typeface="Calibri"/>
                <a:ea typeface="+mn-ea"/>
                <a:cs typeface="Calibri"/>
              </a:rPr>
              <a:t>balanced, </a:t>
            </a:r>
            <a:r>
              <a:rPr lang="en-US" sz="3200" dirty="0" smtClean="0">
                <a:solidFill>
                  <a:srgbClr val="31859C"/>
                </a:solidFill>
                <a:latin typeface="Calibri"/>
                <a:ea typeface="+mn-ea"/>
                <a:cs typeface="Calibri"/>
              </a:rPr>
              <a:t>all-natural </a:t>
            </a:r>
            <a:r>
              <a:rPr lang="en-US" sz="3200" dirty="0" smtClean="0">
                <a:solidFill>
                  <a:srgbClr val="31859C"/>
                </a:solidFill>
                <a:latin typeface="Calibri"/>
                <a:ea typeface="+mn-ea"/>
                <a:cs typeface="Calibri"/>
              </a:rPr>
              <a:t>products </a:t>
            </a:r>
            <a:r>
              <a:rPr lang="en-US" sz="3200" dirty="0" smtClean="0">
                <a:solidFill>
                  <a:srgbClr val="31859C"/>
                </a:solidFill>
                <a:latin typeface="Calibri"/>
                <a:ea typeface="+mn-ea"/>
                <a:cs typeface="Calibri"/>
              </a:rPr>
              <a:t>that help </a:t>
            </a:r>
            <a:r>
              <a:rPr lang="en-US" sz="3200" dirty="0">
                <a:solidFill>
                  <a:srgbClr val="31859C"/>
                </a:solidFill>
                <a:latin typeface="Calibri"/>
                <a:ea typeface="+mn-ea"/>
                <a:cs typeface="Calibri"/>
              </a:rPr>
              <a:t>keep your skin </a:t>
            </a:r>
            <a:r>
              <a:rPr lang="en-US" sz="3200" dirty="0" smtClean="0">
                <a:solidFill>
                  <a:srgbClr val="31859C"/>
                </a:solidFill>
                <a:latin typeface="Calibri"/>
                <a:ea typeface="+mn-ea"/>
                <a:cs typeface="Calibri"/>
              </a:rPr>
              <a:t>clean and remove impurities will </a:t>
            </a:r>
            <a:r>
              <a:rPr lang="en-US" sz="3200" dirty="0">
                <a:solidFill>
                  <a:srgbClr val="31859C"/>
                </a:solidFill>
                <a:latin typeface="Calibri"/>
                <a:ea typeface="+mn-ea"/>
                <a:cs typeface="Calibri"/>
              </a:rPr>
              <a:t>help </a:t>
            </a:r>
            <a:r>
              <a:rPr lang="en-US" sz="3200" dirty="0" smtClean="0">
                <a:solidFill>
                  <a:srgbClr val="31859C"/>
                </a:solidFill>
                <a:latin typeface="Calibri"/>
                <a:ea typeface="+mn-ea"/>
                <a:cs typeface="Calibri"/>
              </a:rPr>
              <a:t>you to create </a:t>
            </a:r>
            <a:r>
              <a:rPr lang="en-US" sz="3200" dirty="0">
                <a:solidFill>
                  <a:srgbClr val="31859C"/>
                </a:solidFill>
                <a:latin typeface="Calibri"/>
                <a:ea typeface="+mn-ea"/>
                <a:cs typeface="Calibri"/>
              </a:rPr>
              <a:t>a beautiful, glowing complexion.</a:t>
            </a:r>
          </a:p>
        </p:txBody>
      </p:sp>
      <p:pic>
        <p:nvPicPr>
          <p:cNvPr id="9" name="Picture 8" descr="Facials skin beauty.jpg"/>
          <p:cNvPicPr>
            <a:picLocks noChangeAspect="1"/>
          </p:cNvPicPr>
          <p:nvPr/>
        </p:nvPicPr>
        <p:blipFill>
          <a:blip r:embed="rId2" cstate="print"/>
          <a:stretch>
            <a:fillRect/>
          </a:stretch>
        </p:blipFill>
        <p:spPr>
          <a:xfrm>
            <a:off x="2915816" y="3733800"/>
            <a:ext cx="3230880" cy="2156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362" name="Picture 2" descr="http://ts4.mm.bing.net/th?id=I5065463514530195&amp;pid=1.1"/>
          <p:cNvPicPr>
            <a:picLocks noChangeAspect="1" noChangeArrowheads="1"/>
          </p:cNvPicPr>
          <p:nvPr/>
        </p:nvPicPr>
        <p:blipFill>
          <a:blip r:embed="rId3" cstate="print"/>
          <a:srcRect/>
          <a:stretch>
            <a:fillRect/>
          </a:stretch>
        </p:blipFill>
        <p:spPr bwMode="auto">
          <a:xfrm rot="20668267">
            <a:off x="398996" y="4203697"/>
            <a:ext cx="2400300" cy="16002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2" descr="http://ts4.mm.bing.net/th?id=I5065463514530195&amp;pid=1.1"/>
          <p:cNvPicPr>
            <a:picLocks noChangeAspect="1" noChangeArrowheads="1"/>
          </p:cNvPicPr>
          <p:nvPr/>
        </p:nvPicPr>
        <p:blipFill>
          <a:blip r:embed="rId3" cstate="print"/>
          <a:srcRect/>
          <a:stretch>
            <a:fillRect/>
          </a:stretch>
        </p:blipFill>
        <p:spPr bwMode="auto">
          <a:xfrm rot="803317" flipH="1">
            <a:off x="6431529" y="4134149"/>
            <a:ext cx="2400300" cy="16002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een_Clay_Mask.png"/>
          <p:cNvPicPr>
            <a:picLocks noChangeAspect="1"/>
          </p:cNvPicPr>
          <p:nvPr/>
        </p:nvPicPr>
        <p:blipFill>
          <a:blip r:embed="rId2" cstate="print"/>
          <a:srcRect l="7887" t="6213" r="7986" b="6807"/>
          <a:stretch>
            <a:fillRect/>
          </a:stretch>
        </p:blipFill>
        <p:spPr>
          <a:xfrm>
            <a:off x="2773332" y="1741090"/>
            <a:ext cx="2002971" cy="1752600"/>
          </a:xfrm>
          <a:prstGeom prst="rect">
            <a:avLst/>
          </a:prstGeom>
          <a:ln>
            <a:noFill/>
          </a:ln>
          <a:effectLst>
            <a:softEdge rad="112500"/>
          </a:effectLst>
        </p:spPr>
      </p:pic>
      <p:sp>
        <p:nvSpPr>
          <p:cNvPr id="5" name="TextBox 4"/>
          <p:cNvSpPr txBox="1"/>
          <p:nvPr/>
        </p:nvSpPr>
        <p:spPr>
          <a:xfrm>
            <a:off x="4996630" y="2057400"/>
            <a:ext cx="3918770" cy="3416320"/>
          </a:xfrm>
          <a:prstGeom prst="rect">
            <a:avLst/>
          </a:prstGeom>
          <a:noFill/>
        </p:spPr>
        <p:txBody>
          <a:bodyPr wrap="square">
            <a:spAutoFit/>
          </a:bodyPr>
          <a:lstStyle/>
          <a:p>
            <a:pPr algn="ctr" fontAlgn="auto">
              <a:lnSpc>
                <a:spcPct val="90000"/>
              </a:lnSpc>
              <a:spcBef>
                <a:spcPts val="0"/>
              </a:spcBef>
              <a:spcAft>
                <a:spcPts val="0"/>
              </a:spcAft>
              <a:defRPr/>
            </a:pPr>
            <a:r>
              <a:rPr lang="en-US" sz="4000" dirty="0" smtClean="0">
                <a:solidFill>
                  <a:srgbClr val="2C7A8C"/>
                </a:solidFill>
                <a:latin typeface="Calibri"/>
                <a:ea typeface="+mn-ea"/>
                <a:cs typeface="Calibri"/>
              </a:rPr>
              <a:t>Solutions4 </a:t>
            </a:r>
            <a:r>
              <a:rPr lang="en-US" sz="4000" dirty="0">
                <a:solidFill>
                  <a:srgbClr val="2C7A8C"/>
                </a:solidFill>
                <a:latin typeface="Calibri"/>
                <a:ea typeface="+mn-ea"/>
                <a:cs typeface="Calibri"/>
              </a:rPr>
              <a:t>has </a:t>
            </a:r>
            <a:r>
              <a:rPr lang="en-US" sz="4000" dirty="0" smtClean="0">
                <a:solidFill>
                  <a:srgbClr val="2C7A8C"/>
                </a:solidFill>
                <a:latin typeface="Calibri"/>
                <a:ea typeface="+mn-ea"/>
                <a:cs typeface="Calibri"/>
              </a:rPr>
              <a:t>an all-natural</a:t>
            </a:r>
            <a:r>
              <a:rPr lang="en-US" sz="4000" dirty="0" smtClean="0">
                <a:solidFill>
                  <a:srgbClr val="2C7A8C"/>
                </a:solidFill>
                <a:latin typeface="Calibri"/>
                <a:ea typeface="+mn-ea"/>
                <a:cs typeface="Calibri"/>
              </a:rPr>
              <a:t>, </a:t>
            </a:r>
            <a:r>
              <a:rPr lang="en-US" sz="4000" dirty="0" smtClean="0">
                <a:solidFill>
                  <a:srgbClr val="2C7A8C"/>
                </a:solidFill>
                <a:latin typeface="Calibri"/>
                <a:ea typeface="+mn-ea"/>
                <a:cs typeface="Calibri"/>
              </a:rPr>
              <a:t>balanced </a:t>
            </a:r>
            <a:r>
              <a:rPr lang="en-US" sz="4000" dirty="0">
                <a:solidFill>
                  <a:srgbClr val="2C7A8C"/>
                </a:solidFill>
                <a:latin typeface="Calibri"/>
                <a:ea typeface="+mn-ea"/>
                <a:cs typeface="Calibri"/>
              </a:rPr>
              <a:t>skin care line</a:t>
            </a:r>
            <a:r>
              <a:rPr lang="en-US" sz="4000" dirty="0" smtClean="0">
                <a:solidFill>
                  <a:srgbClr val="2C7A8C"/>
                </a:solidFill>
                <a:latin typeface="Calibri"/>
                <a:ea typeface="+mn-ea"/>
                <a:cs typeface="Calibri"/>
              </a:rPr>
              <a:t> </a:t>
            </a:r>
            <a:r>
              <a:rPr lang="en-US" sz="4000" dirty="0" smtClean="0">
                <a:solidFill>
                  <a:srgbClr val="2C7A8C"/>
                </a:solidFill>
                <a:latin typeface="Calibri"/>
                <a:ea typeface="+mn-ea"/>
                <a:cs typeface="Calibri"/>
              </a:rPr>
              <a:t>that’s great for </a:t>
            </a:r>
            <a:r>
              <a:rPr lang="en-US" sz="4000" dirty="0">
                <a:solidFill>
                  <a:srgbClr val="2C7A8C"/>
                </a:solidFill>
                <a:latin typeface="Calibri"/>
                <a:ea typeface="+mn-ea"/>
                <a:cs typeface="Calibri"/>
              </a:rPr>
              <a:t>all skin types!</a:t>
            </a:r>
            <a:endParaRPr lang="en-US" sz="4000" b="1" dirty="0">
              <a:solidFill>
                <a:schemeClr val="accent1">
                  <a:lumMod val="75000"/>
                </a:schemeClr>
              </a:solidFill>
              <a:latin typeface="Calibri"/>
              <a:ea typeface="+mn-ea"/>
              <a:cs typeface="Calibri"/>
            </a:endParaRPr>
          </a:p>
        </p:txBody>
      </p:sp>
      <p:pic>
        <p:nvPicPr>
          <p:cNvPr id="11" name="Picture 10" descr="Apricot_Exfoliator.png"/>
          <p:cNvPicPr>
            <a:picLocks noChangeAspect="1"/>
          </p:cNvPicPr>
          <p:nvPr/>
        </p:nvPicPr>
        <p:blipFill>
          <a:blip r:embed="rId3" cstate="print"/>
          <a:srcRect l="5694" r="3203" b="2326"/>
          <a:stretch>
            <a:fillRect/>
          </a:stretch>
        </p:blipFill>
        <p:spPr>
          <a:xfrm rot="21171941">
            <a:off x="3886243" y="3402552"/>
            <a:ext cx="957943" cy="2514600"/>
          </a:xfrm>
          <a:prstGeom prst="rect">
            <a:avLst/>
          </a:prstGeom>
          <a:ln>
            <a:noFill/>
          </a:ln>
          <a:effectLst>
            <a:softEdge rad="112500"/>
          </a:effectLst>
        </p:spPr>
      </p:pic>
      <p:pic>
        <p:nvPicPr>
          <p:cNvPr id="13" name="Picture 12" descr="Green_Tea_Cleanser.png"/>
          <p:cNvPicPr>
            <a:picLocks noChangeAspect="1"/>
          </p:cNvPicPr>
          <p:nvPr/>
        </p:nvPicPr>
        <p:blipFill>
          <a:blip r:embed="rId4" cstate="print"/>
          <a:srcRect l="5503" t="2222" r="6455" b="2222"/>
          <a:stretch>
            <a:fillRect/>
          </a:stretch>
        </p:blipFill>
        <p:spPr>
          <a:xfrm rot="1169368">
            <a:off x="2272811" y="3371632"/>
            <a:ext cx="1057996" cy="2843363"/>
          </a:xfrm>
          <a:prstGeom prst="rect">
            <a:avLst/>
          </a:prstGeom>
          <a:ln>
            <a:noFill/>
          </a:ln>
          <a:effectLst>
            <a:softEdge rad="112500"/>
          </a:effectLst>
        </p:spPr>
      </p:pic>
      <p:pic>
        <p:nvPicPr>
          <p:cNvPr id="16" name="Picture 15" descr="Herbal_Body_Wash.png"/>
          <p:cNvPicPr>
            <a:picLocks noChangeAspect="1"/>
          </p:cNvPicPr>
          <p:nvPr/>
        </p:nvPicPr>
        <p:blipFill>
          <a:blip r:embed="rId5" cstate="print"/>
          <a:srcRect l="6747" t="1462" r="6038" b="3129"/>
          <a:stretch>
            <a:fillRect/>
          </a:stretch>
        </p:blipFill>
        <p:spPr>
          <a:xfrm rot="21074131">
            <a:off x="384068" y="1498912"/>
            <a:ext cx="1013866" cy="3707777"/>
          </a:xfrm>
          <a:prstGeom prst="rect">
            <a:avLst/>
          </a:prstGeom>
          <a:ln>
            <a:noFill/>
          </a:ln>
          <a:effectLst>
            <a:softEdge rad="112500"/>
          </a:effectLst>
        </p:spPr>
      </p:pic>
      <p:pic>
        <p:nvPicPr>
          <p:cNvPr id="15" name="Picture 14" descr="Apple_Stem_Cell_Moisturizer.png"/>
          <p:cNvPicPr>
            <a:picLocks noChangeAspect="1"/>
          </p:cNvPicPr>
          <p:nvPr/>
        </p:nvPicPr>
        <p:blipFill>
          <a:blip r:embed="rId6" cstate="print"/>
          <a:srcRect l="7683" t="1206" r="6250" b="1390"/>
          <a:stretch>
            <a:fillRect/>
          </a:stretch>
        </p:blipFill>
        <p:spPr>
          <a:xfrm rot="601355">
            <a:off x="1665692" y="1279838"/>
            <a:ext cx="901281" cy="27777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244600"/>
            <a:ext cx="7924800" cy="1639167"/>
          </a:xfrm>
          <a:prstGeom prst="rect">
            <a:avLst/>
          </a:prstGeom>
          <a:noFill/>
        </p:spPr>
        <p:txBody>
          <a:bodyPr>
            <a:spAutoFit/>
          </a:bodyPr>
          <a:lstStyle/>
          <a:p>
            <a:pPr algn="ctr" fontAlgn="auto">
              <a:lnSpc>
                <a:spcPct val="90000"/>
              </a:lnSpc>
              <a:spcBef>
                <a:spcPts val="0"/>
              </a:spcBef>
              <a:spcAft>
                <a:spcPts val="0"/>
              </a:spcAft>
              <a:defRPr/>
            </a:pPr>
            <a:r>
              <a:rPr lang="en-US" sz="3700" dirty="0">
                <a:solidFill>
                  <a:srgbClr val="2C7A8C"/>
                </a:solidFill>
                <a:latin typeface="Calibri"/>
                <a:ea typeface="+mn-ea"/>
                <a:cs typeface="Calibri"/>
              </a:rPr>
              <a:t>Most skin care products are available </a:t>
            </a:r>
            <a:r>
              <a:rPr lang="en-US" sz="3700" dirty="0" smtClean="0">
                <a:solidFill>
                  <a:srgbClr val="2C7A8C"/>
                </a:solidFill>
                <a:latin typeface="Calibri"/>
                <a:ea typeface="+mn-ea"/>
                <a:cs typeface="Calibri"/>
              </a:rPr>
              <a:t>from your </a:t>
            </a:r>
            <a:r>
              <a:rPr lang="en-US" sz="3700" dirty="0">
                <a:solidFill>
                  <a:srgbClr val="2C7A8C"/>
                </a:solidFill>
                <a:latin typeface="Calibri"/>
                <a:ea typeface="+mn-ea"/>
                <a:cs typeface="Calibri"/>
              </a:rPr>
              <a:t>Club Reduce doctor.</a:t>
            </a:r>
            <a:r>
              <a:rPr lang="en-US" sz="3700" dirty="0" smtClean="0">
                <a:solidFill>
                  <a:srgbClr val="2C7A8C"/>
                </a:solidFill>
                <a:latin typeface="Calibri"/>
                <a:ea typeface="+mn-ea"/>
                <a:cs typeface="Calibri"/>
              </a:rPr>
              <a:t> Call </a:t>
            </a:r>
            <a:r>
              <a:rPr lang="en-US" sz="3700" dirty="0">
                <a:solidFill>
                  <a:srgbClr val="2C7A8C"/>
                </a:solidFill>
                <a:latin typeface="Calibri"/>
                <a:ea typeface="+mn-ea"/>
                <a:cs typeface="Calibri"/>
              </a:rPr>
              <a:t>them for recommendations</a:t>
            </a:r>
            <a:r>
              <a:rPr lang="en-US" sz="3700" dirty="0" smtClean="0">
                <a:solidFill>
                  <a:srgbClr val="2C7A8C"/>
                </a:solidFill>
                <a:latin typeface="Calibri"/>
                <a:ea typeface="+mn-ea"/>
                <a:cs typeface="Calibri"/>
              </a:rPr>
              <a:t> and </a:t>
            </a:r>
            <a:r>
              <a:rPr lang="en-US" sz="3700" dirty="0">
                <a:solidFill>
                  <a:srgbClr val="2C7A8C"/>
                </a:solidFill>
                <a:latin typeface="Calibri"/>
                <a:ea typeface="+mn-ea"/>
                <a:cs typeface="Calibri"/>
              </a:rPr>
              <a:t>pricing!</a:t>
            </a:r>
            <a:endParaRPr lang="en-US" sz="3700" b="1" dirty="0">
              <a:solidFill>
                <a:schemeClr val="accent1">
                  <a:lumMod val="75000"/>
                </a:schemeClr>
              </a:solidFill>
              <a:latin typeface="Calibri"/>
              <a:ea typeface="+mn-ea"/>
              <a:cs typeface="Calibri"/>
            </a:endParaRPr>
          </a:p>
        </p:txBody>
      </p:sp>
      <p:pic>
        <p:nvPicPr>
          <p:cNvPr id="11" name="Picture 10" descr="doctor.png"/>
          <p:cNvPicPr>
            <a:picLocks noChangeAspect="1"/>
          </p:cNvPicPr>
          <p:nvPr/>
        </p:nvPicPr>
        <p:blipFill>
          <a:blip r:embed="rId2" cstate="print"/>
          <a:stretch>
            <a:fillRect/>
          </a:stretch>
        </p:blipFill>
        <p:spPr>
          <a:xfrm>
            <a:off x="3429000" y="3110261"/>
            <a:ext cx="2514600" cy="313813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1143000" y="1219200"/>
            <a:ext cx="7010400" cy="11699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3500" dirty="0">
                <a:solidFill>
                  <a:srgbClr val="2C7A8C"/>
                </a:solidFill>
                <a:latin typeface="Calibri"/>
                <a:ea typeface="+mn-ea"/>
                <a:cs typeface="Calibri"/>
              </a:rPr>
              <a:t>The skin of an average adult covers approximately 7 square feet of space.</a:t>
            </a:r>
          </a:p>
        </p:txBody>
      </p:sp>
      <p:sp>
        <p:nvSpPr>
          <p:cNvPr id="16386" name="TextBox 1"/>
          <p:cNvSpPr txBox="1">
            <a:spLocks noChangeArrowheads="1"/>
          </p:cNvSpPr>
          <p:nvPr/>
        </p:nvSpPr>
        <p:spPr bwMode="auto">
          <a:xfrm>
            <a:off x="0" y="5410200"/>
            <a:ext cx="9144000" cy="63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500" dirty="0" smtClean="0">
                <a:solidFill>
                  <a:srgbClr val="2C7A8C"/>
                </a:solidFill>
              </a:rPr>
              <a:t>It makes up 16</a:t>
            </a:r>
            <a:r>
              <a:rPr lang="en-US" sz="3500" dirty="0">
                <a:solidFill>
                  <a:srgbClr val="2C7A8C"/>
                </a:solidFill>
              </a:rPr>
              <a:t>% of a </a:t>
            </a:r>
            <a:r>
              <a:rPr lang="en-US" sz="3500" dirty="0" smtClean="0">
                <a:solidFill>
                  <a:srgbClr val="2C7A8C"/>
                </a:solidFill>
              </a:rPr>
              <a:t>person’</a:t>
            </a:r>
            <a:r>
              <a:rPr lang="en-US" altLang="ja-JP" sz="3500" dirty="0" smtClean="0">
                <a:solidFill>
                  <a:srgbClr val="2C7A8C"/>
                </a:solidFill>
              </a:rPr>
              <a:t>s </a:t>
            </a:r>
            <a:r>
              <a:rPr lang="en-US" altLang="ja-JP" sz="3500" dirty="0">
                <a:solidFill>
                  <a:srgbClr val="2C7A8C"/>
                </a:solidFill>
              </a:rPr>
              <a:t>total body </a:t>
            </a:r>
            <a:r>
              <a:rPr lang="en-US" altLang="ja-JP" sz="3500" dirty="0" smtClean="0">
                <a:solidFill>
                  <a:srgbClr val="2C7A8C"/>
                </a:solidFill>
              </a:rPr>
              <a:t>weight.</a:t>
            </a:r>
            <a:endParaRPr lang="en-US" sz="3500" dirty="0">
              <a:solidFill>
                <a:srgbClr val="2C7A8C"/>
              </a:solidFill>
            </a:endParaRPr>
          </a:p>
        </p:txBody>
      </p:sp>
      <p:pic>
        <p:nvPicPr>
          <p:cNvPr id="9" name="Picture 8" descr="iStock_000005456387XSmall.jpg"/>
          <p:cNvPicPr>
            <a:picLocks noChangeAspect="1"/>
          </p:cNvPicPr>
          <p:nvPr/>
        </p:nvPicPr>
        <p:blipFill>
          <a:blip r:embed="rId2" cstate="print"/>
          <a:stretch>
            <a:fillRect/>
          </a:stretch>
        </p:blipFill>
        <p:spPr>
          <a:xfrm>
            <a:off x="1219200" y="2514600"/>
            <a:ext cx="2133600" cy="2828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9"/>
          <p:cNvSpPr/>
          <p:nvPr/>
        </p:nvSpPr>
        <p:spPr>
          <a:xfrm>
            <a:off x="2133600" y="434340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Arrow Connector 11"/>
          <p:cNvCxnSpPr/>
          <p:nvPr/>
        </p:nvCxnSpPr>
        <p:spPr>
          <a:xfrm flipV="1">
            <a:off x="2819400" y="4267200"/>
            <a:ext cx="1066800"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38600" y="4038600"/>
            <a:ext cx="22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38600" y="4114800"/>
            <a:ext cx="22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392" name="TextBox 15"/>
          <p:cNvSpPr txBox="1">
            <a:spLocks noChangeArrowheads="1"/>
          </p:cNvSpPr>
          <p:nvPr/>
        </p:nvSpPr>
        <p:spPr bwMode="auto">
          <a:xfrm>
            <a:off x="4419600" y="37338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solidFill>
                  <a:srgbClr val="FF0000"/>
                </a:solidFill>
              </a:rPr>
              <a:t>16% of</a:t>
            </a:r>
          </a:p>
        </p:txBody>
      </p:sp>
      <p:pic>
        <p:nvPicPr>
          <p:cNvPr id="17" name="Picture 16" descr="beauty2-is.jpg"/>
          <p:cNvPicPr>
            <a:picLocks noChangeAspect="1"/>
          </p:cNvPicPr>
          <p:nvPr/>
        </p:nvPicPr>
        <p:blipFill>
          <a:blip r:embed="rId3" cstate="print"/>
          <a:srcRect l="39953"/>
          <a:stretch>
            <a:fillRect/>
          </a:stretch>
        </p:blipFill>
        <p:spPr>
          <a:xfrm>
            <a:off x="5945015" y="2514600"/>
            <a:ext cx="2227385"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8" name="Straight Arrow Connector 17"/>
          <p:cNvCxnSpPr/>
          <p:nvPr/>
        </p:nvCxnSpPr>
        <p:spPr>
          <a:xfrm flipV="1">
            <a:off x="5715000" y="3962400"/>
            <a:ext cx="13716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648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2"/>
          <p:cNvSpPr txBox="1">
            <a:spLocks noChangeArrowheads="1"/>
          </p:cNvSpPr>
          <p:nvPr/>
        </p:nvSpPr>
        <p:spPr bwMode="auto">
          <a:xfrm>
            <a:off x="609600" y="3733800"/>
            <a:ext cx="8077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dirty="0">
                <a:solidFill>
                  <a:srgbClr val="2C7A8C"/>
                </a:solidFill>
                <a:latin typeface="Calibri"/>
                <a:cs typeface="Calibri"/>
              </a:rPr>
              <a:t>Before you go, there </a:t>
            </a:r>
            <a:r>
              <a:rPr lang="en-US" sz="3600" dirty="0" smtClean="0">
                <a:solidFill>
                  <a:srgbClr val="2C7A8C"/>
                </a:solidFill>
                <a:latin typeface="Calibri"/>
                <a:cs typeface="Calibri"/>
              </a:rPr>
              <a:t>are supplements </a:t>
            </a:r>
            <a:r>
              <a:rPr lang="en-US" sz="3600" dirty="0">
                <a:solidFill>
                  <a:srgbClr val="2C7A8C"/>
                </a:solidFill>
                <a:latin typeface="Calibri"/>
                <a:cs typeface="Calibri"/>
              </a:rPr>
              <a:t>you can </a:t>
            </a:r>
            <a:r>
              <a:rPr lang="en-US" sz="3600" dirty="0" smtClean="0">
                <a:solidFill>
                  <a:srgbClr val="2C7A8C"/>
                </a:solidFill>
                <a:latin typeface="Calibri"/>
                <a:cs typeface="Calibri"/>
              </a:rPr>
              <a:t>take, </a:t>
            </a:r>
            <a:r>
              <a:rPr lang="en-US" sz="3600" dirty="0">
                <a:solidFill>
                  <a:srgbClr val="2C7A8C"/>
                </a:solidFill>
                <a:latin typeface="Calibri"/>
                <a:cs typeface="Calibri"/>
              </a:rPr>
              <a:t>with the recommendation of your Club Reduce </a:t>
            </a:r>
            <a:r>
              <a:rPr lang="en-US" sz="3600" dirty="0" smtClean="0">
                <a:solidFill>
                  <a:srgbClr val="2C7A8C"/>
                </a:solidFill>
                <a:latin typeface="Calibri"/>
                <a:cs typeface="Calibri"/>
              </a:rPr>
              <a:t>Doctor, </a:t>
            </a:r>
            <a:r>
              <a:rPr lang="en-US" sz="3600" dirty="0">
                <a:solidFill>
                  <a:srgbClr val="2C7A8C"/>
                </a:solidFill>
                <a:latin typeface="Calibri"/>
                <a:cs typeface="Calibri"/>
              </a:rPr>
              <a:t>to </a:t>
            </a:r>
            <a:r>
              <a:rPr lang="en-US" sz="3600" dirty="0" smtClean="0">
                <a:solidFill>
                  <a:srgbClr val="2C7A8C"/>
                </a:solidFill>
                <a:latin typeface="Calibri"/>
                <a:cs typeface="Calibri"/>
              </a:rPr>
              <a:t>help with your </a:t>
            </a:r>
            <a:r>
              <a:rPr lang="en-US" sz="3600" smtClean="0">
                <a:solidFill>
                  <a:srgbClr val="2C7A8C"/>
                </a:solidFill>
                <a:latin typeface="Calibri"/>
                <a:cs typeface="Calibri"/>
              </a:rPr>
              <a:t>skin care.</a:t>
            </a:r>
            <a:endParaRPr lang="en-US" sz="3600" dirty="0" smtClean="0">
              <a:solidFill>
                <a:srgbClr val="2C7A8C"/>
              </a:solidFill>
              <a:latin typeface="Calibri"/>
              <a:cs typeface="Calibri"/>
            </a:endParaRPr>
          </a:p>
          <a:p>
            <a:pPr eaLnBrk="1" hangingPunct="1"/>
            <a:endParaRPr lang="en-US" sz="3600" dirty="0">
              <a:latin typeface="Calibri"/>
              <a:cs typeface="Calibr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219200"/>
            <a:ext cx="3733800" cy="2422629"/>
          </a:xfrm>
          <a:prstGeom prst="rect">
            <a:avLst/>
          </a:prstGeom>
          <a:ln>
            <a:noFill/>
          </a:ln>
          <a:effectLst>
            <a:softEdge rad="112500"/>
          </a:effectLst>
        </p:spPr>
      </p:pic>
    </p:spTree>
    <p:extLst>
      <p:ext uri="{BB962C8B-B14F-4D97-AF65-F5344CB8AC3E}">
        <p14:creationId xmlns:p14="http://schemas.microsoft.com/office/powerpoint/2010/main" val="2342332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447800"/>
            <a:ext cx="4648200" cy="1143000"/>
          </a:xfrm>
        </p:spPr>
        <p:txBody>
          <a:bodyPr>
            <a:normAutofit fontScale="90000"/>
          </a:bodyPr>
          <a:lstStyle/>
          <a:p>
            <a:pPr eaLnBrk="1" hangingPunct="1">
              <a:defRPr/>
            </a:pPr>
            <a:r>
              <a:rPr lang="en-US" sz="4000" b="1" dirty="0">
                <a:latin typeface="Calibri" charset="0"/>
                <a:ea typeface="+mj-ea"/>
                <a:cs typeface="+mj-cs"/>
              </a:rPr>
              <a:t>Introducing</a:t>
            </a:r>
            <a:br>
              <a:rPr lang="en-US" sz="4000" b="1" dirty="0">
                <a:latin typeface="Calibri" charset="0"/>
                <a:ea typeface="+mj-ea"/>
                <a:cs typeface="+mj-cs"/>
              </a:rPr>
            </a:br>
            <a:r>
              <a:rPr lang="en-US" sz="4000" b="1" dirty="0" smtClean="0">
                <a:latin typeface="Calibri" charset="0"/>
                <a:ea typeface="+mj-ea"/>
                <a:cs typeface="+mj-cs"/>
              </a:rPr>
              <a:t>Solutions4…</a:t>
            </a:r>
            <a:endParaRPr lang="en-US" sz="4000" b="1" dirty="0">
              <a:latin typeface="Calibri" charset="0"/>
              <a:ea typeface="+mj-ea"/>
              <a:cs typeface="+mj-cs"/>
            </a:endParaRPr>
          </a:p>
        </p:txBody>
      </p:sp>
      <p:pic>
        <p:nvPicPr>
          <p:cNvPr id="4" name="Picture 5" descr="Solutions4_Green_Tea_Cleans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8422" y="1353989"/>
            <a:ext cx="863218" cy="20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72725" y="2819400"/>
            <a:ext cx="4807085" cy="2062103"/>
          </a:xfrm>
          <a:prstGeom prst="rect">
            <a:avLst/>
          </a:prstGeom>
          <a:noFill/>
        </p:spPr>
        <p:txBody>
          <a:bodyPr wrap="none" rtlCol="0">
            <a:spAutoFit/>
          </a:bodyPr>
          <a:lstStyle/>
          <a:p>
            <a:pPr algn="ctr"/>
            <a:r>
              <a:rPr lang="en-US" sz="3200" dirty="0" smtClean="0">
                <a:solidFill>
                  <a:srgbClr val="2C7A8C"/>
                </a:solidFill>
              </a:rPr>
              <a:t>Green Tea Cleanser</a:t>
            </a:r>
          </a:p>
          <a:p>
            <a:pPr algn="ctr"/>
            <a:r>
              <a:rPr lang="en-US" sz="3200" dirty="0">
                <a:solidFill>
                  <a:srgbClr val="2C7A8C"/>
                </a:solidFill>
              </a:rPr>
              <a:t>Apricot Exfoliator</a:t>
            </a:r>
          </a:p>
          <a:p>
            <a:pPr algn="ctr"/>
            <a:r>
              <a:rPr lang="en-US" sz="3200" dirty="0" smtClean="0">
                <a:solidFill>
                  <a:srgbClr val="2C7A8C"/>
                </a:solidFill>
              </a:rPr>
              <a:t>Apple </a:t>
            </a:r>
            <a:r>
              <a:rPr lang="en-US" sz="3200" dirty="0" smtClean="0">
                <a:solidFill>
                  <a:srgbClr val="2C7A8C"/>
                </a:solidFill>
              </a:rPr>
              <a:t>Stem </a:t>
            </a:r>
            <a:r>
              <a:rPr lang="en-US" sz="3200" dirty="0" smtClean="0">
                <a:solidFill>
                  <a:srgbClr val="2C7A8C"/>
                </a:solidFill>
              </a:rPr>
              <a:t>Cell Moisturizer</a:t>
            </a:r>
          </a:p>
          <a:p>
            <a:pPr algn="ctr"/>
            <a:r>
              <a:rPr lang="en-US" sz="3200" dirty="0" smtClean="0">
                <a:solidFill>
                  <a:srgbClr val="2C7A8C"/>
                </a:solidFill>
              </a:rPr>
              <a:t>Body Exfoliator</a:t>
            </a:r>
            <a:endParaRPr lang="en-US" sz="3200" dirty="0">
              <a:solidFill>
                <a:srgbClr val="2C7A8C"/>
              </a:solidFill>
            </a:endParaRPr>
          </a:p>
        </p:txBody>
      </p:sp>
      <p:pic>
        <p:nvPicPr>
          <p:cNvPr id="7" name="Picture 4" descr="Solutions4_Apricot_Exfoliato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6833" y="1353989"/>
            <a:ext cx="863304" cy="207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olutions4_Apple_Stem_Cel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93254" y="3501008"/>
            <a:ext cx="769903" cy="221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Body_Exfoliator.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00137" y="2794491"/>
            <a:ext cx="935759" cy="312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426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228600" y="1655488"/>
            <a:ext cx="6477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smtClean="0">
                <a:solidFill>
                  <a:srgbClr val="2C7A8C"/>
                </a:solidFill>
              </a:rPr>
              <a:t>The Green </a:t>
            </a:r>
            <a:r>
              <a:rPr lang="en-US" sz="3000" dirty="0">
                <a:solidFill>
                  <a:srgbClr val="2C7A8C"/>
                </a:solidFill>
              </a:rPr>
              <a:t>Tea Cleanser will leave</a:t>
            </a:r>
            <a:r>
              <a:rPr lang="en-US" sz="3000" dirty="0" smtClean="0">
                <a:solidFill>
                  <a:srgbClr val="2C7A8C"/>
                </a:solidFill>
              </a:rPr>
              <a:t> your skin </a:t>
            </a:r>
            <a:r>
              <a:rPr lang="en-US" sz="3000" dirty="0">
                <a:solidFill>
                  <a:srgbClr val="2C7A8C"/>
                </a:solidFill>
              </a:rPr>
              <a:t>clean, </a:t>
            </a:r>
            <a:r>
              <a:rPr lang="en-US" sz="3000" dirty="0" smtClean="0">
                <a:solidFill>
                  <a:srgbClr val="2C7A8C"/>
                </a:solidFill>
              </a:rPr>
              <a:t>soothed, </a:t>
            </a:r>
            <a:r>
              <a:rPr lang="en-US" sz="3000" dirty="0">
                <a:solidFill>
                  <a:srgbClr val="2C7A8C"/>
                </a:solidFill>
              </a:rPr>
              <a:t>and moisturized.</a:t>
            </a:r>
            <a:r>
              <a:rPr lang="en-US" sz="3000" dirty="0" smtClean="0">
                <a:solidFill>
                  <a:srgbClr val="2C7A8C"/>
                </a:solidFill>
              </a:rPr>
              <a:t> Green tea </a:t>
            </a:r>
            <a:r>
              <a:rPr lang="en-US" sz="3000" dirty="0">
                <a:solidFill>
                  <a:srgbClr val="2C7A8C"/>
                </a:solidFill>
              </a:rPr>
              <a:t>is effective in the prevention and treatment of abnormal skin conditions, such as acne, </a:t>
            </a:r>
            <a:r>
              <a:rPr lang="en-US" sz="3000" dirty="0" smtClean="0">
                <a:solidFill>
                  <a:srgbClr val="2C7A8C"/>
                </a:solidFill>
              </a:rPr>
              <a:t>psoriasis, </a:t>
            </a:r>
            <a:r>
              <a:rPr lang="en-US" sz="3000" dirty="0">
                <a:solidFill>
                  <a:srgbClr val="2C7A8C"/>
                </a:solidFill>
              </a:rPr>
              <a:t>and eczema. Green tea’s antioxidant </a:t>
            </a:r>
            <a:r>
              <a:rPr lang="en-US" sz="3000" dirty="0" smtClean="0">
                <a:solidFill>
                  <a:srgbClr val="2C7A8C"/>
                </a:solidFill>
              </a:rPr>
              <a:t>powers protect </a:t>
            </a:r>
            <a:r>
              <a:rPr lang="en-US" sz="3000" dirty="0">
                <a:solidFill>
                  <a:srgbClr val="2C7A8C"/>
                </a:solidFill>
              </a:rPr>
              <a:t>the skin from environmental factors and </a:t>
            </a:r>
            <a:r>
              <a:rPr lang="en-US" sz="3000" dirty="0" smtClean="0">
                <a:solidFill>
                  <a:srgbClr val="2C7A8C"/>
                </a:solidFill>
              </a:rPr>
              <a:t>free-radicals </a:t>
            </a:r>
            <a:r>
              <a:rPr lang="en-US" sz="3000" dirty="0">
                <a:solidFill>
                  <a:srgbClr val="2C7A8C"/>
                </a:solidFill>
              </a:rPr>
              <a:t>that lead to premature </a:t>
            </a:r>
            <a:r>
              <a:rPr lang="en-US" sz="3000" dirty="0" smtClean="0">
                <a:solidFill>
                  <a:srgbClr val="2C7A8C"/>
                </a:solidFill>
              </a:rPr>
              <a:t>aging, too.</a:t>
            </a:r>
            <a:endParaRPr lang="en-US" sz="3000" dirty="0">
              <a:solidFill>
                <a:srgbClr val="2C7A8C"/>
              </a:solidFill>
            </a:endParaRPr>
          </a:p>
        </p:txBody>
      </p:sp>
      <p:sp>
        <p:nvSpPr>
          <p:cNvPr id="15362" name="TextBox 2"/>
          <p:cNvSpPr txBox="1">
            <a:spLocks noChangeArrowheads="1"/>
          </p:cNvSpPr>
          <p:nvPr/>
        </p:nvSpPr>
        <p:spPr bwMode="auto">
          <a:xfrm>
            <a:off x="3131840" y="404664"/>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800" b="1" dirty="0">
                <a:solidFill>
                  <a:srgbClr val="2C7A8C"/>
                </a:solidFill>
              </a:rPr>
              <a:t>Green Tea Cleanser!</a:t>
            </a:r>
            <a:endParaRPr lang="en-US" sz="4800" dirty="0"/>
          </a:p>
        </p:txBody>
      </p:sp>
      <p:pic>
        <p:nvPicPr>
          <p:cNvPr id="15363" name="Picture 5" descr="Solutions4_Green_Tea_Cleans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00363" y="1841876"/>
            <a:ext cx="1693735"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018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944" y="1844824"/>
            <a:ext cx="4680520" cy="3733800"/>
          </a:xfrm>
        </p:spPr>
        <p:txBody>
          <a:bodyPr/>
          <a:lstStyle/>
          <a:p>
            <a:pPr indent="0" algn="ctr">
              <a:buNone/>
            </a:pPr>
            <a:r>
              <a:rPr lang="en-US" dirty="0" smtClean="0">
                <a:latin typeface="Calibri"/>
                <a:cs typeface="Calibri"/>
              </a:rPr>
              <a:t>Combined in this superior wash are gentle emollients, vitamins, antibacterial properties, hydrators, and anti-inflammatory and UV protectors. </a:t>
            </a:r>
            <a:endParaRPr lang="en-US" dirty="0">
              <a:latin typeface="Calibri"/>
              <a:cs typeface="Calibri"/>
            </a:endParaRPr>
          </a:p>
        </p:txBody>
      </p:sp>
      <p:pic>
        <p:nvPicPr>
          <p:cNvPr id="4" name="Picture 3" descr="skin-cleansing.jpg"/>
          <p:cNvPicPr>
            <a:picLocks noChangeAspect="1"/>
          </p:cNvPicPr>
          <p:nvPr/>
        </p:nvPicPr>
        <p:blipFill>
          <a:blip r:embed="rId2"/>
          <a:stretch>
            <a:fillRect/>
          </a:stretch>
        </p:blipFill>
        <p:spPr>
          <a:xfrm>
            <a:off x="0" y="1562100"/>
            <a:ext cx="4191000" cy="4191000"/>
          </a:xfrm>
          <a:prstGeom prst="rect">
            <a:avLst/>
          </a:prstGeom>
          <a:ln>
            <a:noFill/>
          </a:ln>
          <a:effectLst>
            <a:softEdge rad="1125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1484784"/>
            <a:ext cx="5655568" cy="4191917"/>
          </a:xfrm>
          <a:prstGeom prst="rect">
            <a:avLst/>
          </a:prstGeom>
          <a:noFill/>
        </p:spPr>
        <p:txBody>
          <a:bodyPr wrap="square">
            <a:spAutoFit/>
          </a:bodyPr>
          <a:lstStyle/>
          <a:p>
            <a:pPr algn="ctr" fontAlgn="auto">
              <a:lnSpc>
                <a:spcPct val="90000"/>
              </a:lnSpc>
              <a:spcBef>
                <a:spcPts val="0"/>
              </a:spcBef>
              <a:spcAft>
                <a:spcPts val="0"/>
              </a:spcAft>
              <a:defRPr/>
            </a:pPr>
            <a:r>
              <a:rPr lang="en-US" sz="3000" dirty="0">
                <a:solidFill>
                  <a:srgbClr val="31859C"/>
                </a:solidFill>
                <a:latin typeface="Calibri"/>
                <a:ea typeface="+mn-ea"/>
                <a:cs typeface="Calibri"/>
              </a:rPr>
              <a:t>Benefits of using the</a:t>
            </a:r>
          </a:p>
          <a:p>
            <a:pPr algn="ctr" fontAlgn="auto">
              <a:lnSpc>
                <a:spcPct val="90000"/>
              </a:lnSpc>
              <a:spcBef>
                <a:spcPts val="0"/>
              </a:spcBef>
              <a:spcAft>
                <a:spcPts val="0"/>
              </a:spcAft>
              <a:defRPr/>
            </a:pPr>
            <a:r>
              <a:rPr lang="en-US" sz="3000" dirty="0">
                <a:solidFill>
                  <a:srgbClr val="31859C"/>
                </a:solidFill>
                <a:latin typeface="Calibri"/>
                <a:ea typeface="+mn-ea"/>
                <a:cs typeface="Calibri"/>
              </a:rPr>
              <a:t>Green Tea Cleanser include:</a:t>
            </a:r>
          </a:p>
          <a:p>
            <a:pPr fontAlgn="auto">
              <a:lnSpc>
                <a:spcPct val="90000"/>
              </a:lnSpc>
              <a:spcBef>
                <a:spcPts val="0"/>
              </a:spcBef>
              <a:spcAft>
                <a:spcPts val="0"/>
              </a:spcAft>
              <a:defRPr/>
            </a:pPr>
            <a:r>
              <a:rPr lang="en-US" sz="2800" dirty="0">
                <a:solidFill>
                  <a:srgbClr val="31859C"/>
                </a:solidFill>
                <a:latin typeface="+mn-lt"/>
                <a:ea typeface="+mn-ea"/>
                <a:cs typeface="+mn-cs"/>
              </a:rPr>
              <a:t> </a:t>
            </a:r>
            <a:endParaRPr lang="en-US" sz="2800" dirty="0" smtClean="0">
              <a:solidFill>
                <a:srgbClr val="31859C"/>
              </a:solidFill>
              <a:latin typeface="+mn-lt"/>
              <a:ea typeface="+mn-ea"/>
              <a:cs typeface="+mn-cs"/>
            </a:endParaRPr>
          </a:p>
          <a:p>
            <a:pPr fontAlgn="auto">
              <a:lnSpc>
                <a:spcPct val="90000"/>
              </a:lnSpc>
              <a:spcBef>
                <a:spcPts val="0"/>
              </a:spcBef>
              <a:spcAft>
                <a:spcPts val="0"/>
              </a:spcAft>
              <a:buFont typeface="Arial" pitchFamily="34" charset="0"/>
              <a:buChar char="•"/>
              <a:defRPr/>
            </a:pPr>
            <a:r>
              <a:rPr lang="en-US" sz="2600" dirty="0" smtClean="0">
                <a:solidFill>
                  <a:srgbClr val="31859C"/>
                </a:solidFill>
                <a:latin typeface="Calibri"/>
                <a:ea typeface="+mn-ea"/>
                <a:cs typeface="Calibri"/>
              </a:rPr>
              <a:t> Makeup and environmental buildup </a:t>
            </a:r>
            <a:r>
              <a:rPr lang="en-US" sz="2600" dirty="0">
                <a:solidFill>
                  <a:srgbClr val="31859C"/>
                </a:solidFill>
                <a:latin typeface="Calibri"/>
                <a:ea typeface="+mn-ea"/>
                <a:cs typeface="Calibri"/>
              </a:rPr>
              <a:t> </a:t>
            </a:r>
            <a:endParaRPr lang="en-US" sz="2600" dirty="0" smtClean="0">
              <a:solidFill>
                <a:srgbClr val="31859C"/>
              </a:solidFill>
              <a:latin typeface="Calibri"/>
              <a:ea typeface="+mn-ea"/>
              <a:cs typeface="Calibri"/>
            </a:endParaRPr>
          </a:p>
          <a:p>
            <a:pPr fontAlgn="auto">
              <a:lnSpc>
                <a:spcPct val="90000"/>
              </a:lnSpc>
              <a:spcBef>
                <a:spcPts val="0"/>
              </a:spcBef>
              <a:spcAft>
                <a:spcPts val="0"/>
              </a:spcAft>
              <a:defRPr/>
            </a:pPr>
            <a:r>
              <a:rPr lang="en-US" sz="2600" dirty="0">
                <a:solidFill>
                  <a:srgbClr val="31859C"/>
                </a:solidFill>
                <a:latin typeface="Calibri"/>
                <a:ea typeface="+mn-ea"/>
                <a:cs typeface="Calibri"/>
              </a:rPr>
              <a:t> </a:t>
            </a:r>
            <a:r>
              <a:rPr lang="en-US" sz="2600" dirty="0" smtClean="0">
                <a:solidFill>
                  <a:srgbClr val="31859C"/>
                </a:solidFill>
                <a:latin typeface="Calibri"/>
                <a:ea typeface="+mn-ea"/>
                <a:cs typeface="Calibri"/>
              </a:rPr>
              <a:t>  removal!</a:t>
            </a:r>
            <a:endParaRPr lang="en-US" sz="2600" dirty="0" smtClean="0">
              <a:solidFill>
                <a:srgbClr val="31859C"/>
              </a:solidFill>
              <a:latin typeface="Calibri"/>
              <a:ea typeface="+mn-ea"/>
              <a:cs typeface="Calibri"/>
            </a:endParaRPr>
          </a:p>
          <a:p>
            <a:pPr fontAlgn="auto">
              <a:lnSpc>
                <a:spcPct val="90000"/>
              </a:lnSpc>
              <a:spcBef>
                <a:spcPts val="0"/>
              </a:spcBef>
              <a:spcAft>
                <a:spcPts val="0"/>
              </a:spcAft>
              <a:buFont typeface="Arial" pitchFamily="34" charset="0"/>
              <a:buChar char="•"/>
              <a:defRPr/>
            </a:pPr>
            <a:r>
              <a:rPr lang="en-US" sz="2600" dirty="0">
                <a:solidFill>
                  <a:srgbClr val="31859C"/>
                </a:solidFill>
                <a:latin typeface="Calibri"/>
                <a:ea typeface="+mn-ea"/>
                <a:cs typeface="Calibri"/>
              </a:rPr>
              <a:t> </a:t>
            </a:r>
            <a:r>
              <a:rPr lang="en-US" sz="2600" dirty="0" smtClean="0">
                <a:solidFill>
                  <a:srgbClr val="31859C"/>
                </a:solidFill>
                <a:latin typeface="Calibri"/>
                <a:ea typeface="+mn-ea"/>
                <a:cs typeface="Calibri"/>
              </a:rPr>
              <a:t>Assisting </a:t>
            </a:r>
            <a:r>
              <a:rPr lang="en-US" sz="2600" dirty="0">
                <a:solidFill>
                  <a:srgbClr val="31859C"/>
                </a:solidFill>
                <a:latin typeface="Calibri"/>
                <a:ea typeface="+mn-ea"/>
                <a:cs typeface="Calibri"/>
              </a:rPr>
              <a:t>in the prevention of skin </a:t>
            </a:r>
            <a:endParaRPr lang="en-US" sz="2600" dirty="0" smtClean="0">
              <a:solidFill>
                <a:srgbClr val="31859C"/>
              </a:solidFill>
              <a:latin typeface="Calibri"/>
              <a:ea typeface="+mn-ea"/>
              <a:cs typeface="Calibri"/>
            </a:endParaRPr>
          </a:p>
          <a:p>
            <a:pPr fontAlgn="auto">
              <a:lnSpc>
                <a:spcPct val="90000"/>
              </a:lnSpc>
              <a:spcBef>
                <a:spcPts val="0"/>
              </a:spcBef>
              <a:spcAft>
                <a:spcPts val="0"/>
              </a:spcAft>
              <a:defRPr/>
            </a:pPr>
            <a:r>
              <a:rPr lang="en-US" sz="2600" dirty="0" smtClean="0">
                <a:solidFill>
                  <a:srgbClr val="31859C"/>
                </a:solidFill>
                <a:latin typeface="Calibri"/>
                <a:ea typeface="+mn-ea"/>
                <a:cs typeface="Calibri"/>
              </a:rPr>
              <a:t>  cancer!</a:t>
            </a:r>
            <a:endParaRPr lang="en-US" sz="2600" dirty="0" smtClean="0">
              <a:solidFill>
                <a:srgbClr val="31859C"/>
              </a:solidFill>
              <a:latin typeface="Calibri"/>
              <a:ea typeface="+mn-ea"/>
              <a:cs typeface="Calibri"/>
            </a:endParaRPr>
          </a:p>
          <a:p>
            <a:pPr fontAlgn="auto">
              <a:lnSpc>
                <a:spcPct val="90000"/>
              </a:lnSpc>
              <a:spcBef>
                <a:spcPts val="0"/>
              </a:spcBef>
              <a:spcAft>
                <a:spcPts val="0"/>
              </a:spcAft>
              <a:buFont typeface="Arial" pitchFamily="34" charset="0"/>
              <a:buChar char="•"/>
              <a:defRPr/>
            </a:pPr>
            <a:r>
              <a:rPr lang="en-US" sz="2600" dirty="0" smtClean="0">
                <a:solidFill>
                  <a:srgbClr val="31859C"/>
                </a:solidFill>
                <a:latin typeface="Calibri"/>
                <a:ea typeface="+mn-ea"/>
                <a:cs typeface="Calibri"/>
              </a:rPr>
              <a:t> Treating acne</a:t>
            </a:r>
            <a:r>
              <a:rPr lang="en-US" sz="2600" dirty="0">
                <a:solidFill>
                  <a:srgbClr val="31859C"/>
                </a:solidFill>
                <a:latin typeface="Calibri"/>
                <a:ea typeface="+mn-ea"/>
                <a:cs typeface="Calibri"/>
              </a:rPr>
              <a:t>, </a:t>
            </a:r>
            <a:r>
              <a:rPr lang="en-US" sz="2600" dirty="0" smtClean="0">
                <a:solidFill>
                  <a:srgbClr val="31859C"/>
                </a:solidFill>
                <a:latin typeface="Calibri"/>
                <a:ea typeface="+mn-ea"/>
                <a:cs typeface="Calibri"/>
              </a:rPr>
              <a:t>psoriasis, </a:t>
            </a:r>
            <a:r>
              <a:rPr lang="en-US" sz="2600" dirty="0">
                <a:solidFill>
                  <a:srgbClr val="31859C"/>
                </a:solidFill>
                <a:latin typeface="Calibri"/>
                <a:ea typeface="+mn-ea"/>
                <a:cs typeface="Calibri"/>
              </a:rPr>
              <a:t>and </a:t>
            </a:r>
            <a:r>
              <a:rPr lang="en-US" sz="2600" dirty="0" smtClean="0">
                <a:solidFill>
                  <a:srgbClr val="31859C"/>
                </a:solidFill>
                <a:latin typeface="Calibri"/>
                <a:ea typeface="+mn-ea"/>
                <a:cs typeface="Calibri"/>
              </a:rPr>
              <a:t>eczema!</a:t>
            </a:r>
            <a:endParaRPr lang="en-US" sz="2600" dirty="0" smtClean="0">
              <a:solidFill>
                <a:srgbClr val="31859C"/>
              </a:solidFill>
              <a:latin typeface="Calibri"/>
              <a:ea typeface="+mn-ea"/>
              <a:cs typeface="Calibri"/>
            </a:endParaRPr>
          </a:p>
          <a:p>
            <a:pPr fontAlgn="auto">
              <a:lnSpc>
                <a:spcPct val="90000"/>
              </a:lnSpc>
              <a:spcBef>
                <a:spcPts val="0"/>
              </a:spcBef>
              <a:spcAft>
                <a:spcPts val="0"/>
              </a:spcAft>
              <a:buFont typeface="Arial" pitchFamily="34" charset="0"/>
              <a:buChar char="•"/>
              <a:defRPr/>
            </a:pPr>
            <a:r>
              <a:rPr lang="en-US" sz="2600" dirty="0" smtClean="0">
                <a:solidFill>
                  <a:srgbClr val="31859C"/>
                </a:solidFill>
                <a:latin typeface="Calibri"/>
                <a:ea typeface="+mn-ea"/>
                <a:cs typeface="Calibri"/>
              </a:rPr>
              <a:t> </a:t>
            </a:r>
            <a:r>
              <a:rPr lang="en-US" sz="2600" dirty="0" smtClean="0">
                <a:solidFill>
                  <a:srgbClr val="31859C"/>
                </a:solidFill>
                <a:latin typeface="Calibri"/>
                <a:ea typeface="+mn-ea"/>
                <a:cs typeface="Calibri"/>
              </a:rPr>
              <a:t>It’s free </a:t>
            </a:r>
            <a:r>
              <a:rPr lang="en-US" sz="2600" dirty="0" smtClean="0">
                <a:solidFill>
                  <a:srgbClr val="31859C"/>
                </a:solidFill>
                <a:latin typeface="Calibri"/>
                <a:ea typeface="+mn-ea"/>
                <a:cs typeface="Calibri"/>
              </a:rPr>
              <a:t>from parabens, urea, </a:t>
            </a:r>
            <a:endParaRPr lang="en-US" sz="2600" dirty="0" smtClean="0">
              <a:solidFill>
                <a:srgbClr val="31859C"/>
              </a:solidFill>
              <a:latin typeface="Calibri"/>
              <a:ea typeface="+mn-ea"/>
              <a:cs typeface="Calibri"/>
            </a:endParaRPr>
          </a:p>
          <a:p>
            <a:pPr fontAlgn="auto">
              <a:lnSpc>
                <a:spcPct val="90000"/>
              </a:lnSpc>
              <a:spcBef>
                <a:spcPts val="0"/>
              </a:spcBef>
              <a:spcAft>
                <a:spcPts val="0"/>
              </a:spcAft>
              <a:defRPr/>
            </a:pPr>
            <a:r>
              <a:rPr lang="en-US" sz="2600" dirty="0" smtClean="0">
                <a:solidFill>
                  <a:srgbClr val="31859C"/>
                </a:solidFill>
                <a:latin typeface="Calibri"/>
                <a:ea typeface="+mn-ea"/>
                <a:cs typeface="Calibri"/>
              </a:rPr>
              <a:t>   sulfates</a:t>
            </a:r>
            <a:r>
              <a:rPr lang="en-US" sz="2600" dirty="0" smtClean="0">
                <a:solidFill>
                  <a:srgbClr val="31859C"/>
                </a:solidFill>
                <a:latin typeface="Calibri"/>
                <a:ea typeface="+mn-ea"/>
                <a:cs typeface="Calibri"/>
              </a:rPr>
              <a:t>, artificial colorants, toxic </a:t>
            </a:r>
            <a:endParaRPr lang="en-US" sz="2600" dirty="0" smtClean="0">
              <a:solidFill>
                <a:srgbClr val="31859C"/>
              </a:solidFill>
              <a:latin typeface="Calibri"/>
              <a:ea typeface="+mn-ea"/>
              <a:cs typeface="Calibri"/>
            </a:endParaRPr>
          </a:p>
          <a:p>
            <a:pPr fontAlgn="auto">
              <a:lnSpc>
                <a:spcPct val="90000"/>
              </a:lnSpc>
              <a:spcBef>
                <a:spcPts val="0"/>
              </a:spcBef>
              <a:spcAft>
                <a:spcPts val="0"/>
              </a:spcAft>
              <a:defRPr/>
            </a:pPr>
            <a:r>
              <a:rPr lang="en-US" sz="2600" dirty="0">
                <a:solidFill>
                  <a:srgbClr val="31859C"/>
                </a:solidFill>
                <a:latin typeface="Calibri"/>
                <a:ea typeface="+mn-ea"/>
                <a:cs typeface="Calibri"/>
              </a:rPr>
              <a:t> </a:t>
            </a:r>
            <a:r>
              <a:rPr lang="en-US" sz="2600" dirty="0" smtClean="0">
                <a:solidFill>
                  <a:srgbClr val="31859C"/>
                </a:solidFill>
                <a:latin typeface="Calibri"/>
                <a:ea typeface="+mn-ea"/>
                <a:cs typeface="Calibri"/>
              </a:rPr>
              <a:t>  </a:t>
            </a:r>
            <a:r>
              <a:rPr lang="en-US" sz="2600" dirty="0" smtClean="0">
                <a:solidFill>
                  <a:srgbClr val="31859C"/>
                </a:solidFill>
                <a:latin typeface="Calibri"/>
                <a:ea typeface="+mn-ea"/>
                <a:cs typeface="Calibri"/>
              </a:rPr>
              <a:t>ingredients</a:t>
            </a:r>
            <a:r>
              <a:rPr lang="en-US" sz="2600" dirty="0" smtClean="0">
                <a:solidFill>
                  <a:srgbClr val="31859C"/>
                </a:solidFill>
                <a:latin typeface="Calibri"/>
                <a:ea typeface="+mn-ea"/>
                <a:cs typeface="Calibri"/>
              </a:rPr>
              <a:t>, and </a:t>
            </a:r>
            <a:r>
              <a:rPr lang="en-US" sz="2600" dirty="0" smtClean="0">
                <a:solidFill>
                  <a:srgbClr val="31859C"/>
                </a:solidFill>
                <a:latin typeface="Calibri"/>
                <a:ea typeface="+mn-ea"/>
                <a:cs typeface="Calibri"/>
              </a:rPr>
              <a:t>perfumes!</a:t>
            </a:r>
            <a:endParaRPr lang="en-US" sz="2600" dirty="0" smtClean="0">
              <a:solidFill>
                <a:srgbClr val="31859C"/>
              </a:solidFill>
              <a:latin typeface="Calibri"/>
              <a:ea typeface="+mn-ea"/>
              <a:cs typeface="Calibri"/>
            </a:endParaRPr>
          </a:p>
        </p:txBody>
      </p:sp>
      <p:pic>
        <p:nvPicPr>
          <p:cNvPr id="145411" name="Picture 3" descr="C:\Users\Todd\AppData\Local\Microsoft\Windows\Temporary Internet Files\Content.IE5\RL3VFJKL\MP900407323[1].jpg"/>
          <p:cNvPicPr>
            <a:picLocks noChangeAspect="1" noChangeArrowheads="1"/>
          </p:cNvPicPr>
          <p:nvPr/>
        </p:nvPicPr>
        <p:blipFill>
          <a:blip r:embed="rId2" cstate="print"/>
          <a:srcRect/>
          <a:stretch>
            <a:fillRect/>
          </a:stretch>
        </p:blipFill>
        <p:spPr bwMode="auto">
          <a:xfrm>
            <a:off x="5949231" y="1981200"/>
            <a:ext cx="2742531"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6613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323528" y="1833205"/>
            <a:ext cx="6048672"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smtClean="0">
                <a:solidFill>
                  <a:srgbClr val="2C7A8C"/>
                </a:solidFill>
              </a:rPr>
              <a:t>The Apricot </a:t>
            </a:r>
            <a:r>
              <a:rPr lang="en-US" sz="3000" dirty="0" smtClean="0">
                <a:solidFill>
                  <a:srgbClr val="2C7A8C"/>
                </a:solidFill>
              </a:rPr>
              <a:t>Exfoliator </a:t>
            </a:r>
            <a:r>
              <a:rPr lang="en-US" sz="3000" dirty="0">
                <a:solidFill>
                  <a:srgbClr val="2C7A8C"/>
                </a:solidFill>
              </a:rPr>
              <a:t>is a </a:t>
            </a:r>
            <a:r>
              <a:rPr lang="en-US" sz="3000" dirty="0" smtClean="0">
                <a:solidFill>
                  <a:srgbClr val="2C7A8C"/>
                </a:solidFill>
              </a:rPr>
              <a:t>grape seed oil-based </a:t>
            </a:r>
            <a:r>
              <a:rPr lang="en-US" sz="3000" dirty="0">
                <a:solidFill>
                  <a:srgbClr val="2C7A8C"/>
                </a:solidFill>
              </a:rPr>
              <a:t>scrub that combines a perfect blend of vitamins, </a:t>
            </a:r>
            <a:endParaRPr lang="en-US" sz="3000" dirty="0" smtClean="0">
              <a:solidFill>
                <a:srgbClr val="2C7A8C"/>
              </a:solidFill>
            </a:endParaRPr>
          </a:p>
          <a:p>
            <a:pPr algn="ctr" eaLnBrk="1" hangingPunct="1"/>
            <a:r>
              <a:rPr lang="en-US" sz="3000" dirty="0" smtClean="0">
                <a:solidFill>
                  <a:srgbClr val="2C7A8C"/>
                </a:solidFill>
              </a:rPr>
              <a:t>anti-oxidants</a:t>
            </a:r>
            <a:r>
              <a:rPr lang="en-US" sz="3000" dirty="0">
                <a:solidFill>
                  <a:srgbClr val="2C7A8C"/>
                </a:solidFill>
              </a:rPr>
              <a:t>, UV protectors, hydrators, moisturizers, collagen, and elastin builders to provide powerful protection and gentle exfoliation.</a:t>
            </a:r>
            <a:r>
              <a:rPr lang="en-US" sz="3000" dirty="0" smtClean="0">
                <a:solidFill>
                  <a:srgbClr val="2C7A8C"/>
                </a:solidFill>
              </a:rPr>
              <a:t> </a:t>
            </a:r>
            <a:endParaRPr lang="en-US" sz="3000" dirty="0">
              <a:solidFill>
                <a:srgbClr val="2C7A8C"/>
              </a:solidFill>
            </a:endParaRPr>
          </a:p>
        </p:txBody>
      </p:sp>
      <p:sp>
        <p:nvSpPr>
          <p:cNvPr id="16386" name="TextBox 2"/>
          <p:cNvSpPr txBox="1">
            <a:spLocks noChangeArrowheads="1"/>
          </p:cNvSpPr>
          <p:nvPr/>
        </p:nvSpPr>
        <p:spPr bwMode="auto">
          <a:xfrm>
            <a:off x="3131840" y="438497"/>
            <a:ext cx="502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800" b="1" dirty="0">
                <a:solidFill>
                  <a:srgbClr val="2C7A8C"/>
                </a:solidFill>
              </a:rPr>
              <a:t>Apricot </a:t>
            </a:r>
            <a:r>
              <a:rPr lang="en-US" sz="4800" b="1" dirty="0" smtClean="0">
                <a:solidFill>
                  <a:srgbClr val="2C7A8C"/>
                </a:solidFill>
              </a:rPr>
              <a:t>Exfoliator!</a:t>
            </a:r>
            <a:endParaRPr lang="en-US" sz="4800" dirty="0"/>
          </a:p>
        </p:txBody>
      </p:sp>
      <p:pic>
        <p:nvPicPr>
          <p:cNvPr id="16387" name="Picture 4" descr="Solutions4_Apricot_Exfoliato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05460" y="1700808"/>
            <a:ext cx="1710956" cy="41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93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520" y="1219200"/>
            <a:ext cx="9144000" cy="2590800"/>
          </a:xfrm>
        </p:spPr>
        <p:txBody>
          <a:bodyPr/>
          <a:lstStyle/>
          <a:p>
            <a:pPr indent="0" algn="ctr">
              <a:buNone/>
            </a:pPr>
            <a:r>
              <a:rPr lang="en-US" sz="3000" dirty="0" smtClean="0">
                <a:latin typeface="Calibri"/>
                <a:cs typeface="Calibri"/>
              </a:rPr>
              <a:t>This apricot scrub contains </a:t>
            </a:r>
            <a:r>
              <a:rPr lang="en-US" sz="3000" dirty="0" smtClean="0">
                <a:latin typeface="Calibri"/>
                <a:cs typeface="Calibri"/>
              </a:rPr>
              <a:t>natural alpha-</a:t>
            </a:r>
            <a:r>
              <a:rPr lang="en-US" sz="3000" dirty="0" err="1" smtClean="0">
                <a:latin typeface="Calibri"/>
                <a:cs typeface="Calibri"/>
              </a:rPr>
              <a:t>hydroxy</a:t>
            </a:r>
            <a:r>
              <a:rPr lang="en-US" sz="3000" dirty="0" smtClean="0">
                <a:latin typeface="Calibri"/>
                <a:cs typeface="Calibri"/>
              </a:rPr>
              <a:t> acid, which gently exfoliates the skin to prevent the appearance of wrinkles and fine lines. It also contains antioxidants that help diminish the sun’s damaging effects and lessen free radical damage. </a:t>
            </a:r>
            <a:endParaRPr lang="en-US" sz="3000" dirty="0">
              <a:latin typeface="Calibri"/>
              <a:cs typeface="Calibri"/>
            </a:endParaRPr>
          </a:p>
        </p:txBody>
      </p:sp>
      <p:pic>
        <p:nvPicPr>
          <p:cNvPr id="4" name="Picture 3" descr="wrinkle-reducer.jpg"/>
          <p:cNvPicPr>
            <a:picLocks noChangeAspect="1"/>
          </p:cNvPicPr>
          <p:nvPr/>
        </p:nvPicPr>
        <p:blipFill>
          <a:blip r:embed="rId2"/>
          <a:stretch>
            <a:fillRect/>
          </a:stretch>
        </p:blipFill>
        <p:spPr>
          <a:xfrm>
            <a:off x="3124200" y="3657600"/>
            <a:ext cx="3124200" cy="224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323528" y="1803588"/>
            <a:ext cx="647699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dirty="0">
                <a:solidFill>
                  <a:srgbClr val="2C7A8C"/>
                </a:solidFill>
              </a:rPr>
              <a:t>Apple Stem Cell Moisturizer is changing the skin care industry in ways never before realized through the use of apple stem cells that protect the longevity of skin stem cells! This incredible product slows the aging process as it hydrates, heals, and soothes your </a:t>
            </a:r>
            <a:r>
              <a:rPr lang="en-US" sz="3000" dirty="0" smtClean="0">
                <a:solidFill>
                  <a:srgbClr val="2C7A8C"/>
                </a:solidFill>
              </a:rPr>
              <a:t>skin. </a:t>
            </a:r>
            <a:r>
              <a:rPr lang="en-US" sz="3000" dirty="0">
                <a:solidFill>
                  <a:srgbClr val="2C7A8C"/>
                </a:solidFill>
              </a:rPr>
              <a:t>It also replenishes new collagen and elastin</a:t>
            </a:r>
            <a:r>
              <a:rPr lang="en-US" sz="3000" dirty="0" smtClean="0">
                <a:solidFill>
                  <a:srgbClr val="2C7A8C"/>
                </a:solidFill>
              </a:rPr>
              <a:t>!</a:t>
            </a:r>
            <a:endParaRPr lang="en-US" sz="3000" dirty="0">
              <a:solidFill>
                <a:srgbClr val="2C7A8C"/>
              </a:solidFill>
            </a:endParaRPr>
          </a:p>
        </p:txBody>
      </p:sp>
      <p:pic>
        <p:nvPicPr>
          <p:cNvPr id="17410" name="Picture 3" descr="Solutions4_Apple_Stem_Cel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92280" y="1556792"/>
            <a:ext cx="147002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2771800" y="591652"/>
            <a:ext cx="63127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800" b="1" dirty="0">
                <a:solidFill>
                  <a:srgbClr val="2C7A8C"/>
                </a:solidFill>
              </a:rPr>
              <a:t>Apple Stem Cell Moisturizer!</a:t>
            </a:r>
            <a:endParaRPr lang="en-US" sz="3800" dirty="0"/>
          </a:p>
        </p:txBody>
      </p:sp>
    </p:spTree>
    <p:extLst>
      <p:ext uri="{BB962C8B-B14F-4D97-AF65-F5344CB8AC3E}">
        <p14:creationId xmlns:p14="http://schemas.microsoft.com/office/powerpoint/2010/main" val="40329518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179512" y="1752600"/>
            <a:ext cx="44196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pPr>
            <a:r>
              <a:rPr lang="en-US" sz="3500" dirty="0">
                <a:solidFill>
                  <a:srgbClr val="2C7A8C"/>
                </a:solidFill>
              </a:rPr>
              <a:t>Apple stem cells have the tremendous ability to stimulate, protect, and rejuvenate skin cell DNA, literally giving your aging skin a spring-fresh start. </a:t>
            </a:r>
            <a:endParaRPr lang="en-US" sz="3500" dirty="0">
              <a:solidFill>
                <a:srgbClr val="2C7A8C"/>
              </a:solidFill>
              <a:cs typeface="Arial" charset="0"/>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89278"/>
            <a:ext cx="4218825" cy="3267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2407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12738" y="1371600"/>
            <a:ext cx="540226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20000"/>
              </a:spcBef>
              <a:buFont typeface="Arial" charset="0"/>
              <a:buNone/>
            </a:pPr>
            <a:r>
              <a:rPr lang="en-US" sz="3000" dirty="0">
                <a:solidFill>
                  <a:srgbClr val="2C7A8C"/>
                </a:solidFill>
              </a:rPr>
              <a:t>This superior moisturizer for the face and neck combines</a:t>
            </a:r>
            <a:r>
              <a:rPr lang="en-US" sz="3000" dirty="0" smtClean="0">
                <a:solidFill>
                  <a:srgbClr val="2C7A8C"/>
                </a:solidFill>
              </a:rPr>
              <a:t> anti</a:t>
            </a:r>
            <a:r>
              <a:rPr lang="en-US" sz="3000" dirty="0">
                <a:solidFill>
                  <a:srgbClr val="2C7A8C"/>
                </a:solidFill>
              </a:rPr>
              <a:t>-aging actives, nutrients, antioxidants, anti-inflammatory botanicals, and UV protectors in order to both prevent and repair aging skin cells,</a:t>
            </a:r>
            <a:r>
              <a:rPr lang="en-US" sz="3000" dirty="0" smtClean="0">
                <a:solidFill>
                  <a:srgbClr val="2C7A8C"/>
                </a:solidFill>
              </a:rPr>
              <a:t> by replacing </a:t>
            </a:r>
            <a:r>
              <a:rPr lang="en-US" sz="3000" dirty="0">
                <a:solidFill>
                  <a:srgbClr val="2C7A8C"/>
                </a:solidFill>
              </a:rPr>
              <a:t>lost and damaged cells with healthy new ones. </a:t>
            </a:r>
          </a:p>
        </p:txBody>
      </p:sp>
      <p:pic>
        <p:nvPicPr>
          <p:cNvPr id="43013"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371600"/>
            <a:ext cx="2743200" cy="4110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47457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1143000" y="1144776"/>
            <a:ext cx="70104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500" dirty="0">
                <a:solidFill>
                  <a:srgbClr val="2C7A8C"/>
                </a:solidFill>
              </a:rPr>
              <a:t>Every 24 hours, the skin sheds a layer of dead cells and totally renews itself every 3-4 </a:t>
            </a:r>
            <a:r>
              <a:rPr lang="en-US" sz="3500" dirty="0" smtClean="0">
                <a:solidFill>
                  <a:srgbClr val="2C7A8C"/>
                </a:solidFill>
              </a:rPr>
              <a:t>weeks – just </a:t>
            </a:r>
            <a:r>
              <a:rPr lang="en-US" sz="3500" dirty="0">
                <a:solidFill>
                  <a:srgbClr val="2C7A8C"/>
                </a:solidFill>
              </a:rPr>
              <a:t>like a snake!!</a:t>
            </a:r>
          </a:p>
        </p:txBody>
      </p:sp>
      <p:pic>
        <p:nvPicPr>
          <p:cNvPr id="123906" name="Picture 2" descr="Mitchell's Short-tailed Snake, Suta nigriceps"/>
          <p:cNvPicPr>
            <a:picLocks noChangeAspect="1" noChangeArrowheads="1"/>
          </p:cNvPicPr>
          <p:nvPr/>
        </p:nvPicPr>
        <p:blipFill>
          <a:blip r:embed="rId2" cstate="print"/>
          <a:srcRect/>
          <a:stretch>
            <a:fillRect/>
          </a:stretch>
        </p:blipFill>
        <p:spPr bwMode="auto">
          <a:xfrm>
            <a:off x="2696962" y="2971800"/>
            <a:ext cx="3856238" cy="264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25456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79512" y="1701383"/>
            <a:ext cx="5029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20000"/>
              </a:spcBef>
              <a:buFont typeface="Arial" charset="0"/>
              <a:buNone/>
            </a:pPr>
            <a:r>
              <a:rPr lang="en-US" sz="3200" dirty="0">
                <a:solidFill>
                  <a:srgbClr val="2C7A8C"/>
                </a:solidFill>
              </a:rPr>
              <a:t>You’ll be amazed at its ability to reduce fine lines, wrinkles, and especially crow’s </a:t>
            </a:r>
            <a:r>
              <a:rPr lang="en-US" sz="3200" dirty="0" smtClean="0">
                <a:solidFill>
                  <a:srgbClr val="2C7A8C"/>
                </a:solidFill>
              </a:rPr>
              <a:t>feet. </a:t>
            </a:r>
            <a:r>
              <a:rPr lang="en-US" sz="3200" dirty="0">
                <a:solidFill>
                  <a:srgbClr val="2C7A8C"/>
                </a:solidFill>
              </a:rPr>
              <a:t>It will also protect your skin against sun</a:t>
            </a:r>
            <a:r>
              <a:rPr lang="en-US" sz="3200" dirty="0" smtClean="0">
                <a:solidFill>
                  <a:srgbClr val="2C7A8C"/>
                </a:solidFill>
              </a:rPr>
              <a:t>  </a:t>
            </a:r>
            <a:r>
              <a:rPr lang="en-US" sz="3200" dirty="0">
                <a:solidFill>
                  <a:srgbClr val="2C7A8C"/>
                </a:solidFill>
              </a:rPr>
              <a:t>and environmental damage, restore lost moisture, and maintain skin elasticity!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52896" y="1819707"/>
            <a:ext cx="3337485" cy="3337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58557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228600" y="1828800"/>
            <a:ext cx="58674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20000"/>
              </a:spcBef>
              <a:buFont typeface="Arial" charset="0"/>
              <a:buNone/>
            </a:pPr>
            <a:r>
              <a:rPr lang="en-US" sz="3400" dirty="0">
                <a:solidFill>
                  <a:srgbClr val="2C7A8C"/>
                </a:solidFill>
              </a:rPr>
              <a:t>Use gentle upward strokes to apply to</a:t>
            </a:r>
            <a:r>
              <a:rPr lang="en-US" sz="3400" dirty="0" smtClean="0">
                <a:solidFill>
                  <a:srgbClr val="2C7A8C"/>
                </a:solidFill>
              </a:rPr>
              <a:t> your face </a:t>
            </a:r>
            <a:r>
              <a:rPr lang="en-US" sz="3400" dirty="0">
                <a:solidFill>
                  <a:srgbClr val="2C7A8C"/>
                </a:solidFill>
              </a:rPr>
              <a:t>and </a:t>
            </a:r>
            <a:r>
              <a:rPr lang="en-US" sz="3400" dirty="0" smtClean="0">
                <a:solidFill>
                  <a:srgbClr val="2C7A8C"/>
                </a:solidFill>
              </a:rPr>
              <a:t>neck, </a:t>
            </a:r>
            <a:r>
              <a:rPr lang="en-US" sz="3400" dirty="0">
                <a:solidFill>
                  <a:srgbClr val="2C7A8C"/>
                </a:solidFill>
              </a:rPr>
              <a:t>morning and </a:t>
            </a:r>
            <a:r>
              <a:rPr lang="en-US" sz="3400" dirty="0" smtClean="0">
                <a:solidFill>
                  <a:srgbClr val="2C7A8C"/>
                </a:solidFill>
              </a:rPr>
              <a:t>night, </a:t>
            </a:r>
            <a:r>
              <a:rPr lang="en-US" sz="3400" dirty="0">
                <a:solidFill>
                  <a:srgbClr val="2C7A8C"/>
                </a:solidFill>
              </a:rPr>
              <a:t>after washing with Solutions4 Green Tea Cleanser and Apricot </a:t>
            </a:r>
            <a:r>
              <a:rPr lang="en-US" sz="3400" dirty="0" smtClean="0">
                <a:solidFill>
                  <a:srgbClr val="2C7A8C"/>
                </a:solidFill>
              </a:rPr>
              <a:t>Scrub. You’ll soon enjoy </a:t>
            </a:r>
            <a:r>
              <a:rPr lang="en-US" sz="3400" dirty="0">
                <a:solidFill>
                  <a:srgbClr val="2C7A8C"/>
                </a:solidFill>
              </a:rPr>
              <a:t>smooth and youthful </a:t>
            </a:r>
            <a:r>
              <a:rPr lang="en-US" sz="3400" dirty="0" smtClean="0">
                <a:solidFill>
                  <a:srgbClr val="2C7A8C"/>
                </a:solidFill>
              </a:rPr>
              <a:t>skin!</a:t>
            </a:r>
            <a:endParaRPr lang="en-US" sz="3400" dirty="0">
              <a:solidFill>
                <a:srgbClr val="2C7A8C"/>
              </a:solidFill>
            </a:endParaRPr>
          </a:p>
        </p:txBody>
      </p:sp>
      <p:pic>
        <p:nvPicPr>
          <p:cNvPr id="45058"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32612" y="1322388"/>
            <a:ext cx="839788"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Solutions4_Green_Tea_Cleans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73655">
            <a:off x="6248222" y="3505200"/>
            <a:ext cx="1017588"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Solutions4_Apricot_Exfoliato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448812">
            <a:off x="7835900" y="2702186"/>
            <a:ext cx="1008063"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285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
          <p:cNvSpPr txBox="1">
            <a:spLocks noChangeArrowheads="1"/>
          </p:cNvSpPr>
          <p:nvPr/>
        </p:nvSpPr>
        <p:spPr bwMode="auto">
          <a:xfrm>
            <a:off x="304800" y="1592262"/>
            <a:ext cx="5943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000" dirty="0" smtClean="0">
                <a:solidFill>
                  <a:srgbClr val="2C7A8C"/>
                </a:solidFill>
              </a:rPr>
              <a:t>The Body </a:t>
            </a:r>
            <a:r>
              <a:rPr lang="en-US" sz="3000" dirty="0" err="1">
                <a:solidFill>
                  <a:srgbClr val="2C7A8C"/>
                </a:solidFill>
              </a:rPr>
              <a:t>Exfoliator</a:t>
            </a:r>
            <a:r>
              <a:rPr lang="en-US" sz="3000" dirty="0" smtClean="0">
                <a:solidFill>
                  <a:srgbClr val="2C7A8C"/>
                </a:solidFill>
              </a:rPr>
              <a:t> uses papaya </a:t>
            </a:r>
            <a:r>
              <a:rPr lang="en-US" sz="3000" dirty="0">
                <a:solidFill>
                  <a:srgbClr val="2C7A8C"/>
                </a:solidFill>
              </a:rPr>
              <a:t>enzymes</a:t>
            </a:r>
            <a:r>
              <a:rPr lang="en-US" sz="3000" dirty="0" smtClean="0">
                <a:solidFill>
                  <a:srgbClr val="2C7A8C"/>
                </a:solidFill>
              </a:rPr>
              <a:t> to dissolve </a:t>
            </a:r>
            <a:r>
              <a:rPr lang="en-US" sz="3000" dirty="0">
                <a:solidFill>
                  <a:srgbClr val="2C7A8C"/>
                </a:solidFill>
              </a:rPr>
              <a:t>dead skin and round pumice crystals</a:t>
            </a:r>
            <a:r>
              <a:rPr lang="en-US" sz="3000" dirty="0" smtClean="0">
                <a:solidFill>
                  <a:srgbClr val="2C7A8C"/>
                </a:solidFill>
              </a:rPr>
              <a:t> to exfoliate</a:t>
            </a:r>
            <a:r>
              <a:rPr lang="en-US" sz="3000" dirty="0">
                <a:solidFill>
                  <a:srgbClr val="2C7A8C"/>
                </a:solidFill>
              </a:rPr>
              <a:t>. This formula is unique </a:t>
            </a:r>
            <a:r>
              <a:rPr lang="en-US" sz="3000" dirty="0" smtClean="0">
                <a:solidFill>
                  <a:srgbClr val="2C7A8C"/>
                </a:solidFill>
              </a:rPr>
              <a:t>and, </a:t>
            </a:r>
            <a:r>
              <a:rPr lang="en-US" sz="3000" dirty="0">
                <a:solidFill>
                  <a:srgbClr val="2C7A8C"/>
                </a:solidFill>
              </a:rPr>
              <a:t>unlike sea </a:t>
            </a:r>
            <a:r>
              <a:rPr lang="en-US" sz="3000" dirty="0" smtClean="0">
                <a:solidFill>
                  <a:srgbClr val="2C7A8C"/>
                </a:solidFill>
              </a:rPr>
              <a:t>salt, </a:t>
            </a:r>
            <a:r>
              <a:rPr lang="en-US" sz="3000" dirty="0">
                <a:solidFill>
                  <a:srgbClr val="2C7A8C"/>
                </a:solidFill>
              </a:rPr>
              <a:t>will not cut or damage the skin’s surface.</a:t>
            </a:r>
            <a:r>
              <a:rPr lang="en-US" sz="3000" dirty="0" smtClean="0">
                <a:solidFill>
                  <a:srgbClr val="2C7A8C"/>
                </a:solidFill>
              </a:rPr>
              <a:t> It softens </a:t>
            </a:r>
            <a:r>
              <a:rPr lang="en-US" sz="3000" dirty="0">
                <a:solidFill>
                  <a:srgbClr val="2C7A8C"/>
                </a:solidFill>
              </a:rPr>
              <a:t>the skin and delays the appearance of fine lines and wrinkles. </a:t>
            </a:r>
          </a:p>
        </p:txBody>
      </p:sp>
      <p:sp>
        <p:nvSpPr>
          <p:cNvPr id="33794" name="TextBox 2"/>
          <p:cNvSpPr txBox="1">
            <a:spLocks noChangeArrowheads="1"/>
          </p:cNvSpPr>
          <p:nvPr/>
        </p:nvSpPr>
        <p:spPr bwMode="auto">
          <a:xfrm>
            <a:off x="3276600" y="462822"/>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800" b="1" dirty="0">
                <a:solidFill>
                  <a:srgbClr val="2C7A8C"/>
                </a:solidFill>
              </a:rPr>
              <a:t>Body Exfoliator!</a:t>
            </a:r>
            <a:endParaRPr lang="en-US" sz="4800" dirty="0"/>
          </a:p>
        </p:txBody>
      </p:sp>
      <p:pic>
        <p:nvPicPr>
          <p:cNvPr id="33795" name="Picture 1" descr="Body_Exfoliator.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23562">
            <a:off x="6662738" y="1372824"/>
            <a:ext cx="1411287"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655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0" y="1287463"/>
            <a:ext cx="9144000" cy="923330"/>
          </a:xfrm>
          <a:prstGeom prst="rect">
            <a:avLst/>
          </a:prstGeom>
          <a:noFill/>
          <a:ln w="9525">
            <a:noFill/>
            <a:miter lim="800000"/>
            <a:headEnd/>
            <a:tailEnd/>
          </a:ln>
        </p:spPr>
        <p:txBody>
          <a:bodyPr wrap="square">
            <a:prstTxWarp prst="textNoShape">
              <a:avLst/>
            </a:prstTxWarp>
            <a:spAutoFit/>
          </a:bodyPr>
          <a:lstStyle/>
          <a:p>
            <a:pPr>
              <a:buFont typeface="Arial" charset="0"/>
              <a:buNone/>
            </a:pPr>
            <a:r>
              <a:rPr lang="en-US" sz="5400" b="1" dirty="0" smtClean="0">
                <a:solidFill>
                  <a:srgbClr val="2C7A8C"/>
                </a:solidFill>
                <a:latin typeface="Calibri" charset="0"/>
              </a:rPr>
              <a:t>  ORDER   </a:t>
            </a:r>
            <a:r>
              <a:rPr lang="en-US" sz="5400" b="1" dirty="0">
                <a:solidFill>
                  <a:srgbClr val="2C7A8C"/>
                </a:solidFill>
                <a:latin typeface="Calibri" charset="0"/>
              </a:rPr>
              <a:t>		</a:t>
            </a:r>
            <a:r>
              <a:rPr lang="en-US" sz="5400" b="1" dirty="0" smtClean="0">
                <a:solidFill>
                  <a:srgbClr val="2C7A8C"/>
                </a:solidFill>
                <a:latin typeface="Calibri" charset="0"/>
              </a:rPr>
              <a:t>	     ONLINE</a:t>
            </a:r>
            <a:r>
              <a:rPr lang="en-US" sz="5400" b="1" dirty="0">
                <a:solidFill>
                  <a:srgbClr val="2C7A8C"/>
                </a:solidFill>
                <a:latin typeface="Calibri" charset="0"/>
              </a:rPr>
              <a:t>!</a:t>
            </a:r>
          </a:p>
        </p:txBody>
      </p:sp>
      <p:pic>
        <p:nvPicPr>
          <p:cNvPr id="74755" name="Picture 1" descr="women, happy, computer, new member, websites.jpg"/>
          <p:cNvPicPr>
            <a:picLocks noChangeAspect="1"/>
          </p:cNvPicPr>
          <p:nvPr/>
        </p:nvPicPr>
        <p:blipFill>
          <a:blip r:embed="rId2"/>
          <a:srcRect/>
          <a:stretch>
            <a:fillRect/>
          </a:stretch>
        </p:blipFill>
        <p:spPr bwMode="auto">
          <a:xfrm>
            <a:off x="5918200" y="2032000"/>
            <a:ext cx="2768600" cy="4064000"/>
          </a:xfrm>
          <a:prstGeom prst="rect">
            <a:avLst/>
          </a:prstGeom>
          <a:noFill/>
          <a:ln w="9525">
            <a:noFill/>
            <a:miter lim="800000"/>
            <a:headEnd/>
            <a:tailEnd/>
          </a:ln>
        </p:spPr>
      </p:pic>
      <p:pic>
        <p:nvPicPr>
          <p:cNvPr id="3" name="Picture 2" descr="Solutions4_(2).png"/>
          <p:cNvPicPr>
            <a:picLocks noChangeAspect="1"/>
          </p:cNvPicPr>
          <p:nvPr/>
        </p:nvPicPr>
        <p:blipFill rotWithShape="1">
          <a:blip r:embed="rId3">
            <a:extLst/>
          </a:blip>
          <a:srcRect t="6968" r="2022"/>
          <a:stretch/>
        </p:blipFill>
        <p:spPr>
          <a:xfrm>
            <a:off x="2714924" y="1371600"/>
            <a:ext cx="3457276" cy="76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4757" name="TextBox 1"/>
          <p:cNvSpPr txBox="1">
            <a:spLocks noChangeArrowheads="1"/>
          </p:cNvSpPr>
          <p:nvPr/>
        </p:nvSpPr>
        <p:spPr bwMode="auto">
          <a:xfrm>
            <a:off x="457200" y="2514600"/>
            <a:ext cx="5105400" cy="3232150"/>
          </a:xfrm>
          <a:prstGeom prst="rect">
            <a:avLst/>
          </a:prstGeom>
          <a:noFill/>
          <a:ln w="9525">
            <a:noFill/>
            <a:miter lim="800000"/>
            <a:headEnd/>
            <a:tailEnd/>
          </a:ln>
        </p:spPr>
        <p:txBody>
          <a:bodyPr>
            <a:prstTxWarp prst="textNoShape">
              <a:avLst/>
            </a:prstTxWarp>
            <a:spAutoFit/>
          </a:bodyPr>
          <a:lstStyle/>
          <a:p>
            <a:pPr algn="ctr">
              <a:buFont typeface="Arial" charset="0"/>
              <a:buNone/>
            </a:pPr>
            <a:r>
              <a:rPr lang="en-US" sz="3400" dirty="0">
                <a:solidFill>
                  <a:srgbClr val="2C7A8C"/>
                </a:solidFill>
                <a:latin typeface="Calibri" charset="0"/>
              </a:rPr>
              <a:t>Don’t Forget! You can have Solutions4 products delivered right to your door! On top of that, if you order online, you may receive a special discount.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2"/>
          <p:cNvSpPr txBox="1">
            <a:spLocks noChangeArrowheads="1"/>
          </p:cNvSpPr>
          <p:nvPr/>
        </p:nvSpPr>
        <p:spPr bwMode="auto">
          <a:xfrm>
            <a:off x="609600" y="1676400"/>
            <a:ext cx="5638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800" dirty="0">
                <a:solidFill>
                  <a:srgbClr val="2C7A8C"/>
                </a:solidFill>
                <a:latin typeface="Calibri"/>
                <a:cs typeface="Calibri"/>
              </a:rPr>
              <a:t>Finally, here’s a quick review of the basic healthy living guidelines that promote long-term weight loss and </a:t>
            </a:r>
            <a:r>
              <a:rPr lang="en-US" sz="3800" dirty="0" smtClean="0">
                <a:solidFill>
                  <a:srgbClr val="2C7A8C"/>
                </a:solidFill>
                <a:latin typeface="Calibri"/>
                <a:cs typeface="Calibri"/>
              </a:rPr>
              <a:t>maintenance</a:t>
            </a:r>
          </a:p>
          <a:p>
            <a:pPr algn="ctr" eaLnBrk="1" hangingPunct="1"/>
            <a:r>
              <a:rPr lang="en-US" sz="2000" dirty="0" smtClean="0">
                <a:solidFill>
                  <a:srgbClr val="2C7A8C"/>
                </a:solidFill>
                <a:latin typeface="Calibri"/>
                <a:cs typeface="Calibri"/>
              </a:rPr>
              <a:t>(available </a:t>
            </a:r>
            <a:r>
              <a:rPr lang="en-US" sz="2000" dirty="0">
                <a:solidFill>
                  <a:srgbClr val="2C7A8C"/>
                </a:solidFill>
                <a:latin typeface="Calibri"/>
                <a:cs typeface="Calibri"/>
              </a:rPr>
              <a:t>for</a:t>
            </a:r>
            <a:r>
              <a:rPr lang="en-US" sz="2000" dirty="0" smtClean="0">
                <a:solidFill>
                  <a:srgbClr val="2C7A8C"/>
                </a:solidFill>
                <a:latin typeface="Calibri"/>
                <a:cs typeface="Calibri"/>
              </a:rPr>
              <a:t> download </a:t>
            </a:r>
            <a:r>
              <a:rPr lang="en-US" sz="2000" dirty="0">
                <a:solidFill>
                  <a:srgbClr val="2C7A8C"/>
                </a:solidFill>
                <a:latin typeface="Calibri"/>
                <a:cs typeface="Calibri"/>
              </a:rPr>
              <a:t>at the</a:t>
            </a:r>
            <a:r>
              <a:rPr lang="en-US" sz="2000" dirty="0" smtClean="0">
                <a:solidFill>
                  <a:srgbClr val="2C7A8C"/>
                </a:solidFill>
                <a:latin typeface="Calibri"/>
                <a:cs typeface="Calibri"/>
              </a:rPr>
              <a:t> end </a:t>
            </a:r>
            <a:r>
              <a:rPr lang="en-US" sz="2000" dirty="0">
                <a:solidFill>
                  <a:srgbClr val="2C7A8C"/>
                </a:solidFill>
                <a:latin typeface="Calibri"/>
                <a:cs typeface="Calibri"/>
              </a:rPr>
              <a:t>of this</a:t>
            </a:r>
            <a:r>
              <a:rPr lang="en-US" sz="2000" dirty="0" smtClean="0">
                <a:solidFill>
                  <a:srgbClr val="2C7A8C"/>
                </a:solidFill>
                <a:latin typeface="Calibri"/>
                <a:cs typeface="Calibri"/>
              </a:rPr>
              <a:t> lesson). </a:t>
            </a:r>
            <a:endParaRPr lang="en-US" sz="2000" dirty="0">
              <a:solidFill>
                <a:srgbClr val="2C7A8C"/>
              </a:solidFill>
              <a:latin typeface="Calibri"/>
              <a:cs typeface="Calibri"/>
            </a:endParaRPr>
          </a:p>
          <a:p>
            <a:pPr eaLnBrk="1" hangingPunct="1"/>
            <a:endParaRPr lang="en-US" sz="1800" dirty="0">
              <a:solidFill>
                <a:srgbClr val="2C7A8C"/>
              </a:solidFill>
              <a:latin typeface="Calibri"/>
              <a:cs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878542"/>
            <a:ext cx="2152650" cy="5065058"/>
          </a:xfrm>
          <a:prstGeom prst="rect">
            <a:avLst/>
          </a:prstGeom>
          <a:ln>
            <a:noFill/>
          </a:ln>
          <a:effectLst>
            <a:softEdge rad="112500"/>
          </a:effectLst>
        </p:spPr>
      </p:pic>
    </p:spTree>
    <p:extLst>
      <p:ext uri="{BB962C8B-B14F-4D97-AF65-F5344CB8AC3E}">
        <p14:creationId xmlns:p14="http://schemas.microsoft.com/office/powerpoint/2010/main" val="2522297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C:\Users\Lighthouse5\Desktop\Learn it.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4013" y="1143000"/>
            <a:ext cx="18557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2"/>
          <p:cNvSpPr txBox="1">
            <a:spLocks noChangeArrowheads="1"/>
          </p:cNvSpPr>
          <p:nvPr/>
        </p:nvSpPr>
        <p:spPr bwMode="auto">
          <a:xfrm>
            <a:off x="-828600" y="1124744"/>
            <a:ext cx="9525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3200" b="1" dirty="0">
                <a:solidFill>
                  <a:srgbClr val="2C7A8C"/>
                </a:solidFill>
                <a:latin typeface="Arial" panose="020B0604020202020204" pitchFamily="34" charset="0"/>
                <a:cs typeface="Arial" panose="020B0604020202020204" pitchFamily="34" charset="0"/>
              </a:rPr>
              <a:t>Top 10 Healthy Living Guidelines</a:t>
            </a:r>
          </a:p>
        </p:txBody>
      </p:sp>
      <p:sp>
        <p:nvSpPr>
          <p:cNvPr id="2" name="TextBox 1"/>
          <p:cNvSpPr txBox="1"/>
          <p:nvPr/>
        </p:nvSpPr>
        <p:spPr>
          <a:xfrm>
            <a:off x="304800" y="1988840"/>
            <a:ext cx="8839200" cy="3754438"/>
          </a:xfrm>
          <a:prstGeom prst="rect">
            <a:avLst/>
          </a:prstGeom>
          <a:noFill/>
        </p:spPr>
        <p:txBody>
          <a:bodyPr wrap="square">
            <a:spAutoFit/>
          </a:bodyPr>
          <a:lstStyle/>
          <a:p>
            <a:pPr fontAlgn="auto">
              <a:spcAft>
                <a:spcPts val="0"/>
              </a:spcAft>
              <a:defRPr/>
            </a:pPr>
            <a:r>
              <a:rPr lang="en-US" sz="1700" dirty="0">
                <a:solidFill>
                  <a:schemeClr val="tx2">
                    <a:lumMod val="75000"/>
                  </a:schemeClr>
                </a:solidFill>
                <a:latin typeface="Arial"/>
                <a:cs typeface="Arial"/>
              </a:rPr>
              <a:t>1.    Replace 1-2 Meals Daily with </a:t>
            </a:r>
            <a:r>
              <a:rPr lang="en-US" sz="1700" b="1" u="sng" dirty="0">
                <a:solidFill>
                  <a:schemeClr val="tx2">
                    <a:lumMod val="75000"/>
                  </a:schemeClr>
                </a:solidFill>
                <a:latin typeface="Arial"/>
                <a:cs typeface="Arial"/>
              </a:rPr>
              <a:t>Solutions4 Nutritional Shake. </a:t>
            </a:r>
          </a:p>
          <a:p>
            <a:pPr fontAlgn="auto">
              <a:spcAft>
                <a:spcPts val="0"/>
              </a:spcAft>
              <a:defRPr/>
            </a:pPr>
            <a:r>
              <a:rPr lang="en-US" sz="1700" dirty="0">
                <a:solidFill>
                  <a:schemeClr val="tx2">
                    <a:lumMod val="75000"/>
                  </a:schemeClr>
                </a:solidFill>
                <a:latin typeface="Arial"/>
                <a:cs typeface="Arial"/>
              </a:rPr>
              <a:t>2.    Anchor Your Diet with </a:t>
            </a:r>
            <a:r>
              <a:rPr lang="en-US" sz="1700" b="1" u="sng" dirty="0">
                <a:solidFill>
                  <a:schemeClr val="tx2">
                    <a:lumMod val="75000"/>
                  </a:schemeClr>
                </a:solidFill>
                <a:latin typeface="Arial"/>
                <a:cs typeface="Arial"/>
              </a:rPr>
              <a:t>Fresh Vegetables and Fruit</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(at least </a:t>
            </a:r>
            <a:r>
              <a:rPr lang="en-US" sz="1700" i="1" dirty="0">
                <a:solidFill>
                  <a:schemeClr val="tx2">
                    <a:lumMod val="75000"/>
                  </a:schemeClr>
                </a:solidFill>
                <a:latin typeface="Arial"/>
                <a:cs typeface="Arial"/>
              </a:rPr>
              <a:t>half </a:t>
            </a:r>
            <a:r>
              <a:rPr lang="en-US" sz="1700" dirty="0">
                <a:solidFill>
                  <a:schemeClr val="tx2">
                    <a:lumMod val="75000"/>
                  </a:schemeClr>
                </a:solidFill>
                <a:latin typeface="Arial"/>
                <a:cs typeface="Arial"/>
              </a:rPr>
              <a:t>of everything   </a:t>
            </a:r>
          </a:p>
          <a:p>
            <a:pPr fontAlgn="auto">
              <a:spcAft>
                <a:spcPts val="0"/>
              </a:spcAft>
              <a:defRPr/>
            </a:pPr>
            <a:r>
              <a:rPr lang="en-US" sz="1700" dirty="0">
                <a:solidFill>
                  <a:schemeClr val="tx2">
                    <a:lumMod val="75000"/>
                  </a:schemeClr>
                </a:solidFill>
                <a:latin typeface="Arial"/>
                <a:cs typeface="Arial"/>
              </a:rPr>
              <a:t>       you eat should be a vegetable or fruit).  </a:t>
            </a:r>
          </a:p>
          <a:p>
            <a:pPr fontAlgn="auto">
              <a:spcAft>
                <a:spcPts val="0"/>
              </a:spcAft>
              <a:defRPr/>
            </a:pPr>
            <a:r>
              <a:rPr lang="en-US" sz="1700" dirty="0">
                <a:solidFill>
                  <a:schemeClr val="tx2">
                    <a:lumMod val="75000"/>
                  </a:schemeClr>
                </a:solidFill>
                <a:latin typeface="Arial"/>
                <a:cs typeface="Arial"/>
              </a:rPr>
              <a:t>3.    </a:t>
            </a:r>
            <a:r>
              <a:rPr lang="en-US" sz="1700" b="1" u="sng" dirty="0">
                <a:solidFill>
                  <a:schemeClr val="tx2">
                    <a:lumMod val="75000"/>
                  </a:schemeClr>
                </a:solidFill>
                <a:latin typeface="Arial"/>
                <a:cs typeface="Arial"/>
              </a:rPr>
              <a:t>Avoid Processed Foods and Refined Sugars. </a:t>
            </a:r>
            <a:endParaRPr lang="en-US" sz="1700" dirty="0">
              <a:solidFill>
                <a:schemeClr val="tx2">
                  <a:lumMod val="75000"/>
                </a:schemeClr>
              </a:solidFill>
              <a:latin typeface="Arial"/>
              <a:cs typeface="Arial"/>
            </a:endParaRPr>
          </a:p>
          <a:p>
            <a:pPr fontAlgn="auto">
              <a:spcAft>
                <a:spcPts val="0"/>
              </a:spcAft>
              <a:defRPr/>
            </a:pPr>
            <a:r>
              <a:rPr lang="en-US" sz="1700" dirty="0">
                <a:solidFill>
                  <a:schemeClr val="tx2">
                    <a:lumMod val="75000"/>
                  </a:schemeClr>
                </a:solidFill>
                <a:latin typeface="Arial"/>
                <a:cs typeface="Arial"/>
              </a:rPr>
              <a:t>4.    </a:t>
            </a:r>
            <a:r>
              <a:rPr lang="en-US" sz="1700" b="1" u="sng" dirty="0">
                <a:solidFill>
                  <a:schemeClr val="tx2">
                    <a:lumMod val="75000"/>
                  </a:schemeClr>
                </a:solidFill>
                <a:latin typeface="Arial"/>
                <a:cs typeface="Arial"/>
              </a:rPr>
              <a:t>Use Healthy Oils</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for Cooking and Salad Dressing </a:t>
            </a:r>
            <a:r>
              <a:rPr lang="en-US" sz="1700" dirty="0" smtClean="0">
                <a:solidFill>
                  <a:schemeClr val="tx2">
                    <a:lumMod val="75000"/>
                  </a:schemeClr>
                </a:solidFill>
                <a:latin typeface="Arial"/>
                <a:cs typeface="Arial"/>
              </a:rPr>
              <a:t>(a.k.a. </a:t>
            </a:r>
            <a:r>
              <a:rPr lang="en-US" sz="1700" dirty="0">
                <a:solidFill>
                  <a:schemeClr val="tx2">
                    <a:lumMod val="75000"/>
                  </a:schemeClr>
                </a:solidFill>
                <a:latin typeface="Arial"/>
                <a:cs typeface="Arial"/>
              </a:rPr>
              <a:t>cold pressed olive oil,  </a:t>
            </a:r>
          </a:p>
          <a:p>
            <a:pPr fontAlgn="auto">
              <a:spcAft>
                <a:spcPts val="0"/>
              </a:spcAft>
              <a:defRPr/>
            </a:pPr>
            <a:r>
              <a:rPr lang="en-US" sz="1700" dirty="0">
                <a:solidFill>
                  <a:schemeClr val="tx2">
                    <a:lumMod val="75000"/>
                  </a:schemeClr>
                </a:solidFill>
                <a:latin typeface="Arial"/>
                <a:cs typeface="Arial"/>
              </a:rPr>
              <a:t>       </a:t>
            </a:r>
            <a:r>
              <a:rPr lang="en-US" sz="1700" dirty="0" smtClean="0">
                <a:solidFill>
                  <a:schemeClr val="tx2">
                    <a:lumMod val="75000"/>
                  </a:schemeClr>
                </a:solidFill>
                <a:latin typeface="Arial"/>
                <a:cs typeface="Arial"/>
              </a:rPr>
              <a:t>flaxseed </a:t>
            </a:r>
            <a:r>
              <a:rPr lang="en-US" sz="1700" dirty="0">
                <a:solidFill>
                  <a:schemeClr val="tx2">
                    <a:lumMod val="75000"/>
                  </a:schemeClr>
                </a:solidFill>
                <a:latin typeface="Arial"/>
                <a:cs typeface="Arial"/>
              </a:rPr>
              <a:t>oil, coconut oil, etc.) </a:t>
            </a:r>
          </a:p>
          <a:p>
            <a:pPr fontAlgn="auto">
              <a:spcAft>
                <a:spcPts val="0"/>
              </a:spcAft>
              <a:defRPr/>
            </a:pPr>
            <a:r>
              <a:rPr lang="en-US" sz="1700" dirty="0">
                <a:solidFill>
                  <a:schemeClr val="tx2">
                    <a:lumMod val="75000"/>
                  </a:schemeClr>
                </a:solidFill>
                <a:latin typeface="Arial"/>
                <a:cs typeface="Arial"/>
              </a:rPr>
              <a:t>5.    </a:t>
            </a:r>
            <a:r>
              <a:rPr lang="en-US" sz="1700" b="1" u="sng" dirty="0">
                <a:solidFill>
                  <a:schemeClr val="tx2">
                    <a:lumMod val="75000"/>
                  </a:schemeClr>
                </a:solidFill>
                <a:latin typeface="Arial"/>
                <a:cs typeface="Arial"/>
              </a:rPr>
              <a:t>Stay Hydrated.</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Drink half your body weight in ounces of water </a:t>
            </a:r>
            <a:r>
              <a:rPr lang="en-US" sz="1700" dirty="0" smtClean="0">
                <a:solidFill>
                  <a:schemeClr val="tx2">
                    <a:lumMod val="75000"/>
                  </a:schemeClr>
                </a:solidFill>
                <a:latin typeface="Arial"/>
                <a:cs typeface="Arial"/>
              </a:rPr>
              <a:t>every day</a:t>
            </a:r>
            <a:r>
              <a:rPr lang="en-US" sz="1700" dirty="0">
                <a:solidFill>
                  <a:schemeClr val="tx2">
                    <a:lumMod val="75000"/>
                  </a:schemeClr>
                </a:solidFill>
                <a:latin typeface="Arial"/>
                <a:cs typeface="Arial"/>
              </a:rPr>
              <a:t>. </a:t>
            </a:r>
          </a:p>
          <a:p>
            <a:pPr fontAlgn="auto">
              <a:spcAft>
                <a:spcPts val="0"/>
              </a:spcAft>
              <a:defRPr/>
            </a:pPr>
            <a:r>
              <a:rPr lang="en-US" sz="1700" dirty="0">
                <a:solidFill>
                  <a:schemeClr val="tx2">
                    <a:lumMod val="75000"/>
                  </a:schemeClr>
                </a:solidFill>
                <a:latin typeface="Arial"/>
                <a:cs typeface="Arial"/>
              </a:rPr>
              <a:t>6.    Go to Bed Early and </a:t>
            </a:r>
            <a:r>
              <a:rPr lang="en-US" sz="1700" b="1" u="sng" dirty="0">
                <a:solidFill>
                  <a:schemeClr val="tx2">
                    <a:lumMod val="75000"/>
                  </a:schemeClr>
                </a:solidFill>
                <a:latin typeface="Arial"/>
                <a:cs typeface="Arial"/>
              </a:rPr>
              <a:t>Get at Least 8 Hours of Sleep.</a:t>
            </a:r>
            <a:r>
              <a:rPr lang="en-US" sz="1700" b="1" dirty="0">
                <a:solidFill>
                  <a:schemeClr val="tx2">
                    <a:lumMod val="75000"/>
                  </a:schemeClr>
                </a:solidFill>
                <a:latin typeface="Arial"/>
                <a:cs typeface="Arial"/>
              </a:rPr>
              <a:t> </a:t>
            </a:r>
          </a:p>
          <a:p>
            <a:pPr fontAlgn="auto">
              <a:spcAft>
                <a:spcPts val="0"/>
              </a:spcAft>
              <a:defRPr/>
            </a:pPr>
            <a:r>
              <a:rPr lang="en-US" sz="1700" dirty="0">
                <a:solidFill>
                  <a:schemeClr val="tx2">
                    <a:lumMod val="75000"/>
                  </a:schemeClr>
                </a:solidFill>
                <a:latin typeface="Arial"/>
                <a:cs typeface="Arial"/>
              </a:rPr>
              <a:t>7.    </a:t>
            </a:r>
            <a:r>
              <a:rPr lang="en-US" sz="1700" b="1" u="sng" dirty="0">
                <a:solidFill>
                  <a:schemeClr val="tx2">
                    <a:lumMod val="75000"/>
                  </a:schemeClr>
                </a:solidFill>
                <a:latin typeface="Arial"/>
                <a:cs typeface="Arial"/>
              </a:rPr>
              <a:t>Keep an Food and Exercise Log.</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People who track lose twice as much weight. </a:t>
            </a:r>
          </a:p>
          <a:p>
            <a:pPr fontAlgn="auto">
              <a:spcAft>
                <a:spcPts val="0"/>
              </a:spcAft>
              <a:defRPr/>
            </a:pPr>
            <a:r>
              <a:rPr lang="en-US" sz="1700" dirty="0">
                <a:solidFill>
                  <a:schemeClr val="tx2">
                    <a:lumMod val="75000"/>
                  </a:schemeClr>
                </a:solidFill>
                <a:latin typeface="Arial"/>
                <a:cs typeface="Arial"/>
              </a:rPr>
              <a:t>8.    </a:t>
            </a:r>
            <a:r>
              <a:rPr lang="en-US" sz="1700" b="1" u="sng" dirty="0">
                <a:solidFill>
                  <a:schemeClr val="tx2">
                    <a:lumMod val="75000"/>
                  </a:schemeClr>
                </a:solidFill>
                <a:latin typeface="Arial"/>
                <a:cs typeface="Arial"/>
              </a:rPr>
              <a:t>Track Your Calories.</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For weight loss, women should eat around </a:t>
            </a:r>
            <a:r>
              <a:rPr lang="en-US" sz="1700" dirty="0" smtClean="0">
                <a:solidFill>
                  <a:schemeClr val="tx2">
                    <a:lumMod val="75000"/>
                  </a:schemeClr>
                </a:solidFill>
                <a:latin typeface="Arial"/>
                <a:cs typeface="Arial"/>
              </a:rPr>
              <a:t>1,000 </a:t>
            </a:r>
            <a:r>
              <a:rPr lang="en-US" sz="1700" dirty="0">
                <a:solidFill>
                  <a:schemeClr val="tx2">
                    <a:lumMod val="75000"/>
                  </a:schemeClr>
                </a:solidFill>
                <a:latin typeface="Arial"/>
                <a:cs typeface="Arial"/>
              </a:rPr>
              <a:t>calories  </a:t>
            </a:r>
          </a:p>
          <a:p>
            <a:pPr fontAlgn="auto">
              <a:spcAft>
                <a:spcPts val="0"/>
              </a:spcAft>
              <a:defRPr/>
            </a:pPr>
            <a:r>
              <a:rPr lang="en-US" sz="1700" dirty="0">
                <a:solidFill>
                  <a:schemeClr val="tx2">
                    <a:lumMod val="75000"/>
                  </a:schemeClr>
                </a:solidFill>
                <a:latin typeface="Arial"/>
                <a:cs typeface="Arial"/>
              </a:rPr>
              <a:t>       and men should eat around </a:t>
            </a:r>
            <a:r>
              <a:rPr lang="en-US" sz="1700" dirty="0" smtClean="0">
                <a:solidFill>
                  <a:schemeClr val="tx2">
                    <a:lumMod val="75000"/>
                  </a:schemeClr>
                </a:solidFill>
                <a:latin typeface="Arial"/>
                <a:cs typeface="Arial"/>
              </a:rPr>
              <a:t>1,200 </a:t>
            </a:r>
            <a:r>
              <a:rPr lang="en-US" sz="1700" dirty="0">
                <a:solidFill>
                  <a:schemeClr val="tx2">
                    <a:lumMod val="75000"/>
                  </a:schemeClr>
                </a:solidFill>
                <a:latin typeface="Arial"/>
                <a:cs typeface="Arial"/>
              </a:rPr>
              <a:t>calories.</a:t>
            </a:r>
          </a:p>
          <a:p>
            <a:pPr fontAlgn="auto">
              <a:spcAft>
                <a:spcPts val="0"/>
              </a:spcAft>
              <a:defRPr/>
            </a:pPr>
            <a:r>
              <a:rPr lang="en-US" sz="1700" dirty="0">
                <a:solidFill>
                  <a:schemeClr val="tx2">
                    <a:lumMod val="75000"/>
                  </a:schemeClr>
                </a:solidFill>
                <a:latin typeface="Arial"/>
                <a:cs typeface="Arial"/>
              </a:rPr>
              <a:t>9.    </a:t>
            </a:r>
            <a:r>
              <a:rPr lang="en-US" sz="1700" b="1" u="sng" dirty="0">
                <a:solidFill>
                  <a:schemeClr val="tx2">
                    <a:lumMod val="75000"/>
                  </a:schemeClr>
                </a:solidFill>
                <a:latin typeface="Arial"/>
                <a:cs typeface="Arial"/>
              </a:rPr>
              <a:t>Take All Recommended Supplements</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(prescribed by your Club Reduce Doctor). </a:t>
            </a:r>
          </a:p>
          <a:p>
            <a:pPr fontAlgn="auto">
              <a:spcAft>
                <a:spcPts val="0"/>
              </a:spcAft>
              <a:defRPr/>
            </a:pPr>
            <a:r>
              <a:rPr lang="en-US" sz="1700" dirty="0">
                <a:solidFill>
                  <a:schemeClr val="tx2">
                    <a:lumMod val="75000"/>
                  </a:schemeClr>
                </a:solidFill>
                <a:latin typeface="Arial"/>
                <a:cs typeface="Arial"/>
              </a:rPr>
              <a:t>10.  </a:t>
            </a:r>
            <a:r>
              <a:rPr lang="en-US" sz="1700" b="1" u="sng" dirty="0">
                <a:solidFill>
                  <a:schemeClr val="tx2">
                    <a:lumMod val="75000"/>
                  </a:schemeClr>
                </a:solidFill>
                <a:latin typeface="Arial"/>
                <a:cs typeface="Arial"/>
              </a:rPr>
              <a:t>Limit Emotional Eating</a:t>
            </a:r>
            <a:r>
              <a:rPr lang="en-US" sz="1700" b="1" dirty="0">
                <a:solidFill>
                  <a:schemeClr val="tx2">
                    <a:lumMod val="75000"/>
                  </a:schemeClr>
                </a:solidFill>
                <a:latin typeface="Arial"/>
                <a:cs typeface="Arial"/>
              </a:rPr>
              <a:t> </a:t>
            </a:r>
            <a:r>
              <a:rPr lang="en-US" sz="1700" dirty="0">
                <a:solidFill>
                  <a:schemeClr val="tx2">
                    <a:lumMod val="75000"/>
                  </a:schemeClr>
                </a:solidFill>
                <a:latin typeface="Arial"/>
                <a:cs typeface="Arial"/>
              </a:rPr>
              <a:t>by listening to Self-Mastery Technology (SMT)!    </a:t>
            </a:r>
          </a:p>
          <a:p>
            <a:pPr fontAlgn="auto">
              <a:spcAft>
                <a:spcPts val="0"/>
              </a:spcAft>
              <a:defRPr/>
            </a:pPr>
            <a:r>
              <a:rPr lang="en-US" sz="1700" dirty="0">
                <a:solidFill>
                  <a:schemeClr val="tx2">
                    <a:lumMod val="75000"/>
                  </a:schemeClr>
                </a:solidFill>
                <a:latin typeface="Arial"/>
                <a:cs typeface="Arial"/>
              </a:rPr>
              <a:t>       (Available for download the end of this lesson.) </a:t>
            </a:r>
          </a:p>
        </p:txBody>
      </p:sp>
      <p:cxnSp>
        <p:nvCxnSpPr>
          <p:cNvPr id="6" name="Straight Connector 5"/>
          <p:cNvCxnSpPr/>
          <p:nvPr/>
        </p:nvCxnSpPr>
        <p:spPr>
          <a:xfrm>
            <a:off x="457200" y="1752600"/>
            <a:ext cx="8305800" cy="0"/>
          </a:xfrm>
          <a:prstGeom prst="line">
            <a:avLst/>
          </a:prstGeom>
          <a:ln w="38100">
            <a:solidFill>
              <a:schemeClr val="tx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812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2"/>
          <p:cNvSpPr txBox="1">
            <a:spLocks noChangeArrowheads="1"/>
          </p:cNvSpPr>
          <p:nvPr/>
        </p:nvSpPr>
        <p:spPr bwMode="auto">
          <a:xfrm>
            <a:off x="3505200" y="1340768"/>
            <a:ext cx="51562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dirty="0" smtClean="0">
                <a:solidFill>
                  <a:srgbClr val="2C7A8C"/>
                </a:solidFill>
                <a:latin typeface="Calibri"/>
                <a:cs typeface="Calibri"/>
              </a:rPr>
              <a:t>That’s </a:t>
            </a:r>
            <a:r>
              <a:rPr lang="en-US" sz="3600" dirty="0">
                <a:solidFill>
                  <a:srgbClr val="2C7A8C"/>
                </a:solidFill>
                <a:latin typeface="Calibri"/>
                <a:cs typeface="Calibri"/>
              </a:rPr>
              <a:t>all for </a:t>
            </a:r>
          </a:p>
          <a:p>
            <a:pPr algn="ctr" eaLnBrk="1" hangingPunct="1"/>
            <a:r>
              <a:rPr lang="en-US" sz="3600" dirty="0">
                <a:solidFill>
                  <a:srgbClr val="2C7A8C"/>
                </a:solidFill>
                <a:latin typeface="Calibri"/>
                <a:cs typeface="Calibri"/>
              </a:rPr>
              <a:t>today’s lesson. </a:t>
            </a:r>
          </a:p>
          <a:p>
            <a:pPr algn="ctr" eaLnBrk="1" hangingPunct="1"/>
            <a:endParaRPr lang="en-US" sz="3600" dirty="0">
              <a:solidFill>
                <a:srgbClr val="2C7A8C"/>
              </a:solidFill>
              <a:latin typeface="Calibri"/>
              <a:cs typeface="Calibri"/>
            </a:endParaRPr>
          </a:p>
          <a:p>
            <a:pPr algn="ctr" eaLnBrk="1" hangingPunct="1"/>
            <a:r>
              <a:rPr lang="en-US" sz="3600" dirty="0">
                <a:solidFill>
                  <a:srgbClr val="2C7A8C"/>
                </a:solidFill>
                <a:latin typeface="Calibri"/>
                <a:cs typeface="Calibri"/>
              </a:rPr>
              <a:t>Now it’s time to LIVE IT!</a:t>
            </a:r>
          </a:p>
          <a:p>
            <a:pPr algn="ctr" eaLnBrk="1" hangingPunct="1"/>
            <a:r>
              <a:rPr lang="en-US" sz="3600" dirty="0">
                <a:solidFill>
                  <a:srgbClr val="2C7A8C"/>
                </a:solidFill>
                <a:latin typeface="Calibri"/>
                <a:cs typeface="Calibri"/>
              </a:rPr>
              <a:t>You have to implement what you’ve </a:t>
            </a:r>
            <a:r>
              <a:rPr lang="en-US" sz="3600" dirty="0" smtClean="0">
                <a:solidFill>
                  <a:srgbClr val="2C7A8C"/>
                </a:solidFill>
                <a:latin typeface="Calibri"/>
                <a:cs typeface="Calibri"/>
              </a:rPr>
              <a:t>learned. You </a:t>
            </a:r>
            <a:r>
              <a:rPr lang="en-US" sz="3600" dirty="0">
                <a:solidFill>
                  <a:srgbClr val="2C7A8C"/>
                </a:solidFill>
                <a:latin typeface="Calibri"/>
                <a:cs typeface="Calibri"/>
              </a:rPr>
              <a:t>need to </a:t>
            </a:r>
            <a:r>
              <a:rPr lang="en-US" sz="3600" i="1" dirty="0">
                <a:solidFill>
                  <a:srgbClr val="2C7A8C"/>
                </a:solidFill>
                <a:latin typeface="Calibri"/>
                <a:cs typeface="Calibri"/>
              </a:rPr>
              <a:t>live</a:t>
            </a:r>
            <a:r>
              <a:rPr lang="en-US" sz="3600" dirty="0">
                <a:solidFill>
                  <a:srgbClr val="2C7A8C"/>
                </a:solidFill>
                <a:latin typeface="Calibri"/>
                <a:cs typeface="Calibri"/>
              </a:rPr>
              <a:t> what you’ve learned. </a:t>
            </a:r>
          </a:p>
          <a:p>
            <a:pPr eaLnBrk="1" hangingPunct="1"/>
            <a:endParaRPr lang="en-US" sz="3600" dirty="0">
              <a:latin typeface="Calibri"/>
              <a:cs typeface="Calibri"/>
            </a:endParaRPr>
          </a:p>
        </p:txBody>
      </p:sp>
      <p:pic>
        <p:nvPicPr>
          <p:cNvPr id="81922" name="Picture 2" descr="C:\Users\Lighthouse5\Desktop\Live it.jpg"/>
          <p:cNvPicPr>
            <a:picLocks noChangeAspect="1" noChangeArrowheads="1"/>
          </p:cNvPicPr>
          <p:nvPr/>
        </p:nvPicPr>
        <p:blipFill>
          <a:blip r:embed="rId2" cstate="email">
            <a:extLst>
              <a:ext uri="{28A0092B-C50C-407E-A947-70E740481C1C}">
                <a14:useLocalDpi xmlns:a14="http://schemas.microsoft.com/office/drawing/2010/main" val="0"/>
              </a:ext>
            </a:extLst>
          </a:blip>
          <a:srcRect l="5040" t="12840" r="9027" b="12915"/>
          <a:stretch>
            <a:fillRect/>
          </a:stretch>
        </p:blipFill>
        <p:spPr bwMode="auto">
          <a:xfrm>
            <a:off x="6858000" y="2996952"/>
            <a:ext cx="203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 y="1358113"/>
            <a:ext cx="3048000" cy="4585487"/>
          </a:xfrm>
          <a:prstGeom prst="rect">
            <a:avLst/>
          </a:prstGeom>
          <a:ln>
            <a:noFill/>
          </a:ln>
          <a:effectLst>
            <a:softEdge rad="112500"/>
          </a:effectLst>
        </p:spPr>
      </p:pic>
    </p:spTree>
    <p:extLst>
      <p:ext uri="{BB962C8B-B14F-4D97-AF65-F5344CB8AC3E}">
        <p14:creationId xmlns:p14="http://schemas.microsoft.com/office/powerpoint/2010/main" val="1229299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2"/>
          <p:cNvSpPr txBox="1">
            <a:spLocks noChangeArrowheads="1"/>
          </p:cNvSpPr>
          <p:nvPr/>
        </p:nvSpPr>
        <p:spPr bwMode="auto">
          <a:xfrm>
            <a:off x="76200" y="1981200"/>
            <a:ext cx="48006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600">
                <a:solidFill>
                  <a:srgbClr val="2C7A8C"/>
                </a:solidFill>
                <a:cs typeface="Calibri" charset="0"/>
              </a:rPr>
              <a:t>Every Learn and Lose lesson will include homework. Each week’s homework is designed to help </a:t>
            </a:r>
          </a:p>
          <a:p>
            <a:pPr algn="ctr" eaLnBrk="1" hangingPunct="1"/>
            <a:r>
              <a:rPr lang="en-US" sz="2600">
                <a:solidFill>
                  <a:srgbClr val="2C7A8C"/>
                </a:solidFill>
                <a:cs typeface="Calibri" charset="0"/>
              </a:rPr>
              <a:t>you take simple, clear steps to LIVE what you’ve LEARNED. </a:t>
            </a:r>
          </a:p>
          <a:p>
            <a:pPr algn="ctr" eaLnBrk="1" hangingPunct="1"/>
            <a:endParaRPr lang="en-US" sz="1400">
              <a:solidFill>
                <a:srgbClr val="2C7A8C"/>
              </a:solidFill>
              <a:cs typeface="Calibri" charset="0"/>
            </a:endParaRPr>
          </a:p>
          <a:p>
            <a:pPr algn="ctr" eaLnBrk="1" hangingPunct="1"/>
            <a:r>
              <a:rPr lang="en-US" sz="2800" b="1">
                <a:solidFill>
                  <a:srgbClr val="2C7A8C"/>
                </a:solidFill>
                <a:cs typeface="Calibri" charset="0"/>
              </a:rPr>
              <a:t>Download and read through it NOW. </a:t>
            </a:r>
            <a:r>
              <a:rPr lang="en-US" sz="2800" b="1" i="1">
                <a:solidFill>
                  <a:srgbClr val="2C7A8C"/>
                </a:solidFill>
                <a:cs typeface="Calibri" charset="0"/>
              </a:rPr>
              <a:t>If you want to lose weight and regain health, the sooner you start, the better. </a:t>
            </a:r>
          </a:p>
          <a:p>
            <a:pPr algn="ctr" eaLnBrk="1" hangingPunct="1"/>
            <a:endParaRPr lang="en-US" sz="2600" b="1">
              <a:solidFill>
                <a:srgbClr val="2C7A8C"/>
              </a:solidFill>
              <a:cs typeface="Calibri" charset="0"/>
            </a:endParaRPr>
          </a:p>
        </p:txBody>
      </p:sp>
      <p:pic>
        <p:nvPicPr>
          <p:cNvPr id="2" name="Picture 1" descr="girl homewo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057400"/>
            <a:ext cx="3810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3971" name="TextBox 2"/>
          <p:cNvSpPr txBox="1">
            <a:spLocks noChangeArrowheads="1"/>
          </p:cNvSpPr>
          <p:nvPr/>
        </p:nvSpPr>
        <p:spPr bwMode="auto">
          <a:xfrm>
            <a:off x="381000" y="1076722"/>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5400" b="1" i="1" dirty="0">
                <a:solidFill>
                  <a:srgbClr val="2C7A8C"/>
                </a:solidFill>
                <a:cs typeface="Calibri" charset="0"/>
              </a:rPr>
              <a:t>Do Your Homework! </a:t>
            </a:r>
          </a:p>
          <a:p>
            <a:pPr eaLnBrk="1" hangingPunct="1"/>
            <a:endParaRPr lang="en-US" sz="1800" dirty="0">
              <a:latin typeface="Arial" charset="0"/>
            </a:endParaRPr>
          </a:p>
        </p:txBody>
      </p:sp>
    </p:spTree>
    <p:extLst>
      <p:ext uri="{BB962C8B-B14F-4D97-AF65-F5344CB8AC3E}">
        <p14:creationId xmlns:p14="http://schemas.microsoft.com/office/powerpoint/2010/main" val="35869098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971600" y="1143000"/>
            <a:ext cx="7632848"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dirty="0" smtClean="0">
                <a:solidFill>
                  <a:srgbClr val="2C7A8C"/>
                </a:solidFill>
                <a:latin typeface="Calibri"/>
                <a:cs typeface="Calibri"/>
              </a:rPr>
              <a:t>In this lesson, we talked about:</a:t>
            </a:r>
          </a:p>
          <a:p>
            <a:endParaRPr lang="en-US" sz="2000" dirty="0">
              <a:solidFill>
                <a:srgbClr val="2C7A8C"/>
              </a:solidFill>
              <a:latin typeface="Calibri"/>
              <a:cs typeface="Calibri"/>
            </a:endParaRPr>
          </a:p>
          <a:p>
            <a:r>
              <a:rPr lang="en-US" sz="2500" dirty="0" smtClean="0">
                <a:solidFill>
                  <a:srgbClr val="2C7A8C"/>
                </a:solidFill>
                <a:latin typeface="Calibri"/>
                <a:cs typeface="Calibri"/>
              </a:rPr>
              <a:t>1. How </a:t>
            </a:r>
            <a:r>
              <a:rPr lang="en-US" sz="2500" dirty="0">
                <a:solidFill>
                  <a:srgbClr val="2C7A8C"/>
                </a:solidFill>
                <a:latin typeface="Calibri"/>
                <a:cs typeface="Calibri"/>
              </a:rPr>
              <a:t>the conditions of our skin give us a clue </a:t>
            </a:r>
            <a:r>
              <a:rPr lang="en-US" sz="2500" dirty="0" smtClean="0">
                <a:solidFill>
                  <a:srgbClr val="2C7A8C"/>
                </a:solidFill>
                <a:latin typeface="Calibri"/>
                <a:cs typeface="Calibri"/>
              </a:rPr>
              <a:t>about </a:t>
            </a:r>
            <a:r>
              <a:rPr lang="en-US" sz="2500" dirty="0">
                <a:solidFill>
                  <a:srgbClr val="2C7A8C"/>
                </a:solidFill>
                <a:latin typeface="Calibri"/>
                <a:cs typeface="Calibri"/>
              </a:rPr>
              <a:t>our </a:t>
            </a:r>
            <a:r>
              <a:rPr lang="en-US" sz="2500" dirty="0" smtClean="0">
                <a:solidFill>
                  <a:srgbClr val="2C7A8C"/>
                </a:solidFill>
                <a:latin typeface="Calibri"/>
                <a:cs typeface="Calibri"/>
              </a:rPr>
              <a:t>overall </a:t>
            </a:r>
            <a:r>
              <a:rPr lang="en-US" sz="2500" dirty="0" smtClean="0">
                <a:solidFill>
                  <a:srgbClr val="2C7A8C"/>
                </a:solidFill>
                <a:latin typeface="Calibri"/>
                <a:cs typeface="Calibri"/>
              </a:rPr>
              <a:t>health</a:t>
            </a:r>
            <a:r>
              <a:rPr lang="en-US" sz="2500" dirty="0">
                <a:solidFill>
                  <a:srgbClr val="2C7A8C"/>
                </a:solidFill>
                <a:latin typeface="Calibri"/>
                <a:cs typeface="Calibri"/>
              </a:rPr>
              <a:t>.</a:t>
            </a:r>
          </a:p>
          <a:p>
            <a:endParaRPr lang="en-US" sz="2500" dirty="0">
              <a:solidFill>
                <a:srgbClr val="2C7A8C"/>
              </a:solidFill>
              <a:latin typeface="Calibri"/>
              <a:cs typeface="Calibri"/>
            </a:endParaRPr>
          </a:p>
          <a:p>
            <a:r>
              <a:rPr lang="en-US" sz="2500" dirty="0" smtClean="0">
                <a:solidFill>
                  <a:srgbClr val="2C7A8C"/>
                </a:solidFill>
                <a:latin typeface="Calibri"/>
                <a:cs typeface="Calibri"/>
              </a:rPr>
              <a:t>2. The </a:t>
            </a:r>
            <a:r>
              <a:rPr lang="en-US" sz="2500" dirty="0">
                <a:solidFill>
                  <a:srgbClr val="2C7A8C"/>
                </a:solidFill>
                <a:latin typeface="Calibri"/>
                <a:cs typeface="Calibri"/>
              </a:rPr>
              <a:t>structure of skin, </a:t>
            </a:r>
            <a:r>
              <a:rPr lang="en-US" sz="2500" dirty="0" smtClean="0">
                <a:solidFill>
                  <a:srgbClr val="2C7A8C"/>
                </a:solidFill>
                <a:latin typeface="Calibri"/>
                <a:cs typeface="Calibri"/>
              </a:rPr>
              <a:t>it</a:t>
            </a:r>
            <a:r>
              <a:rPr lang="en-US" altLang="ja-JP" sz="2500" dirty="0" smtClean="0">
                <a:solidFill>
                  <a:srgbClr val="2C7A8C"/>
                </a:solidFill>
                <a:latin typeface="Calibri"/>
                <a:cs typeface="Calibri"/>
              </a:rPr>
              <a:t>s </a:t>
            </a:r>
            <a:r>
              <a:rPr lang="en-US" altLang="ja-JP" sz="2500" dirty="0">
                <a:solidFill>
                  <a:srgbClr val="2C7A8C"/>
                </a:solidFill>
                <a:latin typeface="Calibri"/>
                <a:cs typeface="Calibri"/>
              </a:rPr>
              <a:t>role for the </a:t>
            </a:r>
            <a:r>
              <a:rPr lang="en-US" altLang="ja-JP" sz="2500" dirty="0" smtClean="0">
                <a:solidFill>
                  <a:srgbClr val="2C7A8C"/>
                </a:solidFill>
                <a:latin typeface="Calibri"/>
                <a:cs typeface="Calibri"/>
              </a:rPr>
              <a:t>body, and </a:t>
            </a:r>
            <a:r>
              <a:rPr lang="en-US" sz="2500" dirty="0" smtClean="0">
                <a:solidFill>
                  <a:srgbClr val="2C7A8C"/>
                </a:solidFill>
                <a:latin typeface="Calibri"/>
                <a:cs typeface="Calibri"/>
              </a:rPr>
              <a:t>fascinating facts </a:t>
            </a:r>
            <a:r>
              <a:rPr lang="en-US" sz="2500" dirty="0" smtClean="0">
                <a:solidFill>
                  <a:srgbClr val="2C7A8C"/>
                </a:solidFill>
                <a:latin typeface="Calibri"/>
                <a:cs typeface="Calibri"/>
              </a:rPr>
              <a:t>about </a:t>
            </a:r>
            <a:r>
              <a:rPr lang="en-US" sz="2500" dirty="0" smtClean="0">
                <a:solidFill>
                  <a:srgbClr val="2C7A8C"/>
                </a:solidFill>
                <a:latin typeface="Calibri"/>
                <a:cs typeface="Calibri"/>
              </a:rPr>
              <a:t>it.</a:t>
            </a:r>
            <a:endParaRPr lang="en-US" sz="2500" dirty="0">
              <a:solidFill>
                <a:srgbClr val="2C7A8C"/>
              </a:solidFill>
              <a:latin typeface="Calibri"/>
              <a:cs typeface="Calibri"/>
            </a:endParaRPr>
          </a:p>
          <a:p>
            <a:endParaRPr lang="en-US" sz="2500" dirty="0">
              <a:solidFill>
                <a:srgbClr val="2C7A8C"/>
              </a:solidFill>
              <a:latin typeface="Calibri"/>
              <a:cs typeface="Calibri"/>
            </a:endParaRPr>
          </a:p>
          <a:p>
            <a:r>
              <a:rPr lang="en-US" sz="2500" dirty="0" smtClean="0">
                <a:solidFill>
                  <a:srgbClr val="2C7A8C"/>
                </a:solidFill>
                <a:latin typeface="Calibri"/>
                <a:cs typeface="Calibri"/>
              </a:rPr>
              <a:t>3. What factors contribute </a:t>
            </a:r>
            <a:r>
              <a:rPr lang="en-US" sz="2500" dirty="0">
                <a:solidFill>
                  <a:srgbClr val="2C7A8C"/>
                </a:solidFill>
                <a:latin typeface="Calibri"/>
                <a:cs typeface="Calibri"/>
              </a:rPr>
              <a:t>to bad skin conditions.</a:t>
            </a:r>
          </a:p>
          <a:p>
            <a:endParaRPr lang="en-US" sz="2500" dirty="0">
              <a:solidFill>
                <a:srgbClr val="2C7A8C"/>
              </a:solidFill>
              <a:latin typeface="Calibri"/>
              <a:cs typeface="Calibri"/>
            </a:endParaRPr>
          </a:p>
          <a:p>
            <a:r>
              <a:rPr lang="en-US" sz="2500" dirty="0" smtClean="0">
                <a:solidFill>
                  <a:srgbClr val="2C7A8C"/>
                </a:solidFill>
                <a:latin typeface="Calibri"/>
                <a:cs typeface="Calibri"/>
              </a:rPr>
              <a:t>4. What </a:t>
            </a:r>
            <a:r>
              <a:rPr lang="en-US" sz="2500" dirty="0">
                <a:solidFill>
                  <a:srgbClr val="2C7A8C"/>
                </a:solidFill>
                <a:latin typeface="Calibri"/>
                <a:cs typeface="Calibri"/>
              </a:rPr>
              <a:t>steps you can take to revitalize and restore a </a:t>
            </a:r>
            <a:r>
              <a:rPr lang="en-US" sz="2500" dirty="0" smtClean="0">
                <a:solidFill>
                  <a:srgbClr val="2C7A8C"/>
                </a:solidFill>
                <a:latin typeface="Calibri"/>
                <a:cs typeface="Calibri"/>
              </a:rPr>
              <a:t>healthy</a:t>
            </a:r>
            <a:r>
              <a:rPr lang="en-US" sz="2500" dirty="0">
                <a:solidFill>
                  <a:srgbClr val="2C7A8C"/>
                </a:solidFill>
                <a:latin typeface="Calibri"/>
                <a:cs typeface="Calibri"/>
              </a:rPr>
              <a:t>, </a:t>
            </a:r>
            <a:r>
              <a:rPr lang="en-US" sz="2500" dirty="0" smtClean="0">
                <a:solidFill>
                  <a:srgbClr val="2C7A8C"/>
                </a:solidFill>
                <a:latin typeface="Calibri"/>
                <a:cs typeface="Calibri"/>
              </a:rPr>
              <a:t>glowing </a:t>
            </a:r>
            <a:r>
              <a:rPr lang="en-US" sz="2500" dirty="0">
                <a:solidFill>
                  <a:srgbClr val="2C7A8C"/>
                </a:solidFill>
                <a:latin typeface="Calibri"/>
                <a:cs typeface="Calibri"/>
              </a:rPr>
              <a:t>complexion.</a:t>
            </a:r>
          </a:p>
          <a:p>
            <a:pPr eaLnBrk="1" hangingPunct="1">
              <a:defRPr/>
            </a:pPr>
            <a:endParaRPr lang="en-US" dirty="0" smtClean="0">
              <a:solidFill>
                <a:srgbClr val="2C7A8C"/>
              </a:solidFill>
              <a:latin typeface="Calibri"/>
              <a:cs typeface="Calibri"/>
            </a:endParaRPr>
          </a:p>
        </p:txBody>
      </p:sp>
    </p:spTree>
    <p:extLst>
      <p:ext uri="{BB962C8B-B14F-4D97-AF65-F5344CB8AC3E}">
        <p14:creationId xmlns:p14="http://schemas.microsoft.com/office/powerpoint/2010/main" val="868969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2"/>
          <p:cNvSpPr txBox="1">
            <a:spLocks noChangeArrowheads="1"/>
          </p:cNvSpPr>
          <p:nvPr/>
        </p:nvSpPr>
        <p:spPr bwMode="auto">
          <a:xfrm>
            <a:off x="381000" y="1295400"/>
            <a:ext cx="8305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dirty="0">
                <a:solidFill>
                  <a:srgbClr val="2C7A8C"/>
                </a:solidFill>
                <a:latin typeface="Calibri"/>
                <a:cs typeface="Calibri"/>
              </a:rPr>
              <a:t>Don’t forget! You can watch this again throughout the week.</a:t>
            </a:r>
            <a:r>
              <a:rPr lang="en-US" sz="3200" dirty="0" smtClean="0">
                <a:solidFill>
                  <a:srgbClr val="2C7A8C"/>
                </a:solidFill>
                <a:latin typeface="Calibri"/>
                <a:cs typeface="Calibri"/>
              </a:rPr>
              <a:t> We’ll </a:t>
            </a:r>
            <a:r>
              <a:rPr lang="en-US" sz="3200" dirty="0">
                <a:solidFill>
                  <a:srgbClr val="2C7A8C"/>
                </a:solidFill>
                <a:latin typeface="Calibri"/>
                <a:cs typeface="Calibri"/>
              </a:rPr>
              <a:t>see you back here </a:t>
            </a:r>
            <a:endParaRPr lang="en-US" sz="3200" dirty="0" smtClean="0">
              <a:solidFill>
                <a:srgbClr val="2C7A8C"/>
              </a:solidFill>
              <a:latin typeface="Calibri"/>
              <a:cs typeface="Calibri"/>
            </a:endParaRPr>
          </a:p>
          <a:p>
            <a:pPr algn="ctr" eaLnBrk="1" hangingPunct="1"/>
            <a:r>
              <a:rPr lang="en-US" sz="3200" dirty="0" smtClean="0">
                <a:solidFill>
                  <a:srgbClr val="2C7A8C"/>
                </a:solidFill>
                <a:latin typeface="Calibri"/>
                <a:cs typeface="Calibri"/>
              </a:rPr>
              <a:t>in </a:t>
            </a:r>
            <a:r>
              <a:rPr lang="en-US" sz="3200" dirty="0">
                <a:solidFill>
                  <a:srgbClr val="2C7A8C"/>
                </a:solidFill>
                <a:latin typeface="Calibri"/>
                <a:cs typeface="Calibri"/>
              </a:rPr>
              <a:t>7 days for the next class. </a:t>
            </a:r>
          </a:p>
          <a:p>
            <a:pPr algn="ctr" eaLnBrk="1" hangingPunct="1"/>
            <a:r>
              <a:rPr lang="en-US" sz="3200" dirty="0">
                <a:solidFill>
                  <a:srgbClr val="2C7A8C"/>
                </a:solidFill>
                <a:latin typeface="Calibri"/>
                <a:cs typeface="Calibri"/>
              </a:rPr>
              <a:t>Keep this up and you’re sure to Lose It!</a:t>
            </a:r>
          </a:p>
          <a:p>
            <a:pPr eaLnBrk="1" hangingPunct="1"/>
            <a:endParaRPr lang="en-US" sz="3200" dirty="0">
              <a:latin typeface="Calibri"/>
              <a:cs typeface="Calibr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352800"/>
            <a:ext cx="3886200" cy="2578608"/>
          </a:xfrm>
          <a:prstGeom prst="rect">
            <a:avLst/>
          </a:prstGeom>
          <a:ln>
            <a:noFill/>
          </a:ln>
          <a:effectLst>
            <a:softEdge rad="112500"/>
          </a:effectLst>
        </p:spPr>
      </p:pic>
      <p:pic>
        <p:nvPicPr>
          <p:cNvPr id="84995" name="Picture 2" descr="C:\Users\Lighthouse5\Desktop\Lose it.jpg"/>
          <p:cNvPicPr>
            <a:picLocks noChangeAspect="1" noChangeArrowheads="1"/>
          </p:cNvPicPr>
          <p:nvPr/>
        </p:nvPicPr>
        <p:blipFill>
          <a:blip r:embed="rId3" cstate="email">
            <a:extLst>
              <a:ext uri="{28A0092B-C50C-407E-A947-70E740481C1C}">
                <a14:useLocalDpi xmlns:a14="http://schemas.microsoft.com/office/drawing/2010/main" val="0"/>
              </a:ext>
            </a:extLst>
          </a:blip>
          <a:srcRect l="8253" t="10175" r="8253" b="13306"/>
          <a:stretch>
            <a:fillRect/>
          </a:stretch>
        </p:blipFill>
        <p:spPr bwMode="auto">
          <a:xfrm>
            <a:off x="6553200" y="2743200"/>
            <a:ext cx="1905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206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1066800" y="1600200"/>
            <a:ext cx="2819400" cy="37861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3900" dirty="0">
                <a:solidFill>
                  <a:srgbClr val="2C7A8C"/>
                </a:solidFill>
                <a:latin typeface="Calibri"/>
                <a:ea typeface="+mn-ea"/>
                <a:cs typeface="Calibri"/>
              </a:rPr>
              <a:t>90% of what we</a:t>
            </a:r>
            <a:r>
              <a:rPr lang="en-US" sz="3900" dirty="0" smtClean="0">
                <a:solidFill>
                  <a:srgbClr val="2C7A8C"/>
                </a:solidFill>
                <a:latin typeface="Calibri"/>
                <a:ea typeface="+mn-ea"/>
                <a:cs typeface="Calibri"/>
              </a:rPr>
              <a:t> think is </a:t>
            </a:r>
            <a:r>
              <a:rPr lang="en-US" sz="3900" dirty="0">
                <a:solidFill>
                  <a:srgbClr val="2C7A8C"/>
                </a:solidFill>
                <a:latin typeface="Calibri"/>
                <a:ea typeface="+mn-ea"/>
                <a:cs typeface="Calibri"/>
              </a:rPr>
              <a:t>household dust</a:t>
            </a:r>
            <a:r>
              <a:rPr lang="en-US" sz="3900" dirty="0" smtClean="0">
                <a:solidFill>
                  <a:srgbClr val="2C7A8C"/>
                </a:solidFill>
                <a:latin typeface="Calibri"/>
                <a:ea typeface="+mn-ea"/>
                <a:cs typeface="Calibri"/>
              </a:rPr>
              <a:t> is really </a:t>
            </a:r>
            <a:r>
              <a:rPr lang="en-US" sz="3900" dirty="0">
                <a:solidFill>
                  <a:srgbClr val="2C7A8C"/>
                </a:solidFill>
                <a:latin typeface="Calibri"/>
                <a:ea typeface="+mn-ea"/>
                <a:cs typeface="Calibri"/>
              </a:rPr>
              <a:t>dead skin cells!</a:t>
            </a:r>
          </a:p>
        </p:txBody>
      </p:sp>
      <p:pic>
        <p:nvPicPr>
          <p:cNvPr id="125956" name="Picture 4" descr="http://www.ijailbreak.com/wp-content/uploads/2011/07/Dust_In_The_Air.jpg"/>
          <p:cNvPicPr>
            <a:picLocks noChangeAspect="1" noChangeArrowheads="1"/>
          </p:cNvPicPr>
          <p:nvPr/>
        </p:nvPicPr>
        <p:blipFill>
          <a:blip r:embed="rId2" cstate="print"/>
          <a:srcRect/>
          <a:stretch>
            <a:fillRect/>
          </a:stretch>
        </p:blipFill>
        <p:spPr bwMode="auto">
          <a:xfrm>
            <a:off x="4648200" y="762000"/>
            <a:ext cx="3429000" cy="5150121"/>
          </a:xfrm>
          <a:prstGeom prst="rect">
            <a:avLst/>
          </a:prstGeom>
          <a:ln>
            <a:noFill/>
          </a:ln>
          <a:effectLst>
            <a:softEdge rad="112500"/>
          </a:effectLst>
        </p:spPr>
      </p:pic>
    </p:spTree>
    <p:extLst>
      <p:ext uri="{BB962C8B-B14F-4D97-AF65-F5344CB8AC3E}">
        <p14:creationId xmlns:p14="http://schemas.microsoft.com/office/powerpoint/2010/main" val="31281789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2"/>
          <p:cNvSpPr txBox="1">
            <a:spLocks noChangeArrowheads="1"/>
          </p:cNvSpPr>
          <p:nvPr/>
        </p:nvSpPr>
        <p:spPr bwMode="auto">
          <a:xfrm>
            <a:off x="1600200" y="1371600"/>
            <a:ext cx="632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solidFill>
                  <a:srgbClr val="2C7A8C"/>
                </a:solidFill>
                <a:latin typeface="Calibri"/>
                <a:cs typeface="Calibri"/>
              </a:rPr>
              <a:t>Now go…</a:t>
            </a:r>
          </a:p>
          <a:p>
            <a:pPr eaLnBrk="1" hangingPunct="1"/>
            <a:endParaRPr lang="en-US" sz="1800" dirty="0">
              <a:latin typeface="Calibri"/>
              <a:cs typeface="Calibri"/>
            </a:endParaRPr>
          </a:p>
        </p:txBody>
      </p:sp>
      <p:pic>
        <p:nvPicPr>
          <p:cNvPr id="86018" name="Picture 2" descr="C:\Users\Lighthouse5\Desktop\Learn it Live it Lose it checkmarks.jpg"/>
          <p:cNvPicPr>
            <a:picLocks noChangeAspect="1" noChangeArrowheads="1"/>
          </p:cNvPicPr>
          <p:nvPr/>
        </p:nvPicPr>
        <p:blipFill>
          <a:blip r:embed="rId2">
            <a:extLst>
              <a:ext uri="{28A0092B-C50C-407E-A947-70E740481C1C}">
                <a14:useLocalDpi xmlns:a14="http://schemas.microsoft.com/office/drawing/2010/main" val="0"/>
              </a:ext>
            </a:extLst>
          </a:blip>
          <a:srcRect t="7166" b="9132"/>
          <a:stretch>
            <a:fillRect/>
          </a:stretch>
        </p:blipFill>
        <p:spPr bwMode="auto">
          <a:xfrm>
            <a:off x="2438400" y="2052638"/>
            <a:ext cx="419100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15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http://ts3.mm.bing.net/th?id=I4667985800987666&amp;pid=1.1"/>
          <p:cNvPicPr>
            <a:picLocks noChangeAspect="1" noChangeArrowheads="1"/>
          </p:cNvPicPr>
          <p:nvPr/>
        </p:nvPicPr>
        <p:blipFill>
          <a:blip r:embed="rId2">
            <a:extLst>
              <a:ext uri="{28A0092B-C50C-407E-A947-70E740481C1C}">
                <a14:useLocalDpi xmlns:a14="http://schemas.microsoft.com/office/drawing/2010/main" val="0"/>
              </a:ext>
            </a:extLst>
          </a:blip>
          <a:srcRect l="17580" r="14616"/>
          <a:stretch>
            <a:fillRect/>
          </a:stretch>
        </p:blipFill>
        <p:spPr bwMode="auto">
          <a:xfrm>
            <a:off x="2058954" y="2996952"/>
            <a:ext cx="205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4" descr="http://ts3.mm.bing.net/th?id=I4667985800987666&amp;pid=1.1"/>
          <p:cNvPicPr>
            <a:picLocks noChangeAspect="1" noChangeArrowheads="1"/>
          </p:cNvPicPr>
          <p:nvPr/>
        </p:nvPicPr>
        <p:blipFill>
          <a:blip r:embed="rId2">
            <a:extLst>
              <a:ext uri="{28A0092B-C50C-407E-A947-70E740481C1C}">
                <a14:useLocalDpi xmlns:a14="http://schemas.microsoft.com/office/drawing/2010/main" val="0"/>
              </a:ext>
            </a:extLst>
          </a:blip>
          <a:srcRect l="17580" r="14616"/>
          <a:stretch>
            <a:fillRect/>
          </a:stretch>
        </p:blipFill>
        <p:spPr bwMode="auto">
          <a:xfrm>
            <a:off x="3505200" y="1143000"/>
            <a:ext cx="205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715000" y="1447800"/>
            <a:ext cx="3124200" cy="3693318"/>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3900" dirty="0">
                <a:solidFill>
                  <a:srgbClr val="2C7A8C"/>
                </a:solidFill>
                <a:latin typeface="Calibri"/>
                <a:ea typeface="+mn-ea"/>
                <a:cs typeface="Calibri"/>
              </a:rPr>
              <a:t>A person discards</a:t>
            </a:r>
            <a:r>
              <a:rPr lang="en-US" sz="3900" dirty="0" smtClean="0">
                <a:solidFill>
                  <a:srgbClr val="2C7A8C"/>
                </a:solidFill>
                <a:latin typeface="Calibri"/>
                <a:ea typeface="+mn-ea"/>
                <a:cs typeface="Calibri"/>
              </a:rPr>
              <a:t> about 88 </a:t>
            </a:r>
            <a:r>
              <a:rPr lang="en-US" sz="3900" dirty="0">
                <a:solidFill>
                  <a:srgbClr val="2C7A8C"/>
                </a:solidFill>
                <a:latin typeface="Calibri"/>
                <a:ea typeface="+mn-ea"/>
                <a:cs typeface="Calibri"/>
              </a:rPr>
              <a:t>pounds of dead skin cells</a:t>
            </a:r>
            <a:r>
              <a:rPr lang="en-US" sz="3900" dirty="0" smtClean="0">
                <a:solidFill>
                  <a:srgbClr val="2C7A8C"/>
                </a:solidFill>
                <a:latin typeface="Calibri"/>
                <a:ea typeface="+mn-ea"/>
                <a:cs typeface="Calibri"/>
              </a:rPr>
              <a:t> during a lifetime!</a:t>
            </a:r>
            <a:endParaRPr lang="en-US" sz="3900" dirty="0">
              <a:solidFill>
                <a:srgbClr val="2C7A8C"/>
              </a:solidFill>
              <a:latin typeface="Calibri"/>
              <a:ea typeface="+mn-ea"/>
              <a:cs typeface="Calibri"/>
            </a:endParaRPr>
          </a:p>
        </p:txBody>
      </p:sp>
      <p:pic>
        <p:nvPicPr>
          <p:cNvPr id="19460" name="Picture 2" descr="http://ts3.mm.bing.net/th?id=I4667985800987666&amp;pid=1.1"/>
          <p:cNvPicPr>
            <a:picLocks noChangeAspect="1" noChangeArrowheads="1"/>
          </p:cNvPicPr>
          <p:nvPr/>
        </p:nvPicPr>
        <p:blipFill>
          <a:blip r:embed="rId2">
            <a:extLst>
              <a:ext uri="{28A0092B-C50C-407E-A947-70E740481C1C}">
                <a14:useLocalDpi xmlns:a14="http://schemas.microsoft.com/office/drawing/2010/main" val="0"/>
              </a:ext>
            </a:extLst>
          </a:blip>
          <a:srcRect l="18019" r="15054"/>
          <a:stretch>
            <a:fillRect/>
          </a:stretch>
        </p:blipFill>
        <p:spPr bwMode="auto">
          <a:xfrm>
            <a:off x="609600" y="12192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038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Todd\AppData\Local\Microsoft\Windows\Temporary Internet Files\Content.IE5\JWW0HK1S\MP900444098[1].jpg"/>
          <p:cNvPicPr>
            <a:picLocks noChangeAspect="1" noChangeArrowheads="1"/>
          </p:cNvPicPr>
          <p:nvPr/>
        </p:nvPicPr>
        <p:blipFill>
          <a:blip r:embed="rId2" cstate="print"/>
          <a:srcRect/>
          <a:stretch>
            <a:fillRect/>
          </a:stretch>
        </p:blipFill>
        <p:spPr bwMode="auto">
          <a:xfrm>
            <a:off x="2133600" y="3002944"/>
            <a:ext cx="4876800" cy="3245456"/>
          </a:xfrm>
          <a:prstGeom prst="rect">
            <a:avLst/>
          </a:prstGeom>
          <a:ln>
            <a:noFill/>
          </a:ln>
          <a:effectLst>
            <a:softEdge rad="112500"/>
          </a:effectLst>
        </p:spPr>
      </p:pic>
      <p:sp>
        <p:nvSpPr>
          <p:cNvPr id="6146" name="TextBox 1"/>
          <p:cNvSpPr txBox="1">
            <a:spLocks noChangeArrowheads="1"/>
          </p:cNvSpPr>
          <p:nvPr/>
        </p:nvSpPr>
        <p:spPr bwMode="auto">
          <a:xfrm>
            <a:off x="533400" y="1185862"/>
            <a:ext cx="8153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900" dirty="0" smtClean="0">
                <a:solidFill>
                  <a:srgbClr val="2C7A8C"/>
                </a:solidFill>
              </a:rPr>
              <a:t>Sometimes, </a:t>
            </a:r>
            <a:r>
              <a:rPr lang="en-US" sz="3900" dirty="0">
                <a:solidFill>
                  <a:srgbClr val="2C7A8C"/>
                </a:solidFill>
              </a:rPr>
              <a:t>we </a:t>
            </a:r>
            <a:r>
              <a:rPr lang="en-US" sz="3900" dirty="0" smtClean="0">
                <a:solidFill>
                  <a:srgbClr val="2C7A8C"/>
                </a:solidFill>
              </a:rPr>
              <a:t>don’</a:t>
            </a:r>
            <a:r>
              <a:rPr lang="en-US" altLang="ja-JP" sz="3900" dirty="0" smtClean="0">
                <a:solidFill>
                  <a:srgbClr val="2C7A8C"/>
                </a:solidFill>
              </a:rPr>
              <a:t>t </a:t>
            </a:r>
            <a:r>
              <a:rPr lang="en-US" altLang="ja-JP" sz="3900" dirty="0">
                <a:solidFill>
                  <a:srgbClr val="2C7A8C"/>
                </a:solidFill>
              </a:rPr>
              <a:t>realize that the condition of our skin is a key factor in determining our overall health.</a:t>
            </a:r>
            <a:endParaRPr lang="en-US" sz="3900" dirty="0">
              <a:solidFill>
                <a:srgbClr val="2C7A8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3962400" y="1447800"/>
            <a:ext cx="4800600" cy="708025"/>
          </a:xfrm>
          <a:prstGeom prst="rect">
            <a:avLst/>
          </a:prstGeom>
          <a:noFill/>
          <a:ln w="9525">
            <a:noFill/>
            <a:miter lim="800000"/>
            <a:headEnd/>
            <a:tailEnd/>
          </a:ln>
        </p:spPr>
        <p:txBody>
          <a:bodyPr>
            <a:spAutoFit/>
          </a:bodyPr>
          <a:lstStyle/>
          <a:p>
            <a:pPr algn="r" fontAlgn="auto">
              <a:spcBef>
                <a:spcPts val="0"/>
              </a:spcBef>
              <a:spcAft>
                <a:spcPts val="0"/>
              </a:spcAft>
              <a:defRPr/>
            </a:pPr>
            <a:endParaRPr lang="en-US" sz="4000" dirty="0">
              <a:solidFill>
                <a:schemeClr val="accent1">
                  <a:lumMod val="75000"/>
                </a:schemeClr>
              </a:solidFill>
              <a:latin typeface="+mn-lt"/>
              <a:ea typeface="+mn-ea"/>
              <a:cs typeface="+mn-cs"/>
            </a:endParaRPr>
          </a:p>
        </p:txBody>
      </p:sp>
      <p:sp>
        <p:nvSpPr>
          <p:cNvPr id="4" name="TextBox 1"/>
          <p:cNvSpPr txBox="1">
            <a:spLocks noChangeArrowheads="1"/>
          </p:cNvSpPr>
          <p:nvPr/>
        </p:nvSpPr>
        <p:spPr bwMode="auto">
          <a:xfrm>
            <a:off x="533400" y="1066800"/>
            <a:ext cx="8153400" cy="1261884"/>
          </a:xfrm>
          <a:prstGeom prst="rect">
            <a:avLst/>
          </a:prstGeom>
          <a:noFill/>
          <a:ln w="9525">
            <a:noFill/>
            <a:miter lim="800000"/>
            <a:headEnd/>
            <a:tailEnd/>
          </a:ln>
        </p:spPr>
        <p:txBody>
          <a:bodyPr>
            <a:spAutoFit/>
          </a:bodyPr>
          <a:lstStyle/>
          <a:p>
            <a:pPr algn="ctr" fontAlgn="auto">
              <a:spcBef>
                <a:spcPts val="0"/>
              </a:spcBef>
              <a:spcAft>
                <a:spcPts val="0"/>
              </a:spcAft>
              <a:defRPr/>
            </a:pPr>
            <a:r>
              <a:rPr lang="en-US" sz="3800" dirty="0" smtClean="0">
                <a:solidFill>
                  <a:srgbClr val="2C7A8C"/>
                </a:solidFill>
                <a:latin typeface="Calibri"/>
                <a:ea typeface="+mn-ea"/>
                <a:cs typeface="Calibri"/>
              </a:rPr>
              <a:t>The </a:t>
            </a:r>
            <a:r>
              <a:rPr lang="en-US" sz="3800" dirty="0">
                <a:solidFill>
                  <a:srgbClr val="2C7A8C"/>
                </a:solidFill>
                <a:latin typeface="Calibri"/>
                <a:ea typeface="+mn-ea"/>
                <a:cs typeface="Calibri"/>
              </a:rPr>
              <a:t>way our skin looks can give us good insight</a:t>
            </a:r>
            <a:r>
              <a:rPr lang="en-US" sz="3800" dirty="0" smtClean="0">
                <a:solidFill>
                  <a:srgbClr val="2C7A8C"/>
                </a:solidFill>
                <a:latin typeface="Calibri"/>
                <a:ea typeface="+mn-ea"/>
                <a:cs typeface="Calibri"/>
              </a:rPr>
              <a:t> into the state of our </a:t>
            </a:r>
            <a:r>
              <a:rPr lang="en-US" sz="3800" dirty="0">
                <a:solidFill>
                  <a:srgbClr val="2C7A8C"/>
                </a:solidFill>
                <a:latin typeface="Calibri"/>
                <a:ea typeface="+mn-ea"/>
                <a:cs typeface="Calibri"/>
              </a:rPr>
              <a:t>health!</a:t>
            </a:r>
          </a:p>
        </p:txBody>
      </p:sp>
      <p:pic>
        <p:nvPicPr>
          <p:cNvPr id="7173" name="Picture 5" descr="http://ts4.mm.bing.net/th?id=I4891006264804167&amp;pid=1.1"/>
          <p:cNvPicPr>
            <a:picLocks noChangeAspect="1" noChangeArrowheads="1"/>
          </p:cNvPicPr>
          <p:nvPr/>
        </p:nvPicPr>
        <p:blipFill>
          <a:blip r:embed="rId2" cstate="print"/>
          <a:srcRect t="6798"/>
          <a:stretch>
            <a:fillRect/>
          </a:stretch>
        </p:blipFill>
        <p:spPr bwMode="auto">
          <a:xfrm flipH="1">
            <a:off x="457200" y="2590800"/>
            <a:ext cx="1839911" cy="2193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7" name="Picture 9" descr="http://ts2.mm.bing.net/th?id=I4888467951912341&amp;pid=1.1"/>
          <p:cNvPicPr>
            <a:picLocks noChangeAspect="1" noChangeArrowheads="1"/>
          </p:cNvPicPr>
          <p:nvPr/>
        </p:nvPicPr>
        <p:blipFill>
          <a:blip r:embed="rId3" cstate="print"/>
          <a:srcRect/>
          <a:stretch>
            <a:fillRect/>
          </a:stretch>
        </p:blipFill>
        <p:spPr bwMode="auto">
          <a:xfrm>
            <a:off x="3733799" y="2735885"/>
            <a:ext cx="1919907" cy="17599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9" name="Picture 11" descr="http://ts3.mm.bing.net/th?id=I5034007181853298&amp;pid=1.1"/>
          <p:cNvPicPr>
            <a:picLocks noChangeAspect="1" noChangeArrowheads="1"/>
          </p:cNvPicPr>
          <p:nvPr/>
        </p:nvPicPr>
        <p:blipFill>
          <a:blip r:embed="rId4" cstate="print"/>
          <a:srcRect/>
          <a:stretch>
            <a:fillRect/>
          </a:stretch>
        </p:blipFill>
        <p:spPr bwMode="auto">
          <a:xfrm>
            <a:off x="1981200" y="4343400"/>
            <a:ext cx="2094808" cy="1681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81" name="Picture 13" descr="http://ts3.mm.bing.net/th?id=I4687755520704734&amp;pid=1.1"/>
          <p:cNvPicPr>
            <a:picLocks noChangeAspect="1" noChangeArrowheads="1"/>
          </p:cNvPicPr>
          <p:nvPr/>
        </p:nvPicPr>
        <p:blipFill>
          <a:blip r:embed="rId5" cstate="print"/>
          <a:srcRect/>
          <a:stretch>
            <a:fillRect/>
          </a:stretch>
        </p:blipFill>
        <p:spPr bwMode="auto">
          <a:xfrm>
            <a:off x="5181600" y="4343400"/>
            <a:ext cx="1963540" cy="1599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203" name="Picture 35" descr="C:\Users\Todd\AppData\Local\Microsoft\Windows\Temporary Internet Files\Content.IE5\JWW0HK1S\MP900443360[1].jpg"/>
          <p:cNvPicPr>
            <a:picLocks noChangeAspect="1" noChangeArrowheads="1"/>
          </p:cNvPicPr>
          <p:nvPr/>
        </p:nvPicPr>
        <p:blipFill>
          <a:blip r:embed="rId6" cstate="print"/>
          <a:srcRect l="39399" b="3982"/>
          <a:stretch>
            <a:fillRect/>
          </a:stretch>
        </p:blipFill>
        <p:spPr bwMode="auto">
          <a:xfrm>
            <a:off x="6781800" y="2590800"/>
            <a:ext cx="2035902" cy="2146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asic7.9.thm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Basic Theme" id="{69D92C4F-DEE0-448D-8E0B-295934D6B1E4}" vid="{3C351849-7249-467D-B8C6-EE1D97BD47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15765</TotalTime>
  <Words>2121</Words>
  <Application>Microsoft Office PowerPoint</Application>
  <PresentationFormat>On-screen Show (4:3)</PresentationFormat>
  <Paragraphs>124</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basic7.9.thmx.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keep your skin moisturized, you must use transdermal products in order to penetrate all of the layers of skin and to stimulate the production of natural collagen and elastin.</vt:lpstr>
      <vt:lpstr>Now that you know a little more about skin, let’s talk about when our skin is unhealthy.</vt:lpstr>
      <vt:lpstr>Acne is a skin inflammation that affects about 80% of all those between the ages of 12 and 24. A sebacacus gland, located in each hair follicle or tiny pit of the skin, produces oil that lubricates the skin. </vt:lpstr>
      <vt:lpstr>PowerPoint Presentation</vt:lpstr>
      <vt:lpstr>PowerPoint Presentation</vt:lpstr>
      <vt:lpstr>PowerPoint Presentation</vt:lpstr>
      <vt:lpstr>PowerPoint Presentation</vt:lpstr>
      <vt:lpstr>In really bad cases, an allergy could be involved. An adult past 25 years of age with acne almost always has food allergies.</vt:lpstr>
      <vt:lpstr>PowerPoint Presentation</vt:lpstr>
      <vt:lpstr>These pills and creams may work temporarily, but only cause further damage to the skin in the end, because they are not targeting the source of 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the end of the 30-day cycle, add one dairy product back at a time. If acne reoccurs, eliminate dairy completely from your diet.</vt:lpstr>
      <vt:lpstr>PowerPoint Presentation</vt:lpstr>
      <vt:lpstr>PowerPoint Presentation</vt:lpstr>
      <vt:lpstr>PowerPoint Presentation</vt:lpstr>
      <vt:lpstr>PowerPoint Presentation</vt:lpstr>
      <vt:lpstr>PowerPoint Presentation</vt:lpstr>
      <vt:lpstr>PowerPoint Presentation</vt:lpstr>
      <vt:lpstr>Introducing Solutions4…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dc:creator>
  <cp:lastModifiedBy>Lighthouse5</cp:lastModifiedBy>
  <cp:revision>1230</cp:revision>
  <dcterms:created xsi:type="dcterms:W3CDTF">2014-09-10T16:23:27Z</dcterms:created>
  <dcterms:modified xsi:type="dcterms:W3CDTF">2014-09-19T19:28:00Z</dcterms:modified>
</cp:coreProperties>
</file>