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63" r:id="rId2"/>
    <p:sldId id="322" r:id="rId3"/>
    <p:sldId id="284" r:id="rId4"/>
    <p:sldId id="285" r:id="rId5"/>
    <p:sldId id="276" r:id="rId6"/>
    <p:sldId id="323" r:id="rId7"/>
    <p:sldId id="324" r:id="rId8"/>
    <p:sldId id="325" r:id="rId9"/>
    <p:sldId id="326" r:id="rId10"/>
    <p:sldId id="328" r:id="rId11"/>
    <p:sldId id="327" r:id="rId12"/>
    <p:sldId id="278" r:id="rId13"/>
    <p:sldId id="329" r:id="rId14"/>
    <p:sldId id="330" r:id="rId15"/>
    <p:sldId id="331" r:id="rId16"/>
    <p:sldId id="339" r:id="rId17"/>
    <p:sldId id="340" r:id="rId18"/>
    <p:sldId id="332" r:id="rId19"/>
    <p:sldId id="333" r:id="rId20"/>
    <p:sldId id="279" r:id="rId21"/>
    <p:sldId id="334" r:id="rId22"/>
    <p:sldId id="335" r:id="rId23"/>
    <p:sldId id="338" r:id="rId24"/>
    <p:sldId id="337" r:id="rId25"/>
    <p:sldId id="336" r:id="rId26"/>
    <p:sldId id="307" r:id="rId27"/>
    <p:sldId id="287" r:id="rId28"/>
    <p:sldId id="288" r:id="rId29"/>
    <p:sldId id="320" r:id="rId30"/>
    <p:sldId id="316" r:id="rId31"/>
    <p:sldId id="31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9" autoAdjust="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B900CF6-81D0-45A2-9B7E-7D1E4FED9ECD}" type="datetimeFigureOut">
              <a:rPr lang="en-US" smtClean="0"/>
              <a:t>12/2/2014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5CEB1C-E5AD-483F-A2A1-FDFEDFB84E7E}" type="slidenum">
              <a:rPr lang="en-US" smtClean="0"/>
              <a:t>‹#›</a:t>
            </a:fld>
            <a:endParaRPr lang="en-US"/>
          </a:p>
        </p:txBody>
      </p:sp>
    </p:spTree>
    <p:extLst>
      <p:ext uri="{BB962C8B-B14F-4D97-AF65-F5344CB8AC3E}">
        <p14:creationId xmlns:p14="http://schemas.microsoft.com/office/powerpoint/2010/main" val="1690779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CC23F0C-54C4-45A9-8E16-BFA21E458D0C}" type="datetimeFigureOut">
              <a:rPr lang="en-US" smtClean="0"/>
              <a:t>12/2/2014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5401112-D6A7-4F2F-805C-F37105226B66}" type="slidenum">
              <a:rPr lang="en-US" smtClean="0"/>
              <a:t>‹#›</a:t>
            </a:fld>
            <a:endParaRPr lang="en-US"/>
          </a:p>
        </p:txBody>
      </p:sp>
    </p:spTree>
    <p:extLst>
      <p:ext uri="{BB962C8B-B14F-4D97-AF65-F5344CB8AC3E}">
        <p14:creationId xmlns:p14="http://schemas.microsoft.com/office/powerpoint/2010/main" val="21587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a:t>
            </a:fld>
            <a:endParaRPr lang="en-US"/>
          </a:p>
        </p:txBody>
      </p:sp>
    </p:spTree>
    <p:extLst>
      <p:ext uri="{BB962C8B-B14F-4D97-AF65-F5344CB8AC3E}">
        <p14:creationId xmlns:p14="http://schemas.microsoft.com/office/powerpoint/2010/main" val="232795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10</a:t>
            </a:fld>
            <a:endParaRPr lang="en-US"/>
          </a:p>
        </p:txBody>
      </p:sp>
    </p:spTree>
    <p:extLst>
      <p:ext uri="{BB962C8B-B14F-4D97-AF65-F5344CB8AC3E}">
        <p14:creationId xmlns:p14="http://schemas.microsoft.com/office/powerpoint/2010/main" val="312255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11</a:t>
            </a:fld>
            <a:endParaRPr lang="en-US"/>
          </a:p>
        </p:txBody>
      </p:sp>
    </p:spTree>
    <p:extLst>
      <p:ext uri="{BB962C8B-B14F-4D97-AF65-F5344CB8AC3E}">
        <p14:creationId xmlns:p14="http://schemas.microsoft.com/office/powerpoint/2010/main" val="260159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12</a:t>
            </a:fld>
            <a:endParaRPr lang="en-US"/>
          </a:p>
        </p:txBody>
      </p:sp>
    </p:spTree>
    <p:extLst>
      <p:ext uri="{BB962C8B-B14F-4D97-AF65-F5344CB8AC3E}">
        <p14:creationId xmlns:p14="http://schemas.microsoft.com/office/powerpoint/2010/main" val="394232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13</a:t>
            </a:fld>
            <a:endParaRPr lang="en-US"/>
          </a:p>
        </p:txBody>
      </p:sp>
    </p:spTree>
    <p:extLst>
      <p:ext uri="{BB962C8B-B14F-4D97-AF65-F5344CB8AC3E}">
        <p14:creationId xmlns:p14="http://schemas.microsoft.com/office/powerpoint/2010/main" val="355411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14</a:t>
            </a:fld>
            <a:endParaRPr lang="en-US"/>
          </a:p>
        </p:txBody>
      </p:sp>
    </p:spTree>
    <p:extLst>
      <p:ext uri="{BB962C8B-B14F-4D97-AF65-F5344CB8AC3E}">
        <p14:creationId xmlns:p14="http://schemas.microsoft.com/office/powerpoint/2010/main" val="302152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15</a:t>
            </a:fld>
            <a:endParaRPr lang="en-US"/>
          </a:p>
        </p:txBody>
      </p:sp>
    </p:spTree>
    <p:extLst>
      <p:ext uri="{BB962C8B-B14F-4D97-AF65-F5344CB8AC3E}">
        <p14:creationId xmlns:p14="http://schemas.microsoft.com/office/powerpoint/2010/main" val="281908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16</a:t>
            </a:fld>
            <a:endParaRPr lang="en-US"/>
          </a:p>
        </p:txBody>
      </p:sp>
    </p:spTree>
    <p:extLst>
      <p:ext uri="{BB962C8B-B14F-4D97-AF65-F5344CB8AC3E}">
        <p14:creationId xmlns:p14="http://schemas.microsoft.com/office/powerpoint/2010/main" val="402963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17</a:t>
            </a:fld>
            <a:endParaRPr lang="en-US"/>
          </a:p>
        </p:txBody>
      </p:sp>
    </p:spTree>
    <p:extLst>
      <p:ext uri="{BB962C8B-B14F-4D97-AF65-F5344CB8AC3E}">
        <p14:creationId xmlns:p14="http://schemas.microsoft.com/office/powerpoint/2010/main" val="10350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18</a:t>
            </a:fld>
            <a:endParaRPr lang="en-US"/>
          </a:p>
        </p:txBody>
      </p:sp>
    </p:spTree>
    <p:extLst>
      <p:ext uri="{BB962C8B-B14F-4D97-AF65-F5344CB8AC3E}">
        <p14:creationId xmlns:p14="http://schemas.microsoft.com/office/powerpoint/2010/main" val="72444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19</a:t>
            </a:fld>
            <a:endParaRPr lang="en-US"/>
          </a:p>
        </p:txBody>
      </p:sp>
    </p:spTree>
    <p:extLst>
      <p:ext uri="{BB962C8B-B14F-4D97-AF65-F5344CB8AC3E}">
        <p14:creationId xmlns:p14="http://schemas.microsoft.com/office/powerpoint/2010/main" val="68587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a:t>
            </a:fld>
            <a:endParaRPr lang="en-US"/>
          </a:p>
        </p:txBody>
      </p:sp>
    </p:spTree>
    <p:extLst>
      <p:ext uri="{BB962C8B-B14F-4D97-AF65-F5344CB8AC3E}">
        <p14:creationId xmlns:p14="http://schemas.microsoft.com/office/powerpoint/2010/main" val="299643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20</a:t>
            </a:fld>
            <a:endParaRPr lang="en-US"/>
          </a:p>
        </p:txBody>
      </p:sp>
    </p:spTree>
    <p:extLst>
      <p:ext uri="{BB962C8B-B14F-4D97-AF65-F5344CB8AC3E}">
        <p14:creationId xmlns:p14="http://schemas.microsoft.com/office/powerpoint/2010/main" val="43187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21</a:t>
            </a:fld>
            <a:endParaRPr lang="en-US"/>
          </a:p>
        </p:txBody>
      </p:sp>
    </p:spTree>
    <p:extLst>
      <p:ext uri="{BB962C8B-B14F-4D97-AF65-F5344CB8AC3E}">
        <p14:creationId xmlns:p14="http://schemas.microsoft.com/office/powerpoint/2010/main" val="291873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22</a:t>
            </a:fld>
            <a:endParaRPr lang="en-US"/>
          </a:p>
        </p:txBody>
      </p:sp>
    </p:spTree>
    <p:extLst>
      <p:ext uri="{BB962C8B-B14F-4D97-AF65-F5344CB8AC3E}">
        <p14:creationId xmlns:p14="http://schemas.microsoft.com/office/powerpoint/2010/main" val="3406297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23</a:t>
            </a:fld>
            <a:endParaRPr lang="en-US"/>
          </a:p>
        </p:txBody>
      </p:sp>
    </p:spTree>
    <p:extLst>
      <p:ext uri="{BB962C8B-B14F-4D97-AF65-F5344CB8AC3E}">
        <p14:creationId xmlns:p14="http://schemas.microsoft.com/office/powerpoint/2010/main" val="1547272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24</a:t>
            </a:fld>
            <a:endParaRPr lang="en-US"/>
          </a:p>
        </p:txBody>
      </p:sp>
    </p:spTree>
    <p:extLst>
      <p:ext uri="{BB962C8B-B14F-4D97-AF65-F5344CB8AC3E}">
        <p14:creationId xmlns:p14="http://schemas.microsoft.com/office/powerpoint/2010/main" val="322530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25</a:t>
            </a:fld>
            <a:endParaRPr lang="en-US"/>
          </a:p>
        </p:txBody>
      </p:sp>
    </p:spTree>
    <p:extLst>
      <p:ext uri="{BB962C8B-B14F-4D97-AF65-F5344CB8AC3E}">
        <p14:creationId xmlns:p14="http://schemas.microsoft.com/office/powerpoint/2010/main" val="339367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26</a:t>
            </a:fld>
            <a:endParaRPr lang="en-US"/>
          </a:p>
        </p:txBody>
      </p:sp>
    </p:spTree>
    <p:extLst>
      <p:ext uri="{BB962C8B-B14F-4D97-AF65-F5344CB8AC3E}">
        <p14:creationId xmlns:p14="http://schemas.microsoft.com/office/powerpoint/2010/main" val="277519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27</a:t>
            </a:fld>
            <a:endParaRPr lang="en-US"/>
          </a:p>
        </p:txBody>
      </p:sp>
    </p:spTree>
    <p:extLst>
      <p:ext uri="{BB962C8B-B14F-4D97-AF65-F5344CB8AC3E}">
        <p14:creationId xmlns:p14="http://schemas.microsoft.com/office/powerpoint/2010/main" val="1558923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28</a:t>
            </a:fld>
            <a:endParaRPr lang="en-US"/>
          </a:p>
        </p:txBody>
      </p:sp>
    </p:spTree>
    <p:extLst>
      <p:ext uri="{BB962C8B-B14F-4D97-AF65-F5344CB8AC3E}">
        <p14:creationId xmlns:p14="http://schemas.microsoft.com/office/powerpoint/2010/main" val="2387433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29</a:t>
            </a:fld>
            <a:endParaRPr lang="en-US"/>
          </a:p>
        </p:txBody>
      </p:sp>
    </p:spTree>
    <p:extLst>
      <p:ext uri="{BB962C8B-B14F-4D97-AF65-F5344CB8AC3E}">
        <p14:creationId xmlns:p14="http://schemas.microsoft.com/office/powerpoint/2010/main" val="199033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3</a:t>
            </a:fld>
            <a:endParaRPr lang="en-US"/>
          </a:p>
        </p:txBody>
      </p:sp>
    </p:spTree>
    <p:extLst>
      <p:ext uri="{BB962C8B-B14F-4D97-AF65-F5344CB8AC3E}">
        <p14:creationId xmlns:p14="http://schemas.microsoft.com/office/powerpoint/2010/main" val="99914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30</a:t>
            </a:fld>
            <a:endParaRPr lang="en-US"/>
          </a:p>
        </p:txBody>
      </p:sp>
    </p:spTree>
    <p:extLst>
      <p:ext uri="{BB962C8B-B14F-4D97-AF65-F5344CB8AC3E}">
        <p14:creationId xmlns:p14="http://schemas.microsoft.com/office/powerpoint/2010/main" val="537701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31</a:t>
            </a:fld>
            <a:endParaRPr lang="en-US"/>
          </a:p>
        </p:txBody>
      </p:sp>
    </p:spTree>
    <p:extLst>
      <p:ext uri="{BB962C8B-B14F-4D97-AF65-F5344CB8AC3E}">
        <p14:creationId xmlns:p14="http://schemas.microsoft.com/office/powerpoint/2010/main" val="174022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4</a:t>
            </a:fld>
            <a:endParaRPr lang="en-US"/>
          </a:p>
        </p:txBody>
      </p:sp>
    </p:spTree>
    <p:extLst>
      <p:ext uri="{BB962C8B-B14F-4D97-AF65-F5344CB8AC3E}">
        <p14:creationId xmlns:p14="http://schemas.microsoft.com/office/powerpoint/2010/main" val="352902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5</a:t>
            </a:fld>
            <a:endParaRPr lang="en-US"/>
          </a:p>
        </p:txBody>
      </p:sp>
    </p:spTree>
    <p:extLst>
      <p:ext uri="{BB962C8B-B14F-4D97-AF65-F5344CB8AC3E}">
        <p14:creationId xmlns:p14="http://schemas.microsoft.com/office/powerpoint/2010/main" val="345199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6</a:t>
            </a:fld>
            <a:endParaRPr lang="en-US"/>
          </a:p>
        </p:txBody>
      </p:sp>
    </p:spTree>
    <p:extLst>
      <p:ext uri="{BB962C8B-B14F-4D97-AF65-F5344CB8AC3E}">
        <p14:creationId xmlns:p14="http://schemas.microsoft.com/office/powerpoint/2010/main" val="122146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7</a:t>
            </a:fld>
            <a:endParaRPr lang="en-US"/>
          </a:p>
        </p:txBody>
      </p:sp>
    </p:spTree>
    <p:extLst>
      <p:ext uri="{BB962C8B-B14F-4D97-AF65-F5344CB8AC3E}">
        <p14:creationId xmlns:p14="http://schemas.microsoft.com/office/powerpoint/2010/main" val="386110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8</a:t>
            </a:fld>
            <a:endParaRPr lang="en-US"/>
          </a:p>
        </p:txBody>
      </p:sp>
    </p:spTree>
    <p:extLst>
      <p:ext uri="{BB962C8B-B14F-4D97-AF65-F5344CB8AC3E}">
        <p14:creationId xmlns:p14="http://schemas.microsoft.com/office/powerpoint/2010/main" val="45661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01112-D6A7-4F2F-805C-F37105226B66}" type="slidenum">
              <a:rPr lang="en-US" smtClean="0"/>
              <a:t>9</a:t>
            </a:fld>
            <a:endParaRPr lang="en-US"/>
          </a:p>
        </p:txBody>
      </p:sp>
    </p:spTree>
    <p:extLst>
      <p:ext uri="{BB962C8B-B14F-4D97-AF65-F5344CB8AC3E}">
        <p14:creationId xmlns:p14="http://schemas.microsoft.com/office/powerpoint/2010/main" val="211389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11744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399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507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40056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47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9583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413844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86514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422562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162625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76142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0396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47593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196775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952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C236C-E45C-45B3-A0D9-F5F4FFB117AE}" type="datetimeFigureOut">
              <a:rPr lang="en-US" smtClean="0"/>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8822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687285" y="1098325"/>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15197" y="2130432"/>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C236C-E45C-45B3-A0D9-F5F4FFB117AE}" type="datetimeFigureOut">
              <a:rPr lang="en-US" smtClean="0"/>
              <a:t>12/2/2014</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2EEE1E84-D95F-44FA-A8BA-B263B7EDACF7}" type="slidenum">
              <a:rPr lang="en-US" smtClean="0"/>
              <a:t>‹#›</a:t>
            </a:fld>
            <a:endParaRPr lang="en-US" dirty="0"/>
          </a:p>
        </p:txBody>
      </p:sp>
    </p:spTree>
    <p:extLst>
      <p:ext uri="{BB962C8B-B14F-4D97-AF65-F5344CB8AC3E}">
        <p14:creationId xmlns:p14="http://schemas.microsoft.com/office/powerpoint/2010/main" val="89355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mon@ClubReduc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8325"/>
            <a:ext cx="8382000" cy="1320800"/>
          </a:xfrm>
        </p:spPr>
        <p:txBody>
          <a:bodyPr>
            <a:normAutofit fontScale="90000"/>
          </a:bodyPr>
          <a:lstStyle/>
          <a:p>
            <a:pPr algn="r"/>
            <a:r>
              <a:rPr lang="en-US" sz="4700" b="1" dirty="0" smtClean="0">
                <a:solidFill>
                  <a:schemeClr val="bg2">
                    <a:lumMod val="25000"/>
                  </a:schemeClr>
                </a:solidFill>
              </a:rPr>
              <a:t>Build Your Business During the </a:t>
            </a:r>
            <a:r>
              <a:rPr lang="en-US" sz="6700" b="1" dirty="0" smtClean="0">
                <a:solidFill>
                  <a:schemeClr val="bg2">
                    <a:lumMod val="25000"/>
                  </a:schemeClr>
                </a:solidFill>
              </a:rPr>
              <a:t>Holidays</a:t>
            </a:r>
            <a:r>
              <a:rPr lang="en-US" b="1" dirty="0">
                <a:solidFill>
                  <a:schemeClr val="bg2">
                    <a:lumMod val="25000"/>
                  </a:schemeClr>
                </a:solidFill>
              </a:rPr>
              <a:t/>
            </a:r>
            <a:br>
              <a:rPr lang="en-US" b="1" dirty="0">
                <a:solidFill>
                  <a:schemeClr val="bg2">
                    <a:lumMod val="25000"/>
                  </a:schemeClr>
                </a:solidFill>
              </a:rPr>
            </a:br>
            <a:r>
              <a:rPr lang="en-US" dirty="0" smtClean="0">
                <a:solidFill>
                  <a:schemeClr val="bg2">
                    <a:lumMod val="25000"/>
                  </a:schemeClr>
                </a:solidFill>
              </a:rPr>
              <a:t/>
            </a:r>
            <a:br>
              <a:rPr lang="en-US" dirty="0" smtClean="0">
                <a:solidFill>
                  <a:schemeClr val="bg2">
                    <a:lumMod val="25000"/>
                  </a:schemeClr>
                </a:solidFill>
              </a:rPr>
            </a:br>
            <a:endParaRPr lang="en-US" dirty="0">
              <a:solidFill>
                <a:schemeClr val="bg2">
                  <a:lumMod val="25000"/>
                </a:schemeClr>
              </a:solidFill>
            </a:endParaRPr>
          </a:p>
        </p:txBody>
      </p:sp>
      <p:sp>
        <p:nvSpPr>
          <p:cNvPr id="3" name="Content Placeholder 2"/>
          <p:cNvSpPr>
            <a:spLocks noGrp="1"/>
          </p:cNvSpPr>
          <p:nvPr>
            <p:ph idx="1"/>
          </p:nvPr>
        </p:nvSpPr>
        <p:spPr>
          <a:xfrm>
            <a:off x="1219200" y="2362200"/>
            <a:ext cx="7143711" cy="3962400"/>
          </a:xfrm>
        </p:spPr>
        <p:txBody>
          <a:bodyPr>
            <a:normAutofit/>
          </a:bodyPr>
          <a:lstStyle/>
          <a:p>
            <a:pPr marL="0" indent="0" algn="r">
              <a:buNone/>
            </a:pPr>
            <a:endParaRPr lang="en-US" dirty="0" smtClean="0">
              <a:solidFill>
                <a:schemeClr val="bg2">
                  <a:lumMod val="25000"/>
                </a:schemeClr>
              </a:solidFill>
            </a:endParaRPr>
          </a:p>
          <a:p>
            <a:pPr marL="0" indent="0" algn="r">
              <a:buNone/>
            </a:pPr>
            <a:r>
              <a:rPr lang="en-US" dirty="0" smtClean="0">
                <a:solidFill>
                  <a:schemeClr val="bg2">
                    <a:lumMod val="25000"/>
                  </a:schemeClr>
                </a:solidFill>
              </a:rPr>
              <a:t>Take advantage of the Holiday Season to get people into that     </a:t>
            </a:r>
            <a:r>
              <a:rPr lang="en-US" i="1" dirty="0" smtClean="0">
                <a:solidFill>
                  <a:schemeClr val="bg2">
                    <a:lumMod val="25000"/>
                  </a:schemeClr>
                </a:solidFill>
              </a:rPr>
              <a:t>LITTLE BLACK DRESS </a:t>
            </a:r>
            <a:r>
              <a:rPr lang="en-US" dirty="0" smtClean="0">
                <a:solidFill>
                  <a:schemeClr val="bg2">
                    <a:lumMod val="25000"/>
                  </a:schemeClr>
                </a:solidFill>
              </a:rPr>
              <a:t>for New Years!</a:t>
            </a:r>
          </a:p>
          <a:p>
            <a:pPr marL="0" indent="0" algn="r">
              <a:buNone/>
            </a:pPr>
            <a:endParaRPr lang="en-US" sz="2000" dirty="0" smtClean="0"/>
          </a:p>
          <a:p>
            <a:pPr marL="0" indent="0" algn="r">
              <a:buNone/>
            </a:pPr>
            <a:endParaRPr lang="en-US" sz="2000" dirty="0"/>
          </a:p>
          <a:p>
            <a:pPr marL="0" indent="0" algn="r">
              <a:buNone/>
            </a:pPr>
            <a:endParaRPr lang="en-US" sz="2000" dirty="0"/>
          </a:p>
          <a:p>
            <a:pPr marL="0" indent="0" algn="r">
              <a:buNone/>
            </a:pPr>
            <a:r>
              <a:rPr lang="en-US" sz="2000" dirty="0" smtClean="0"/>
              <a:t>											</a:t>
            </a:r>
          </a:p>
          <a:p>
            <a:pPr marL="0" indent="0" algn="r">
              <a:buNone/>
            </a:pPr>
            <a:r>
              <a:rPr lang="en-US" sz="2000" dirty="0"/>
              <a:t>	</a:t>
            </a:r>
            <a:r>
              <a:rPr lang="en-US" sz="2000" dirty="0" smtClean="0"/>
              <a:t>											</a:t>
            </a:r>
            <a:r>
              <a:rPr lang="en-US" sz="2000" i="1" dirty="0" smtClean="0"/>
              <a:t>	</a:t>
            </a:r>
            <a:r>
              <a:rPr lang="en-US" sz="1600" i="1" dirty="0" err="1" smtClean="0">
                <a:solidFill>
                  <a:schemeClr val="tx1"/>
                </a:solidFill>
              </a:rPr>
              <a:t>Shar</a:t>
            </a:r>
            <a:r>
              <a:rPr lang="en-US" sz="1600" i="1" dirty="0" smtClean="0">
                <a:solidFill>
                  <a:schemeClr val="tx1"/>
                </a:solidFill>
              </a:rPr>
              <a:t> Lewis</a:t>
            </a:r>
            <a:r>
              <a:rPr lang="en-US" sz="1600" i="1" dirty="0">
                <a:solidFill>
                  <a:schemeClr val="tx1"/>
                </a:solidFill>
              </a:rPr>
              <a:t> </a:t>
            </a:r>
            <a:r>
              <a:rPr lang="en-US" sz="1600" i="1" dirty="0" smtClean="0">
                <a:solidFill>
                  <a:schemeClr val="tx1"/>
                </a:solidFill>
              </a:rPr>
              <a:t>											</a:t>
            </a:r>
            <a:r>
              <a:rPr lang="en-US" sz="1200" i="1" dirty="0" smtClean="0">
                <a:solidFill>
                  <a:schemeClr val="tx1"/>
                </a:solidFill>
              </a:rPr>
              <a:t>Club Reduce Consultant	Vice President of Marketing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733800"/>
            <a:ext cx="1219200" cy="1524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20000">
            <a:off x="636309" y="2042973"/>
            <a:ext cx="1635445" cy="1132918"/>
          </a:xfrm>
          <a:prstGeom prst="rect">
            <a:avLst/>
          </a:prstGeom>
        </p:spPr>
      </p:pic>
    </p:spTree>
    <p:extLst>
      <p:ext uri="{BB962C8B-B14F-4D97-AF65-F5344CB8AC3E}">
        <p14:creationId xmlns:p14="http://schemas.microsoft.com/office/powerpoint/2010/main" val="67917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0000">
            <a:off x="320198" y="2743199"/>
            <a:ext cx="2939251" cy="3657600"/>
          </a:xfrm>
          <a:prstGeom prst="rect">
            <a:avLst/>
          </a:prstGeom>
        </p:spPr>
      </p:pic>
      <p:sp>
        <p:nvSpPr>
          <p:cNvPr id="3" name="Content Placeholder 2"/>
          <p:cNvSpPr>
            <a:spLocks noGrp="1"/>
          </p:cNvSpPr>
          <p:nvPr>
            <p:ph idx="1"/>
          </p:nvPr>
        </p:nvSpPr>
        <p:spPr>
          <a:xfrm>
            <a:off x="2286000" y="2133600"/>
            <a:ext cx="6671603" cy="4194168"/>
          </a:xfrm>
        </p:spPr>
        <p:txBody>
          <a:bodyPr>
            <a:normAutofit/>
          </a:bodyPr>
          <a:lstStyle/>
          <a:p>
            <a:pPr marL="0" indent="0">
              <a:buNone/>
            </a:pPr>
            <a:endParaRPr lang="en-US" sz="800" dirty="0" smtClean="0"/>
          </a:p>
          <a:p>
            <a:pPr marL="0" indent="0">
              <a:buNone/>
            </a:pPr>
            <a:r>
              <a:rPr lang="en-US" sz="2600" b="1" dirty="0" smtClean="0"/>
              <a:t>Holiday Expo Booth Script</a:t>
            </a:r>
          </a:p>
          <a:p>
            <a:pPr lvl="2">
              <a:buFont typeface="Wingdings" panose="05000000000000000000" pitchFamily="2" charset="2"/>
              <a:buChar char="Ø"/>
            </a:pPr>
            <a:r>
              <a:rPr lang="en-US" dirty="0" smtClean="0"/>
              <a:t>Spin to Win a Free Treatment</a:t>
            </a:r>
          </a:p>
          <a:p>
            <a:pPr lvl="2">
              <a:buFont typeface="Wingdings" panose="05000000000000000000" pitchFamily="2" charset="2"/>
              <a:buChar char="Ø"/>
            </a:pPr>
            <a:r>
              <a:rPr lang="en-US" dirty="0" smtClean="0"/>
              <a:t>Conversational style verbiage and </a:t>
            </a:r>
          </a:p>
          <a:p>
            <a:pPr marL="0" indent="0">
              <a:buNone/>
            </a:pPr>
            <a:r>
              <a:rPr lang="en-US" sz="1400" dirty="0"/>
              <a:t>	</a:t>
            </a:r>
            <a:r>
              <a:rPr lang="en-US" sz="1400" dirty="0" smtClean="0"/>
              <a:t>		explanation on Treatments</a:t>
            </a:r>
          </a:p>
          <a:p>
            <a:pPr lvl="2">
              <a:buFont typeface="Wingdings" panose="05000000000000000000" pitchFamily="2" charset="2"/>
              <a:buChar char="Ø"/>
            </a:pPr>
            <a:r>
              <a:rPr lang="en-US" dirty="0" smtClean="0"/>
              <a:t>Include all Treatments/Services you offer</a:t>
            </a:r>
          </a:p>
          <a:p>
            <a:pPr lvl="2">
              <a:buFont typeface="Wingdings" panose="05000000000000000000" pitchFamily="2" charset="2"/>
              <a:buChar char="Ø"/>
            </a:pPr>
            <a:r>
              <a:rPr lang="en-US" dirty="0" smtClean="0"/>
              <a:t>Write up includes: </a:t>
            </a:r>
          </a:p>
          <a:p>
            <a:pPr lvl="3">
              <a:buFont typeface="Arial" panose="020B0604020202020204" pitchFamily="34" charset="0"/>
              <a:buChar char="•"/>
            </a:pPr>
            <a:r>
              <a:rPr lang="en-US" sz="1050" dirty="0" smtClean="0"/>
              <a:t>Cellulite Reducing Body Wrap – Lose 4-14 inches in an hour</a:t>
            </a:r>
          </a:p>
          <a:p>
            <a:pPr lvl="3">
              <a:buFont typeface="Arial" panose="020B0604020202020204" pitchFamily="34" charset="0"/>
              <a:buChar char="•"/>
            </a:pPr>
            <a:r>
              <a:rPr lang="en-US" sz="1050" dirty="0" err="1" smtClean="0"/>
              <a:t>Lipo</a:t>
            </a:r>
            <a:r>
              <a:rPr lang="en-US" sz="1050" dirty="0" smtClean="0"/>
              <a:t>-Light Treatment – Spot Reduce Fat without Surgery</a:t>
            </a:r>
          </a:p>
          <a:p>
            <a:pPr lvl="3">
              <a:buFont typeface="Arial" panose="020B0604020202020204" pitchFamily="34" charset="0"/>
              <a:buChar char="•"/>
            </a:pPr>
            <a:r>
              <a:rPr lang="en-US" sz="1050" dirty="0" err="1" smtClean="0"/>
              <a:t>VitalScan</a:t>
            </a:r>
            <a:r>
              <a:rPr lang="en-US" sz="1050" dirty="0" smtClean="0"/>
              <a:t> – Is your body in Fat Storing or Fat Burning Mode</a:t>
            </a:r>
          </a:p>
          <a:p>
            <a:pPr lvl="3">
              <a:buFont typeface="Arial" panose="020B0604020202020204" pitchFamily="34" charset="0"/>
              <a:buChar char="•"/>
            </a:pPr>
            <a:r>
              <a:rPr lang="en-US" sz="1050" dirty="0" err="1" smtClean="0"/>
              <a:t>Luminis</a:t>
            </a:r>
            <a:r>
              <a:rPr lang="en-US" sz="1050" dirty="0" smtClean="0"/>
              <a:t> Light Therapy Bed – Attack fat directly over the entire body and reduce the appearance of fine lines at the same time.</a:t>
            </a:r>
          </a:p>
          <a:p>
            <a:pPr lvl="3">
              <a:buFont typeface="Arial" panose="020B0604020202020204" pitchFamily="34" charset="0"/>
              <a:buChar char="•"/>
            </a:pPr>
            <a:r>
              <a:rPr lang="en-US" sz="1050" dirty="0" smtClean="0"/>
              <a:t>Self Mastery Technology</a:t>
            </a:r>
            <a:r>
              <a:rPr lang="en-US" sz="1050" dirty="0"/>
              <a:t> </a:t>
            </a:r>
            <a:r>
              <a:rPr lang="en-US" sz="1050" dirty="0" smtClean="0"/>
              <a:t>– Thin Mind. Thin </a:t>
            </a:r>
            <a:r>
              <a:rPr lang="en-US" sz="1050" dirty="0" smtClean="0"/>
              <a:t>Body.</a:t>
            </a:r>
            <a:endParaRPr lang="en-US" sz="1050"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339" y="2374154"/>
            <a:ext cx="1677861" cy="1359646"/>
          </a:xfrm>
          <a:prstGeom prst="rect">
            <a:avLst/>
          </a:prstGeom>
        </p:spPr>
      </p:pic>
    </p:spTree>
    <p:extLst>
      <p:ext uri="{BB962C8B-B14F-4D97-AF65-F5344CB8AC3E}">
        <p14:creationId xmlns:p14="http://schemas.microsoft.com/office/powerpoint/2010/main" val="390901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sp>
        <p:nvSpPr>
          <p:cNvPr id="3" name="Content Placeholder 2"/>
          <p:cNvSpPr>
            <a:spLocks noGrp="1"/>
          </p:cNvSpPr>
          <p:nvPr>
            <p:ph idx="1"/>
          </p:nvPr>
        </p:nvSpPr>
        <p:spPr>
          <a:xfrm>
            <a:off x="2015197" y="2130432"/>
            <a:ext cx="6366803" cy="3965568"/>
          </a:xfrm>
        </p:spPr>
        <p:txBody>
          <a:bodyPr>
            <a:normAutofit/>
          </a:bodyPr>
          <a:lstStyle/>
          <a:p>
            <a:pPr marL="0" indent="0">
              <a:buNone/>
            </a:pPr>
            <a:endParaRPr lang="en-US" sz="800" dirty="0" smtClean="0"/>
          </a:p>
          <a:p>
            <a:pPr marL="0" indent="0">
              <a:buNone/>
            </a:pPr>
            <a:r>
              <a:rPr lang="en-US" sz="2400" b="1" dirty="0" smtClean="0"/>
              <a:t>Follow the Rest of the Regular Tradeshow Guidelines</a:t>
            </a:r>
          </a:p>
          <a:p>
            <a:pPr>
              <a:buFont typeface="Wingdings" panose="05000000000000000000" pitchFamily="2" charset="2"/>
              <a:buChar char="Ø"/>
            </a:pPr>
            <a:r>
              <a:rPr lang="en-US" sz="1400" dirty="0" smtClean="0"/>
              <a:t>Strategy is still ENTER TO WIN and BUY IT FOR </a:t>
            </a:r>
            <a:r>
              <a:rPr lang="en-US" sz="1400" dirty="0" smtClean="0"/>
              <a:t>CHEAP.</a:t>
            </a:r>
            <a:endParaRPr lang="en-US" sz="1400" dirty="0" smtClean="0"/>
          </a:p>
          <a:p>
            <a:pPr>
              <a:buFont typeface="Wingdings" panose="05000000000000000000" pitchFamily="2" charset="2"/>
              <a:buChar char="Ø"/>
            </a:pPr>
            <a:r>
              <a:rPr lang="en-US" sz="1400" dirty="0" smtClean="0"/>
              <a:t>Remember we never give anything away for free or cheap unless it requires them to attend the seminar and the one-on-one health evaluation with the Doctor or Health Specialist prior to </a:t>
            </a:r>
            <a:r>
              <a:rPr lang="en-US" sz="1400" dirty="0" smtClean="0"/>
              <a:t>redeeming.</a:t>
            </a:r>
            <a:endParaRPr lang="en-US" sz="1400" dirty="0" smtClean="0"/>
          </a:p>
          <a:p>
            <a:pPr>
              <a:buFont typeface="Wingdings" panose="05000000000000000000" pitchFamily="2" charset="2"/>
              <a:buChar char="Ø"/>
            </a:pPr>
            <a:r>
              <a:rPr lang="en-US" sz="1400" dirty="0"/>
              <a:t>Everyone is a winner</a:t>
            </a:r>
            <a:r>
              <a:rPr lang="en-US" sz="1400" dirty="0" smtClean="0"/>
              <a:t>!</a:t>
            </a:r>
          </a:p>
          <a:p>
            <a:pPr>
              <a:buFont typeface="Wingdings" panose="05000000000000000000" pitchFamily="2" charset="2"/>
              <a:buChar char="Ø"/>
            </a:pPr>
            <a:r>
              <a:rPr lang="en-US" sz="1400" dirty="0" smtClean="0"/>
              <a:t>Remember, if they PURCHASE a service or package AND they ENTERED to win you take their name out of the winners list. They don’t get both!</a:t>
            </a:r>
          </a:p>
          <a:p>
            <a:pPr>
              <a:buFont typeface="Wingdings" panose="05000000000000000000" pitchFamily="2" charset="2"/>
              <a:buChar char="Ø"/>
            </a:pPr>
            <a:r>
              <a:rPr lang="en-US" sz="1400" dirty="0" smtClean="0"/>
              <a:t>Make all follow up calls immediately after the event. All winners and those that purchased certificates should be called within a </a:t>
            </a:r>
            <a:r>
              <a:rPr lang="en-US" sz="1400" dirty="0" smtClean="0"/>
              <a:t>week (2 days is preferable).</a:t>
            </a:r>
            <a:endParaRPr lang="en-US" sz="1400" dirty="0" smtClean="0"/>
          </a:p>
          <a:p>
            <a:pPr>
              <a:buFont typeface="Wingdings" panose="05000000000000000000" pitchFamily="2" charset="2"/>
              <a:buChar char="Ø"/>
            </a:pPr>
            <a:endParaRPr lang="en-US" sz="1400" b="1" dirty="0" smtClean="0"/>
          </a:p>
          <a:p>
            <a:pPr>
              <a:buFont typeface="Wingdings" panose="05000000000000000000" pitchFamily="2" charset="2"/>
              <a:buChar char="Ø"/>
            </a:pPr>
            <a:endParaRPr lang="en-US" sz="1400" b="1" dirty="0" smtClean="0"/>
          </a:p>
          <a:p>
            <a:pPr marL="0" indent="0">
              <a:buNone/>
            </a:pPr>
            <a:endParaRPr lang="en-US" sz="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1219200" cy="3548515"/>
          </a:xfrm>
          <a:prstGeom prst="rect">
            <a:avLst/>
          </a:prstGeom>
        </p:spPr>
      </p:pic>
    </p:spTree>
    <p:extLst>
      <p:ext uri="{BB962C8B-B14F-4D97-AF65-F5344CB8AC3E}">
        <p14:creationId xmlns:p14="http://schemas.microsoft.com/office/powerpoint/2010/main" val="56051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7" y="2130432"/>
            <a:ext cx="6347714" cy="4041768"/>
          </a:xfrm>
        </p:spPr>
        <p:txBody>
          <a:bodyPr>
            <a:normAutofit lnSpcReduction="10000"/>
          </a:bodyPr>
          <a:lstStyle/>
          <a:p>
            <a:pPr marL="0" indent="0">
              <a:buNone/>
            </a:pPr>
            <a:endParaRPr lang="en-US" sz="800" dirty="0" smtClean="0"/>
          </a:p>
          <a:p>
            <a:pPr marL="0" indent="0">
              <a:buNone/>
            </a:pPr>
            <a:r>
              <a:rPr lang="en-US" sz="2600" b="1" dirty="0" smtClean="0"/>
              <a:t>THREE Targets for Mailing:</a:t>
            </a:r>
          </a:p>
          <a:p>
            <a:pPr marL="0" indent="0">
              <a:buNone/>
            </a:pPr>
            <a:endParaRPr lang="en-US" sz="800" dirty="0"/>
          </a:p>
          <a:p>
            <a:pPr marL="800100" lvl="1" indent="-342900">
              <a:buFont typeface="+mj-lt"/>
              <a:buAutoNum type="arabicPeriod"/>
            </a:pPr>
            <a:r>
              <a:rPr lang="en-US" sz="1400" dirty="0" smtClean="0"/>
              <a:t>Current and Past Chiropractic Patients</a:t>
            </a:r>
          </a:p>
          <a:p>
            <a:pPr marL="800100" lvl="1" indent="-342900">
              <a:buFont typeface="+mj-lt"/>
              <a:buAutoNum type="arabicPeriod"/>
            </a:pPr>
            <a:r>
              <a:rPr lang="en-US" sz="1400" dirty="0" smtClean="0"/>
              <a:t>Club Reduce Leads that have attended seminar but have not purchased program </a:t>
            </a:r>
          </a:p>
          <a:p>
            <a:pPr marL="800100" lvl="1" indent="-342900">
              <a:buFont typeface="+mj-lt"/>
              <a:buAutoNum type="arabicPeriod"/>
            </a:pPr>
            <a:r>
              <a:rPr lang="en-US" sz="1400" dirty="0" smtClean="0"/>
              <a:t>All past Club Reduce patients</a:t>
            </a:r>
          </a:p>
          <a:p>
            <a:pPr marL="457200" lvl="1" indent="0">
              <a:buNone/>
            </a:pPr>
            <a:endParaRPr lang="en-US" sz="800" dirty="0"/>
          </a:p>
          <a:p>
            <a:pPr marL="457200" lvl="1" indent="0">
              <a:buNone/>
            </a:pPr>
            <a:r>
              <a:rPr lang="en-US" sz="1400" dirty="0" smtClean="0"/>
              <a:t>*This is similar to your holiday marketing calls only should be done by the Doctor or Health Specialist who is responsible for Sales and managing the Sales Tickler System.</a:t>
            </a:r>
          </a:p>
          <a:p>
            <a:pPr marL="457200" lvl="1" indent="0">
              <a:buNone/>
            </a:pPr>
            <a:r>
              <a:rPr lang="en-US" sz="1400" dirty="0" smtClean="0"/>
              <a:t>*As these leads have already attended a Seminar they are booked directly into a one-on-one</a:t>
            </a:r>
            <a:r>
              <a:rPr lang="en-US" sz="1400" dirty="0" smtClean="0"/>
              <a:t>.</a:t>
            </a:r>
          </a:p>
          <a:p>
            <a:pPr marL="457200" lvl="1" indent="0">
              <a:buNone/>
            </a:pPr>
            <a:r>
              <a:rPr lang="en-US" sz="1400" dirty="0" smtClean="0"/>
              <a:t>*Past patient list should be called by coach.</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97347" y="3769855"/>
            <a:ext cx="3352801" cy="1299492"/>
          </a:xfrm>
          <a:prstGeom prst="rect">
            <a:avLst/>
          </a:prstGeom>
        </p:spPr>
      </p:pic>
    </p:spTree>
    <p:extLst>
      <p:ext uri="{BB962C8B-B14F-4D97-AF65-F5344CB8AC3E}">
        <p14:creationId xmlns:p14="http://schemas.microsoft.com/office/powerpoint/2010/main" val="1555313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7" y="2130432"/>
            <a:ext cx="6347714" cy="4041768"/>
          </a:xfrm>
        </p:spPr>
        <p:txBody>
          <a:bodyPr>
            <a:normAutofit fontScale="92500" lnSpcReduction="10000"/>
          </a:bodyPr>
          <a:lstStyle/>
          <a:p>
            <a:pPr marL="0" indent="0">
              <a:buNone/>
            </a:pPr>
            <a:endParaRPr lang="en-US" sz="800" dirty="0" smtClean="0"/>
          </a:p>
          <a:p>
            <a:pPr marL="0" indent="0">
              <a:buNone/>
            </a:pPr>
            <a:r>
              <a:rPr lang="en-US" sz="2600" b="1" dirty="0" smtClean="0"/>
              <a:t>Create a TARGETED Mailing List and Email List:</a:t>
            </a:r>
          </a:p>
          <a:p>
            <a:pPr marL="0" indent="0">
              <a:buNone/>
            </a:pPr>
            <a:endParaRPr lang="en-US" sz="800" dirty="0"/>
          </a:p>
          <a:p>
            <a:pPr marL="800100" lvl="1" indent="-342900">
              <a:buFont typeface="+mj-lt"/>
              <a:buAutoNum type="arabicPeriod"/>
            </a:pPr>
            <a:r>
              <a:rPr lang="en-US" sz="1400" dirty="0" smtClean="0"/>
              <a:t>Determine who you are going to target for this mailing </a:t>
            </a:r>
          </a:p>
          <a:p>
            <a:pPr marL="800100" lvl="1" indent="-342900">
              <a:buFont typeface="+mj-lt"/>
              <a:buAutoNum type="arabicPeriod"/>
            </a:pPr>
            <a:r>
              <a:rPr lang="en-US" sz="1400" dirty="0"/>
              <a:t>C</a:t>
            </a:r>
            <a:r>
              <a:rPr lang="en-US" sz="1400" dirty="0" smtClean="0"/>
              <a:t>reate a mailing list for that target audience</a:t>
            </a:r>
          </a:p>
          <a:p>
            <a:pPr marL="800100" lvl="1" indent="-342900">
              <a:buFont typeface="+mj-lt"/>
              <a:buAutoNum type="arabicPeriod"/>
            </a:pPr>
            <a:r>
              <a:rPr lang="en-US" sz="1400" dirty="0" smtClean="0"/>
              <a:t>Create an email list to accompany your mailing list</a:t>
            </a:r>
          </a:p>
          <a:p>
            <a:pPr marL="800100" lvl="1" indent="-342900">
              <a:buFont typeface="+mj-lt"/>
              <a:buAutoNum type="arabicPeriod"/>
            </a:pPr>
            <a:endParaRPr lang="en-US" sz="900" dirty="0"/>
          </a:p>
          <a:p>
            <a:pPr marL="457200" lvl="1" indent="0">
              <a:buNone/>
            </a:pPr>
            <a:r>
              <a:rPr lang="en-US" sz="1400" dirty="0" smtClean="0"/>
              <a:t>*Only do this campaign if you have someone identified to follow up with phone calls and manage in Tickler System. Please review previous webinar titled “Leads for the Leadless – Direct Mail and Telemarketing” for research and statistics on mailings and calling. Follow up is critical!</a:t>
            </a:r>
          </a:p>
          <a:p>
            <a:pPr marL="457200" lvl="1" indent="0">
              <a:buNone/>
            </a:pPr>
            <a:r>
              <a:rPr lang="en-US" sz="1400" dirty="0" smtClean="0"/>
              <a:t>*If you have done the “Marketing to Current Chiropractic Patients for Weight Loss” campaign these leads will already be in your Tickler System. If you are not familiar with this campaign please review the webinar with the same title.</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86581" y="3283238"/>
            <a:ext cx="3810002" cy="1967923"/>
          </a:xfrm>
          <a:prstGeom prst="rect">
            <a:avLst/>
          </a:prstGeom>
        </p:spPr>
      </p:pic>
    </p:spTree>
    <p:extLst>
      <p:ext uri="{BB962C8B-B14F-4D97-AF65-F5344CB8AC3E}">
        <p14:creationId xmlns:p14="http://schemas.microsoft.com/office/powerpoint/2010/main" val="357901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7" y="2130432"/>
            <a:ext cx="6347714" cy="1069968"/>
          </a:xfrm>
        </p:spPr>
        <p:txBody>
          <a:bodyPr>
            <a:normAutofit/>
          </a:bodyPr>
          <a:lstStyle/>
          <a:p>
            <a:pPr marL="0" indent="0">
              <a:buNone/>
            </a:pPr>
            <a:endParaRPr lang="en-US" sz="800" dirty="0" smtClean="0"/>
          </a:p>
          <a:p>
            <a:pPr marL="0" indent="0">
              <a:buNone/>
            </a:pPr>
            <a:r>
              <a:rPr lang="en-US" sz="2600" b="1" dirty="0" smtClean="0"/>
              <a:t>Holiday Postcard with Offer</a:t>
            </a:r>
          </a:p>
          <a:p>
            <a:pPr marL="0" indent="0">
              <a:buNone/>
            </a:pP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124200"/>
            <a:ext cx="3772426" cy="2943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180943"/>
            <a:ext cx="3791479" cy="2915057"/>
          </a:xfrm>
          <a:prstGeom prst="rect">
            <a:avLst/>
          </a:prstGeom>
        </p:spPr>
      </p:pic>
    </p:spTree>
    <p:extLst>
      <p:ext uri="{BB962C8B-B14F-4D97-AF65-F5344CB8AC3E}">
        <p14:creationId xmlns:p14="http://schemas.microsoft.com/office/powerpoint/2010/main" val="1541745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6" y="2130432"/>
            <a:ext cx="6976403" cy="3965568"/>
          </a:xfrm>
        </p:spPr>
        <p:txBody>
          <a:bodyPr>
            <a:normAutofit/>
          </a:bodyPr>
          <a:lstStyle/>
          <a:p>
            <a:pPr marL="0" indent="0">
              <a:buNone/>
            </a:pPr>
            <a:endParaRPr lang="en-US" sz="800" dirty="0" smtClean="0"/>
          </a:p>
          <a:p>
            <a:pPr marL="0" indent="0">
              <a:buNone/>
            </a:pPr>
            <a:r>
              <a:rPr lang="en-US" sz="2000" b="1" dirty="0" smtClean="0"/>
              <a:t>Post Office Criteria for Size, Postage, and Mailing Label</a:t>
            </a:r>
          </a:p>
          <a:p>
            <a:pPr marL="0" indent="0">
              <a:buNone/>
            </a:pPr>
            <a:endParaRPr lang="en-US" sz="800" b="1" dirty="0" smtClean="0"/>
          </a:p>
          <a:p>
            <a:pPr marL="0" indent="0">
              <a:buNone/>
            </a:pPr>
            <a:r>
              <a:rPr lang="en-US" sz="1500" b="1" dirty="0" smtClean="0"/>
              <a:t>NORMAL FIRST CLASS PIECE</a:t>
            </a:r>
          </a:p>
          <a:p>
            <a:pPr marL="0" indent="0">
              <a:buNone/>
            </a:pPr>
            <a:r>
              <a:rPr lang="en-US" sz="1400" dirty="0" smtClean="0"/>
              <a:t>Regular stamp that anyone can buy at the post office.</a:t>
            </a:r>
          </a:p>
          <a:p>
            <a:pPr marL="0" indent="0">
              <a:buNone/>
            </a:pPr>
            <a:endParaRPr lang="en-US" sz="900" dirty="0"/>
          </a:p>
          <a:p>
            <a:pPr marL="0" indent="0">
              <a:buNone/>
            </a:pPr>
            <a:r>
              <a:rPr lang="en-US" sz="1500" b="1" dirty="0" smtClean="0"/>
              <a:t>REQUIREMENTS</a:t>
            </a:r>
          </a:p>
          <a:p>
            <a:pPr lvl="1">
              <a:buFont typeface="Arial" panose="020B0604020202020204" pitchFamily="34" charset="0"/>
              <a:buChar char="•"/>
            </a:pPr>
            <a:r>
              <a:rPr lang="en-US" sz="1200" dirty="0" smtClean="0"/>
              <a:t>Address can go anywhere on the piece</a:t>
            </a:r>
          </a:p>
          <a:p>
            <a:pPr lvl="1">
              <a:buFont typeface="Arial" panose="020B0604020202020204" pitchFamily="34" charset="0"/>
              <a:buChar char="•"/>
            </a:pPr>
            <a:r>
              <a:rPr lang="en-US" sz="1200" dirty="0" smtClean="0"/>
              <a:t>There must be a return address. The return address has to be positioned to the upper left of the delivery address.</a:t>
            </a:r>
          </a:p>
          <a:p>
            <a:pPr lvl="1">
              <a:buFont typeface="Arial" panose="020B0604020202020204" pitchFamily="34" charset="0"/>
              <a:buChar char="•"/>
            </a:pPr>
            <a:r>
              <a:rPr lang="en-US" sz="1200" dirty="0" smtClean="0"/>
              <a:t>There must be a place for a stamp. The stamp must be </a:t>
            </a:r>
            <a:r>
              <a:rPr lang="en-US" sz="1200" dirty="0" smtClean="0"/>
              <a:t>to</a:t>
            </a:r>
            <a:r>
              <a:rPr lang="en-US" sz="1200" dirty="0" smtClean="0"/>
              <a:t> the upper right of the delivery address.</a:t>
            </a:r>
          </a:p>
          <a:p>
            <a:pPr lvl="1">
              <a:buFont typeface="Arial" panose="020B0604020202020204" pitchFamily="34" charset="0"/>
              <a:buChar char="•"/>
            </a:pPr>
            <a:r>
              <a:rPr lang="en-US" sz="1200" dirty="0" smtClean="0"/>
              <a:t>Different fonts can be used including handwritten fonts for the delivery address.</a:t>
            </a:r>
            <a:endParaRPr lang="en-US" sz="2600" b="1" dirty="0"/>
          </a:p>
          <a:p>
            <a:pPr marL="0" indent="0">
              <a:buNone/>
            </a:pPr>
            <a:endParaRPr lang="en-US" sz="2600" b="1" dirty="0" smtClean="0"/>
          </a:p>
          <a:p>
            <a:pPr marL="0" indent="0">
              <a:buNone/>
            </a:pPr>
            <a:endParaRPr lang="en-US" sz="2600" b="1" dirty="0"/>
          </a:p>
          <a:p>
            <a:pPr marL="0" indent="0">
              <a:buNone/>
            </a:pPr>
            <a:endParaRPr lang="en-US" sz="2600" b="1" dirty="0"/>
          </a:p>
          <a:p>
            <a:pPr marL="0" indent="0">
              <a:buNone/>
            </a:pPr>
            <a:endParaRPr lang="en-US" sz="2600" b="1" dirty="0" smtClean="0"/>
          </a:p>
          <a:p>
            <a:pPr marL="0" indent="0">
              <a:buNone/>
            </a:pPr>
            <a:endParaRPr lang="en-US" sz="2600" b="1" dirty="0" smtClean="0"/>
          </a:p>
          <a:p>
            <a:pPr marL="0" indent="0">
              <a:buNone/>
            </a:pPr>
            <a:endParaRPr lang="en-US" sz="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2337424"/>
            <a:ext cx="1735073" cy="3529976"/>
          </a:xfrm>
          <a:prstGeom prst="rect">
            <a:avLst/>
          </a:prstGeom>
        </p:spPr>
      </p:pic>
    </p:spTree>
    <p:extLst>
      <p:ext uri="{BB962C8B-B14F-4D97-AF65-F5344CB8AC3E}">
        <p14:creationId xmlns:p14="http://schemas.microsoft.com/office/powerpoint/2010/main" val="2169740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6" y="2130432"/>
            <a:ext cx="6976403" cy="4270368"/>
          </a:xfrm>
        </p:spPr>
        <p:txBody>
          <a:bodyPr>
            <a:normAutofit fontScale="85000" lnSpcReduction="20000"/>
          </a:bodyPr>
          <a:lstStyle/>
          <a:p>
            <a:pPr marL="0" indent="0">
              <a:buNone/>
            </a:pPr>
            <a:endParaRPr lang="en-US" sz="800" dirty="0" smtClean="0"/>
          </a:p>
          <a:p>
            <a:pPr marL="0" indent="0">
              <a:buNone/>
            </a:pPr>
            <a:r>
              <a:rPr lang="en-US" sz="2000" b="1" dirty="0" smtClean="0"/>
              <a:t>Post Office Criteria for Size, Postage, and Mailing </a:t>
            </a:r>
            <a:r>
              <a:rPr lang="en-US" sz="2000" b="1" dirty="0" smtClean="0"/>
              <a:t>Label</a:t>
            </a:r>
          </a:p>
          <a:p>
            <a:pPr marL="0" indent="0">
              <a:buNone/>
            </a:pPr>
            <a:endParaRPr lang="en-US" sz="800" b="1" dirty="0"/>
          </a:p>
          <a:p>
            <a:pPr marL="0" indent="0">
              <a:buNone/>
            </a:pPr>
            <a:r>
              <a:rPr lang="en-US" sz="1400" b="1" dirty="0" smtClean="0"/>
              <a:t>PRESORT MAILINGS</a:t>
            </a:r>
          </a:p>
          <a:p>
            <a:pPr marL="0" indent="0">
              <a:buNone/>
            </a:pPr>
            <a:r>
              <a:rPr lang="en-US" sz="1000" dirty="0" smtClean="0"/>
              <a:t>There are two different classes (First Class and Standard Mail) and three different sizes (postcard, letter, flat) hat are commonly used. All presort mailings need a return address and a spot for the presort stamp. </a:t>
            </a:r>
            <a:endParaRPr lang="en-US" sz="1000" dirty="0"/>
          </a:p>
          <a:p>
            <a:pPr lvl="1">
              <a:buFont typeface="Arial" panose="020B0604020202020204" pitchFamily="34" charset="0"/>
              <a:buChar char="•"/>
            </a:pPr>
            <a:r>
              <a:rPr lang="en-US" sz="1200" dirty="0" smtClean="0"/>
              <a:t>Return address positioned to the upper left of the delivery address</a:t>
            </a:r>
          </a:p>
          <a:p>
            <a:pPr lvl="1">
              <a:buFont typeface="Arial" panose="020B0604020202020204" pitchFamily="34" charset="0"/>
              <a:buChar char="•"/>
            </a:pPr>
            <a:r>
              <a:rPr lang="en-US" sz="1200" dirty="0"/>
              <a:t>P</a:t>
            </a:r>
            <a:r>
              <a:rPr lang="en-US" sz="1200" dirty="0" smtClean="0"/>
              <a:t>resort stamp positioned to the upper right of delivery address</a:t>
            </a:r>
          </a:p>
          <a:p>
            <a:pPr lvl="1">
              <a:buFont typeface="Arial" panose="020B0604020202020204" pitchFamily="34" charset="0"/>
              <a:buChar char="•"/>
            </a:pPr>
            <a:r>
              <a:rPr lang="en-US" sz="1200" dirty="0" smtClean="0"/>
              <a:t>4” x 2” tall white space for the delivery address and barcode</a:t>
            </a:r>
          </a:p>
          <a:p>
            <a:pPr lvl="1">
              <a:buFont typeface="Arial" panose="020B0604020202020204" pitchFamily="34" charset="0"/>
              <a:buChar char="•"/>
            </a:pPr>
            <a:r>
              <a:rPr lang="en-US" sz="1200" dirty="0" smtClean="0"/>
              <a:t>On a postcard or letter size piece this white space needs to be on the bottom right of the mail piece</a:t>
            </a:r>
          </a:p>
          <a:p>
            <a:pPr lvl="1">
              <a:buFont typeface="Arial" panose="020B0604020202020204" pitchFamily="34" charset="0"/>
              <a:buChar char="•"/>
            </a:pPr>
            <a:r>
              <a:rPr lang="en-US" sz="1200" dirty="0" smtClean="0"/>
              <a:t>On a flat size piece, it can be at the top</a:t>
            </a:r>
            <a:endParaRPr lang="en-US" sz="1200" b="1" dirty="0" smtClean="0"/>
          </a:p>
          <a:p>
            <a:pPr marL="0" indent="0">
              <a:buNone/>
            </a:pPr>
            <a:r>
              <a:rPr lang="en-US" sz="1400" b="1" dirty="0" smtClean="0"/>
              <a:t>PRESORT FIRST CLASS MAIL</a:t>
            </a:r>
          </a:p>
          <a:p>
            <a:pPr lvl="1">
              <a:buFont typeface="Arial" panose="020B0604020202020204" pitchFamily="34" charset="0"/>
              <a:buChar char="•"/>
            </a:pPr>
            <a:r>
              <a:rPr lang="en-US" sz="1000" b="1" dirty="0" smtClean="0"/>
              <a:t>Estimated to arrive in 2-4 days</a:t>
            </a:r>
          </a:p>
          <a:p>
            <a:pPr lvl="1">
              <a:buFont typeface="Arial" panose="020B0604020202020204" pitchFamily="34" charset="0"/>
              <a:buChar char="•"/>
            </a:pPr>
            <a:r>
              <a:rPr lang="en-US" sz="1000" b="1" dirty="0" smtClean="0"/>
              <a:t>Quantity 500 or more</a:t>
            </a:r>
            <a:endParaRPr lang="en-US" sz="1200" b="1" dirty="0" smtClean="0"/>
          </a:p>
          <a:p>
            <a:pPr marL="0" indent="0">
              <a:buNone/>
            </a:pPr>
            <a:r>
              <a:rPr lang="en-US" sz="1400" b="1" dirty="0" smtClean="0"/>
              <a:t>PRESORT STANDARD MAIL (cheaper than first class but takes longer)</a:t>
            </a:r>
            <a:endParaRPr lang="en-US" sz="1400" b="1" dirty="0"/>
          </a:p>
          <a:p>
            <a:pPr lvl="1">
              <a:buFont typeface="Arial" panose="020B0604020202020204" pitchFamily="34" charset="0"/>
              <a:buChar char="•"/>
            </a:pPr>
            <a:r>
              <a:rPr lang="en-US" sz="1000" b="1" dirty="0" smtClean="0"/>
              <a:t>Estimated to arrive in 5-10 days</a:t>
            </a:r>
          </a:p>
          <a:p>
            <a:pPr lvl="1">
              <a:buFont typeface="Arial" panose="020B0604020202020204" pitchFamily="34" charset="0"/>
              <a:buChar char="•"/>
            </a:pPr>
            <a:r>
              <a:rPr lang="en-US" sz="1000" b="1" dirty="0" smtClean="0"/>
              <a:t>Quantity of 200</a:t>
            </a:r>
            <a:endParaRPr lang="en-US" sz="1000" b="1" dirty="0" smtClean="0"/>
          </a:p>
          <a:p>
            <a:pPr marL="0" indent="0">
              <a:buNone/>
            </a:pPr>
            <a:endParaRPr lang="en-US" sz="2600" b="1" dirty="0"/>
          </a:p>
          <a:p>
            <a:pPr marL="0" indent="0">
              <a:buNone/>
            </a:pPr>
            <a:endParaRPr lang="en-US" sz="2600" b="1" dirty="0"/>
          </a:p>
          <a:p>
            <a:pPr marL="0" indent="0">
              <a:buNone/>
            </a:pPr>
            <a:endParaRPr lang="en-US" sz="2600" b="1" dirty="0" smtClean="0"/>
          </a:p>
          <a:p>
            <a:pPr marL="0" indent="0">
              <a:buNone/>
            </a:pPr>
            <a:endParaRPr lang="en-US" sz="2600" b="1" dirty="0" smtClean="0"/>
          </a:p>
          <a:p>
            <a:pPr marL="0" indent="0">
              <a:buNone/>
            </a:pP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50410" y="3745272"/>
            <a:ext cx="4139338" cy="1171717"/>
          </a:xfrm>
          <a:prstGeom prst="rect">
            <a:avLst/>
          </a:prstGeom>
        </p:spPr>
      </p:pic>
    </p:spTree>
    <p:extLst>
      <p:ext uri="{BB962C8B-B14F-4D97-AF65-F5344CB8AC3E}">
        <p14:creationId xmlns:p14="http://schemas.microsoft.com/office/powerpoint/2010/main" val="1356069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6" y="2130432"/>
            <a:ext cx="6900203" cy="4194168"/>
          </a:xfrm>
        </p:spPr>
        <p:txBody>
          <a:bodyPr>
            <a:normAutofit lnSpcReduction="10000"/>
          </a:bodyPr>
          <a:lstStyle/>
          <a:p>
            <a:pPr marL="0" indent="0">
              <a:buNone/>
            </a:pPr>
            <a:endParaRPr lang="en-US" sz="800" dirty="0" smtClean="0"/>
          </a:p>
          <a:p>
            <a:pPr marL="0" indent="0">
              <a:buNone/>
            </a:pPr>
            <a:r>
              <a:rPr lang="en-US" sz="2000" b="1" dirty="0" smtClean="0"/>
              <a:t>Post Office Criteria for Size, Postage, and Mailing </a:t>
            </a:r>
            <a:r>
              <a:rPr lang="en-US" sz="2000" b="1" dirty="0" smtClean="0"/>
              <a:t>Label</a:t>
            </a:r>
          </a:p>
          <a:p>
            <a:pPr marL="0" indent="0">
              <a:buNone/>
            </a:pPr>
            <a:endParaRPr lang="en-US" sz="800" b="1" dirty="0"/>
          </a:p>
          <a:p>
            <a:pPr marL="0" indent="0">
              <a:buNone/>
            </a:pPr>
            <a:r>
              <a:rPr lang="en-US" sz="1400" b="1" dirty="0" smtClean="0"/>
              <a:t>POSTCARD SIZE</a:t>
            </a:r>
          </a:p>
          <a:p>
            <a:pPr lvl="1">
              <a:buFont typeface="Arial" panose="020B0604020202020204" pitchFamily="34" charset="0"/>
              <a:buChar char="•"/>
            </a:pPr>
            <a:r>
              <a:rPr lang="en-US" sz="1000" b="1" dirty="0" smtClean="0"/>
              <a:t>Minimum 5’ x 3.5”, Maximum 6” x 4.25”</a:t>
            </a:r>
          </a:p>
          <a:p>
            <a:pPr lvl="1">
              <a:buFont typeface="Arial" panose="020B0604020202020204" pitchFamily="34" charset="0"/>
              <a:buChar char="•"/>
            </a:pPr>
            <a:r>
              <a:rPr lang="en-US" sz="1000" b="1" dirty="0" smtClean="0"/>
              <a:t>Common sizes are 6” wide x 4” tall and 5.5” wide x 4.25” tall</a:t>
            </a:r>
            <a:endParaRPr lang="en-US" sz="1000" b="1" dirty="0"/>
          </a:p>
          <a:p>
            <a:pPr marL="0" indent="0">
              <a:buNone/>
            </a:pPr>
            <a:r>
              <a:rPr lang="en-US" sz="1400" b="1" dirty="0" smtClean="0"/>
              <a:t>LETTER SIZE</a:t>
            </a:r>
          </a:p>
          <a:p>
            <a:pPr lvl="1">
              <a:buFont typeface="Arial" panose="020B0604020202020204" pitchFamily="34" charset="0"/>
              <a:buChar char="•"/>
            </a:pPr>
            <a:r>
              <a:rPr lang="en-US" sz="1000" b="1" dirty="0" smtClean="0"/>
              <a:t>Maximum 11.5” x 6.125”</a:t>
            </a:r>
          </a:p>
          <a:p>
            <a:pPr lvl="1">
              <a:buFont typeface="Arial" panose="020B0604020202020204" pitchFamily="34" charset="0"/>
              <a:buChar char="•"/>
            </a:pPr>
            <a:r>
              <a:rPr lang="en-US" sz="1000" b="1" dirty="0" smtClean="0"/>
              <a:t>Common sizes are 9” wide x 6” tall and 8.5” wide x5.5” tall</a:t>
            </a:r>
            <a:endParaRPr lang="en-US" sz="1000" b="1" dirty="0"/>
          </a:p>
          <a:p>
            <a:pPr marL="0" indent="0">
              <a:buNone/>
            </a:pPr>
            <a:r>
              <a:rPr lang="en-US" sz="1400" b="1" dirty="0" smtClean="0"/>
              <a:t>FLAT SIZE</a:t>
            </a:r>
          </a:p>
          <a:p>
            <a:pPr lvl="1">
              <a:buFont typeface="Arial" panose="020B0604020202020204" pitchFamily="34" charset="0"/>
              <a:buChar char="•"/>
            </a:pPr>
            <a:r>
              <a:rPr lang="en-US" sz="1000" b="1" dirty="0" smtClean="0"/>
              <a:t>Maximum 15” x 12”</a:t>
            </a:r>
          </a:p>
          <a:p>
            <a:pPr lvl="1">
              <a:buFont typeface="Arial" panose="020B0604020202020204" pitchFamily="34" charset="0"/>
              <a:buChar char="•"/>
            </a:pPr>
            <a:r>
              <a:rPr lang="en-US" sz="1000" b="1" dirty="0" smtClean="0"/>
              <a:t>Common sizes are 11” wide x 8.5” tall and 12” wide x 9” tall</a:t>
            </a:r>
            <a:endParaRPr lang="en-US" sz="1000" b="1" dirty="0"/>
          </a:p>
          <a:p>
            <a:pPr marL="0" indent="0">
              <a:buNone/>
            </a:pPr>
            <a:endParaRPr lang="en-US" sz="1000" b="1" dirty="0"/>
          </a:p>
          <a:p>
            <a:pPr marL="0" indent="0">
              <a:buNone/>
            </a:pPr>
            <a:r>
              <a:rPr lang="en-US" sz="1000" b="1" dirty="0">
                <a:solidFill>
                  <a:srgbClr val="FF0000"/>
                </a:solidFill>
              </a:rPr>
              <a:t>*Contact Richard Selby from the Club Reduce Resource Page for additional information and/or to print, post and mail your campaign.</a:t>
            </a:r>
          </a:p>
          <a:p>
            <a:pPr marL="0" indent="0">
              <a:buNone/>
            </a:pPr>
            <a:endParaRPr lang="en-US" sz="2600" b="1" dirty="0" smtClean="0"/>
          </a:p>
          <a:p>
            <a:pPr marL="0" indent="0">
              <a:buNone/>
            </a:pPr>
            <a:endParaRPr lang="en-US" sz="2600" b="1" dirty="0"/>
          </a:p>
          <a:p>
            <a:pPr marL="0" indent="0">
              <a:buNone/>
            </a:pPr>
            <a:endParaRPr lang="en-US" sz="2600" b="1" dirty="0"/>
          </a:p>
          <a:p>
            <a:pPr marL="0" indent="0">
              <a:buNone/>
            </a:pPr>
            <a:endParaRPr lang="en-US" sz="2600" b="1" dirty="0" smtClean="0"/>
          </a:p>
          <a:p>
            <a:pPr marL="0" indent="0">
              <a:buNone/>
            </a:pPr>
            <a:endParaRPr lang="en-US" sz="2600" b="1" dirty="0" smtClean="0"/>
          </a:p>
          <a:p>
            <a:pPr marL="0" indent="0">
              <a:buNone/>
            </a:pP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71439"/>
            <a:ext cx="1371600" cy="3800761"/>
          </a:xfrm>
          <a:prstGeom prst="rect">
            <a:avLst/>
          </a:prstGeom>
        </p:spPr>
      </p:pic>
    </p:spTree>
    <p:extLst>
      <p:ext uri="{BB962C8B-B14F-4D97-AF65-F5344CB8AC3E}">
        <p14:creationId xmlns:p14="http://schemas.microsoft.com/office/powerpoint/2010/main" val="3686014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3581400" y="2435232"/>
            <a:ext cx="5486400" cy="3279768"/>
          </a:xfrm>
        </p:spPr>
        <p:txBody>
          <a:bodyPr>
            <a:normAutofit lnSpcReduction="10000"/>
          </a:bodyPr>
          <a:lstStyle/>
          <a:p>
            <a:pPr marL="0" indent="0">
              <a:buNone/>
            </a:pPr>
            <a:endParaRPr lang="en-US" sz="800" dirty="0" smtClean="0"/>
          </a:p>
          <a:p>
            <a:pPr marL="0" indent="0">
              <a:buNone/>
            </a:pPr>
            <a:r>
              <a:rPr lang="en-US" sz="2400" b="1" dirty="0" smtClean="0"/>
              <a:t>Holiday Email Template and Blast</a:t>
            </a:r>
          </a:p>
          <a:p>
            <a:pPr lvl="1">
              <a:buFont typeface="Wingdings" panose="05000000000000000000" pitchFamily="2" charset="2"/>
              <a:buChar char="Ø"/>
            </a:pPr>
            <a:endParaRPr lang="en-US" sz="1200" b="1" dirty="0" smtClean="0"/>
          </a:p>
          <a:p>
            <a:pPr lvl="1">
              <a:buFont typeface="Wingdings" panose="05000000000000000000" pitchFamily="2" charset="2"/>
              <a:buChar char="Ø"/>
            </a:pPr>
            <a:r>
              <a:rPr lang="en-US" sz="1400" dirty="0" smtClean="0"/>
              <a:t>Club Reduce will send this for </a:t>
            </a:r>
            <a:r>
              <a:rPr lang="en-US" sz="1400" dirty="0" smtClean="0"/>
              <a:t>you.</a:t>
            </a:r>
            <a:endParaRPr lang="en-US" sz="1400" dirty="0" smtClean="0"/>
          </a:p>
          <a:p>
            <a:pPr lvl="1">
              <a:buFont typeface="Wingdings" panose="05000000000000000000" pitchFamily="2" charset="2"/>
              <a:buChar char="Ø"/>
            </a:pPr>
            <a:r>
              <a:rPr lang="en-US" sz="1400" dirty="0" smtClean="0"/>
              <a:t>Provide phone number you want on the email and we will personalize your email for you (This should be the same phone number as on postcard)</a:t>
            </a:r>
          </a:p>
          <a:p>
            <a:pPr lvl="1">
              <a:buFont typeface="Wingdings" panose="05000000000000000000" pitchFamily="2" charset="2"/>
              <a:buChar char="Ø"/>
            </a:pPr>
            <a:r>
              <a:rPr lang="en-US" sz="1400" dirty="0" smtClean="0"/>
              <a:t>Please provide email list in Excel .csv format and email to </a:t>
            </a:r>
            <a:r>
              <a:rPr lang="en-US" sz="1400" dirty="0" smtClean="0">
                <a:hlinkClick r:id="rId3"/>
              </a:rPr>
              <a:t>Damon@ClubReduce.com</a:t>
            </a:r>
            <a:r>
              <a:rPr lang="en-US" sz="1400" dirty="0" smtClean="0"/>
              <a:t>. (Directions on how to create is on Club Reduce)</a:t>
            </a:r>
          </a:p>
          <a:p>
            <a:pPr lvl="1">
              <a:buFont typeface="Wingdings" panose="05000000000000000000" pitchFamily="2" charset="2"/>
              <a:buChar char="Ø"/>
            </a:pPr>
            <a:r>
              <a:rPr lang="en-US" sz="1400" dirty="0" smtClean="0"/>
              <a:t>Provide the date you want the email to go out. This should be the same week the postcard is mailed.</a:t>
            </a:r>
          </a:p>
          <a:p>
            <a:pPr>
              <a:buFont typeface="Wingdings" panose="05000000000000000000" pitchFamily="2" charset="2"/>
              <a:buChar char="Ø"/>
            </a:pPr>
            <a:endParaRPr lang="en-US" sz="1400" b="1" dirty="0" smtClean="0"/>
          </a:p>
          <a:p>
            <a:pPr>
              <a:buFont typeface="Wingdings" panose="05000000000000000000" pitchFamily="2" charset="2"/>
              <a:buChar char="Ø"/>
            </a:pPr>
            <a:endParaRPr lang="en-US" sz="1400" b="1" dirty="0" smtClean="0"/>
          </a:p>
          <a:p>
            <a:pPr marL="0" indent="0">
              <a:buNone/>
            </a:pPr>
            <a:endParaRPr lang="en-US" sz="2600" b="1" dirty="0"/>
          </a:p>
          <a:p>
            <a:pPr marL="0" indent="0">
              <a:buNone/>
            </a:pPr>
            <a:endParaRPr lang="en-US" sz="2600" b="1" dirty="0" smtClean="0"/>
          </a:p>
          <a:p>
            <a:pPr marL="0" indent="0">
              <a:buNone/>
            </a:pPr>
            <a:endParaRPr lang="en-US" sz="2600" b="1" dirty="0"/>
          </a:p>
          <a:p>
            <a:pPr marL="0" indent="0">
              <a:buNone/>
            </a:pPr>
            <a:endParaRPr lang="en-US" sz="2600" b="1" dirty="0"/>
          </a:p>
          <a:p>
            <a:pPr marL="0" indent="0">
              <a:buNone/>
            </a:pPr>
            <a:endParaRPr lang="en-US" sz="2600" b="1" dirty="0" smtClean="0"/>
          </a:p>
          <a:p>
            <a:pPr marL="0" indent="0">
              <a:buNone/>
            </a:pPr>
            <a:endParaRPr lang="en-US" sz="2600" b="1" dirty="0" smtClean="0"/>
          </a:p>
          <a:p>
            <a:pPr marL="0" indent="0">
              <a:buNone/>
            </a:pP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362199"/>
            <a:ext cx="2819400" cy="4010595"/>
          </a:xfrm>
          <a:prstGeom prst="rect">
            <a:avLst/>
          </a:prstGeom>
        </p:spPr>
      </p:pic>
    </p:spTree>
    <p:extLst>
      <p:ext uri="{BB962C8B-B14F-4D97-AF65-F5344CB8AC3E}">
        <p14:creationId xmlns:p14="http://schemas.microsoft.com/office/powerpoint/2010/main" val="350229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98325"/>
            <a:ext cx="6347713" cy="1320800"/>
          </a:xfrm>
        </p:spPr>
        <p:txBody>
          <a:bodyPr>
            <a:normAutofit/>
          </a:bodyPr>
          <a:lstStyle/>
          <a:p>
            <a:r>
              <a:rPr lang="en-US" b="1" dirty="0" smtClean="0">
                <a:solidFill>
                  <a:schemeClr val="bg2">
                    <a:lumMod val="25000"/>
                  </a:schemeClr>
                </a:solidFill>
              </a:rPr>
              <a:t>Holiday Direct Mail Postcard Campaign &amp; Email Blast</a:t>
            </a:r>
            <a:endParaRPr lang="en-US" b="1" dirty="0">
              <a:solidFill>
                <a:schemeClr val="bg2">
                  <a:lumMod val="25000"/>
                </a:schemeClr>
              </a:solidFill>
            </a:endParaRPr>
          </a:p>
        </p:txBody>
      </p:sp>
      <p:sp>
        <p:nvSpPr>
          <p:cNvPr id="3" name="Content Placeholder 2"/>
          <p:cNvSpPr>
            <a:spLocks noGrp="1"/>
          </p:cNvSpPr>
          <p:nvPr>
            <p:ph idx="1"/>
          </p:nvPr>
        </p:nvSpPr>
        <p:spPr>
          <a:xfrm>
            <a:off x="2015196" y="2282832"/>
            <a:ext cx="6824003" cy="3203568"/>
          </a:xfrm>
        </p:spPr>
        <p:txBody>
          <a:bodyPr>
            <a:normAutofit/>
          </a:bodyPr>
          <a:lstStyle/>
          <a:p>
            <a:pPr marL="0" indent="0">
              <a:buNone/>
            </a:pPr>
            <a:endParaRPr lang="en-US" sz="800" dirty="0" smtClean="0"/>
          </a:p>
          <a:p>
            <a:pPr marL="0" indent="0">
              <a:buNone/>
            </a:pPr>
            <a:r>
              <a:rPr lang="en-US" sz="2400" b="1" dirty="0" smtClean="0"/>
              <a:t>			Flyers </a:t>
            </a:r>
            <a:r>
              <a:rPr lang="en-US" sz="2400" b="1" dirty="0" smtClean="0"/>
              <a:t>and Signs at Front Desk</a:t>
            </a:r>
          </a:p>
          <a:p>
            <a:pPr marL="457200" lvl="1" indent="0">
              <a:buNone/>
            </a:pPr>
            <a:endParaRPr lang="en-US" sz="1400" dirty="0" smtClean="0"/>
          </a:p>
          <a:p>
            <a:pPr lvl="3">
              <a:buFont typeface="Wingdings" panose="05000000000000000000" pitchFamily="2" charset="2"/>
              <a:buChar char="Ø"/>
            </a:pPr>
            <a:r>
              <a:rPr lang="en-US" sz="1700" dirty="0" smtClean="0"/>
              <a:t>Place </a:t>
            </a:r>
            <a:r>
              <a:rPr lang="en-US" sz="1700" dirty="0" smtClean="0"/>
              <a:t>this flyer in an acrylic sign holder and have at the front desk</a:t>
            </a:r>
          </a:p>
          <a:p>
            <a:pPr lvl="3">
              <a:buFont typeface="Wingdings" panose="05000000000000000000" pitchFamily="2" charset="2"/>
              <a:buChar char="Ø"/>
            </a:pPr>
            <a:r>
              <a:rPr lang="en-US" sz="1700" dirty="0" smtClean="0"/>
              <a:t>Have flyers printed up and hand out to all patients in office and ask them to give to their friends, family and business associates</a:t>
            </a:r>
          </a:p>
          <a:p>
            <a:pPr marL="0" indent="0">
              <a:buNone/>
            </a:pPr>
            <a:endParaRPr lang="en-US" sz="1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48" y="2514600"/>
            <a:ext cx="2837252" cy="3657600"/>
          </a:xfrm>
          <a:prstGeom prst="rect">
            <a:avLst/>
          </a:prstGeom>
        </p:spPr>
      </p:pic>
    </p:spTree>
    <p:extLst>
      <p:ext uri="{BB962C8B-B14F-4D97-AF65-F5344CB8AC3E}">
        <p14:creationId xmlns:p14="http://schemas.microsoft.com/office/powerpoint/2010/main" val="61091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25000"/>
                  </a:schemeClr>
                </a:solidFill>
              </a:rPr>
              <a:t>Objective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Get into that little black dress for the holidays!</a:t>
            </a:r>
            <a:endParaRPr lang="en-US" sz="2400" b="1" dirty="0"/>
          </a:p>
          <a:p>
            <a:pPr>
              <a:buFont typeface="+mj-lt"/>
              <a:buAutoNum type="arabicPeriod"/>
            </a:pPr>
            <a:endParaRPr lang="en-US" sz="800" dirty="0" smtClean="0"/>
          </a:p>
          <a:p>
            <a:pPr>
              <a:buFont typeface="Wingdings" panose="05000000000000000000" pitchFamily="2" charset="2"/>
              <a:buChar char="Ø"/>
            </a:pPr>
            <a:r>
              <a:rPr lang="en-US" sz="1400" dirty="0" smtClean="0"/>
              <a:t>Don’t give up over the holidays and gain another 10 pounds!</a:t>
            </a:r>
          </a:p>
          <a:p>
            <a:pPr>
              <a:buFont typeface="Wingdings" panose="05000000000000000000" pitchFamily="2" charset="2"/>
              <a:buChar char="Ø"/>
            </a:pPr>
            <a:r>
              <a:rPr lang="en-US" sz="1400" dirty="0" smtClean="0"/>
              <a:t>Studies show that many </a:t>
            </a:r>
            <a:r>
              <a:rPr lang="en-US" sz="1400" dirty="0"/>
              <a:t>Americans gain 5-10 pounds over the holidays</a:t>
            </a:r>
            <a:r>
              <a:rPr lang="en-US" sz="1400" dirty="0" smtClean="0"/>
              <a:t>.</a:t>
            </a:r>
          </a:p>
          <a:p>
            <a:pPr>
              <a:buFont typeface="Wingdings" panose="05000000000000000000" pitchFamily="2" charset="2"/>
              <a:buChar char="Ø"/>
            </a:pPr>
            <a:r>
              <a:rPr lang="en-US" sz="1400" dirty="0" smtClean="0"/>
              <a:t>Lose 10-20 pounds and 4-14 inches in just 3-5 weeks with one of our unique breakthrough weight loss programs.</a:t>
            </a:r>
          </a:p>
          <a:p>
            <a:pPr>
              <a:buFont typeface="Wingdings" panose="05000000000000000000" pitchFamily="2" charset="2"/>
              <a:buChar char="Ø"/>
            </a:pPr>
            <a:r>
              <a:rPr lang="en-US" sz="1400" dirty="0" smtClean="0"/>
              <a:t>Shed your weight by the end of December and save your New Year’s Resolution for something better like learning a new language, taking a longer vacation, or spending more time with your loved ones.</a:t>
            </a:r>
          </a:p>
          <a:p>
            <a:pPr>
              <a:buFont typeface="Wingdings" panose="05000000000000000000" pitchFamily="2" charset="2"/>
              <a:buChar char="Ø"/>
            </a:pPr>
            <a:r>
              <a:rPr lang="en-US" sz="1400" dirty="0" smtClean="0"/>
              <a:t>Take control and start today!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1443948" cy="3943687"/>
          </a:xfrm>
          <a:prstGeom prst="rect">
            <a:avLst/>
          </a:prstGeom>
        </p:spPr>
      </p:pic>
    </p:spTree>
    <p:extLst>
      <p:ext uri="{BB962C8B-B14F-4D97-AF65-F5344CB8AC3E}">
        <p14:creationId xmlns:p14="http://schemas.microsoft.com/office/powerpoint/2010/main" val="2785848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Weight Loss Program Add-On</a:t>
            </a:r>
            <a:endParaRPr lang="en-US" b="1" dirty="0">
              <a:solidFill>
                <a:schemeClr val="bg2">
                  <a:lumMod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83" y="2286000"/>
            <a:ext cx="2109617" cy="4038600"/>
          </a:xfrm>
          <a:prstGeom prst="rect">
            <a:avLst/>
          </a:prstGeom>
        </p:spPr>
      </p:pic>
      <p:sp>
        <p:nvSpPr>
          <p:cNvPr id="3" name="Content Placeholder 2"/>
          <p:cNvSpPr>
            <a:spLocks noGrp="1"/>
          </p:cNvSpPr>
          <p:nvPr>
            <p:ph idx="1"/>
          </p:nvPr>
        </p:nvSpPr>
        <p:spPr/>
        <p:txBody>
          <a:bodyPr>
            <a:normAutofit/>
          </a:bodyPr>
          <a:lstStyle/>
          <a:p>
            <a:pPr marL="0" indent="0">
              <a:buNone/>
            </a:pPr>
            <a:endParaRPr lang="en-US" sz="800" dirty="0" smtClean="0"/>
          </a:p>
          <a:p>
            <a:pPr marL="0" indent="0">
              <a:buNone/>
            </a:pPr>
            <a:r>
              <a:rPr lang="en-US" sz="2400" b="1" dirty="0" smtClean="0"/>
              <a:t>Add a Week or Two onto their Program</a:t>
            </a:r>
          </a:p>
          <a:p>
            <a:pPr marL="0" indent="0">
              <a:buNone/>
            </a:pPr>
            <a:endParaRPr lang="en-US" sz="800" dirty="0"/>
          </a:p>
          <a:p>
            <a:pPr lvl="1">
              <a:buFont typeface="Wingdings" panose="05000000000000000000" pitchFamily="2" charset="2"/>
              <a:buChar char="Ø"/>
            </a:pPr>
            <a:r>
              <a:rPr lang="en-US" sz="1400" dirty="0" smtClean="0"/>
              <a:t>When selling weight loss programs in November and December tell your potential patients that you will add an extra week or two onto their program including all services (not supplements) to help them make up for and get back on track due to Thanksgiving and Christmas.</a:t>
            </a:r>
          </a:p>
          <a:p>
            <a:pPr lvl="1">
              <a:buFont typeface="Wingdings" panose="05000000000000000000" pitchFamily="2" charset="2"/>
              <a:buChar char="Ø"/>
            </a:pPr>
            <a:r>
              <a:rPr lang="en-US" sz="1400" dirty="0" smtClean="0"/>
              <a:t>Also be sure to let them know that you have a proven technique to get rid of the extra pound or two they may have put on while </a:t>
            </a:r>
            <a:r>
              <a:rPr lang="en-US" sz="1400" dirty="0" smtClean="0"/>
              <a:t>endulging</a:t>
            </a:r>
            <a:r>
              <a:rPr lang="en-US" sz="1400" dirty="0"/>
              <a:t> </a:t>
            </a:r>
            <a:r>
              <a:rPr lang="en-US" sz="1400" dirty="0" smtClean="0"/>
              <a:t>in </a:t>
            </a:r>
            <a:r>
              <a:rPr lang="en-US" sz="1400" dirty="0" smtClean="0"/>
              <a:t>their holiday feasts with the Lemon Detox to eliminate all the toxins, cleanse their body and accelerate them back into fat burning weight loss mode.</a:t>
            </a:r>
            <a:endParaRPr lang="en-US" sz="1400" dirty="0"/>
          </a:p>
        </p:txBody>
      </p:sp>
    </p:spTree>
    <p:extLst>
      <p:ext uri="{BB962C8B-B14F-4D97-AF65-F5344CB8AC3E}">
        <p14:creationId xmlns:p14="http://schemas.microsoft.com/office/powerpoint/2010/main" val="300069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Holiday Promotion Push for Referrals</a:t>
            </a:r>
            <a:endParaRPr lang="en-US" b="1" dirty="0">
              <a:solidFill>
                <a:schemeClr val="bg2">
                  <a:lumMod val="25000"/>
                </a:schemeClr>
              </a:solidFill>
            </a:endParaRPr>
          </a:p>
        </p:txBody>
      </p:sp>
      <p:sp>
        <p:nvSpPr>
          <p:cNvPr id="3" name="Content Placeholder 2"/>
          <p:cNvSpPr>
            <a:spLocks noGrp="1"/>
          </p:cNvSpPr>
          <p:nvPr>
            <p:ph idx="1"/>
          </p:nvPr>
        </p:nvSpPr>
        <p:spPr>
          <a:xfrm>
            <a:off x="2015197" y="2130432"/>
            <a:ext cx="6347714" cy="4041768"/>
          </a:xfrm>
        </p:spPr>
        <p:txBody>
          <a:bodyPr>
            <a:normAutofit fontScale="92500" lnSpcReduction="10000"/>
          </a:bodyPr>
          <a:lstStyle/>
          <a:p>
            <a:pPr marL="0" indent="0">
              <a:buNone/>
            </a:pPr>
            <a:endParaRPr lang="en-US" sz="800" dirty="0" smtClean="0"/>
          </a:p>
          <a:p>
            <a:pPr marL="0" indent="0">
              <a:buNone/>
            </a:pPr>
            <a:r>
              <a:rPr lang="en-US" sz="2400" b="1" dirty="0" smtClean="0"/>
              <a:t>Every staff member should be asking for referrals during the holidays and offering the holiday special.</a:t>
            </a:r>
          </a:p>
          <a:p>
            <a:pPr marL="0" indent="0">
              <a:buNone/>
            </a:pPr>
            <a:endParaRPr lang="en-US" sz="800" dirty="0"/>
          </a:p>
          <a:p>
            <a:pPr lvl="1">
              <a:buFont typeface="Wingdings" panose="05000000000000000000" pitchFamily="2" charset="2"/>
              <a:buChar char="Ø"/>
            </a:pPr>
            <a:r>
              <a:rPr lang="en-US" sz="1500" dirty="0" smtClean="0"/>
              <a:t>Remind the patient of your referral program. In our office we offer a free shake ($50 value) or $25 towards any product when they refer someone that purchases a program. </a:t>
            </a:r>
          </a:p>
          <a:p>
            <a:pPr lvl="1">
              <a:buFont typeface="Wingdings" panose="05000000000000000000" pitchFamily="2" charset="2"/>
              <a:buChar char="Ø"/>
            </a:pPr>
            <a:r>
              <a:rPr lang="en-US" sz="1500" dirty="0" smtClean="0"/>
              <a:t>Remind all staff that if someone comes in off of them as a referral they will get the bonus/incentive. In our office this is $10 per person that shows for seminar or comes back and books evaluation with Doctor or Health Specialist off of Holiday promotion. Have them write their name on the Holiday Flyer or attach their business card.</a:t>
            </a:r>
          </a:p>
          <a:p>
            <a:pPr lvl="1">
              <a:buFont typeface="Wingdings" panose="05000000000000000000" pitchFamily="2" charset="2"/>
              <a:buChar char="Ø"/>
            </a:pPr>
            <a:r>
              <a:rPr lang="en-US" sz="1500" dirty="0" smtClean="0"/>
              <a:t>You may want to set a goal for each staff member and have a prize for whoever gets the most.</a:t>
            </a:r>
          </a:p>
          <a:p>
            <a:pPr lvl="1">
              <a:buFont typeface="Wingdings" panose="05000000000000000000" pitchFamily="2" charset="2"/>
              <a:buChar char="Ø"/>
            </a:pP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99977" y="3519379"/>
            <a:ext cx="3733800" cy="1571844"/>
          </a:xfrm>
          <a:prstGeom prst="rect">
            <a:avLst/>
          </a:prstGeom>
        </p:spPr>
      </p:pic>
    </p:spTree>
    <p:extLst>
      <p:ext uri="{BB962C8B-B14F-4D97-AF65-F5344CB8AC3E}">
        <p14:creationId xmlns:p14="http://schemas.microsoft.com/office/powerpoint/2010/main" val="1576785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914400"/>
            <a:ext cx="6347713" cy="1320800"/>
          </a:xfrm>
        </p:spPr>
        <p:txBody>
          <a:bodyPr>
            <a:normAutofit/>
          </a:bodyPr>
          <a:lstStyle/>
          <a:p>
            <a:r>
              <a:rPr lang="en-US" b="1" dirty="0" smtClean="0">
                <a:solidFill>
                  <a:schemeClr val="bg2">
                    <a:lumMod val="25000"/>
                  </a:schemeClr>
                </a:solidFill>
              </a:rPr>
              <a:t>Holiday Packaged Product Gift Sales</a:t>
            </a:r>
            <a:endParaRPr lang="en-US" b="1" dirty="0">
              <a:solidFill>
                <a:schemeClr val="bg2">
                  <a:lumMod val="2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2209800"/>
            <a:ext cx="1676400" cy="2620342"/>
          </a:xfrm>
          <a:prstGeom prst="rect">
            <a:avLst/>
          </a:prstGeom>
        </p:spPr>
      </p:pic>
      <p:sp>
        <p:nvSpPr>
          <p:cNvPr id="3" name="Content Placeholder 2"/>
          <p:cNvSpPr>
            <a:spLocks noGrp="1"/>
          </p:cNvSpPr>
          <p:nvPr>
            <p:ph idx="1"/>
          </p:nvPr>
        </p:nvSpPr>
        <p:spPr>
          <a:xfrm>
            <a:off x="2015196" y="1828800"/>
            <a:ext cx="7128804" cy="4651368"/>
          </a:xfrm>
        </p:spPr>
        <p:txBody>
          <a:bodyPr>
            <a:normAutofit/>
          </a:bodyPr>
          <a:lstStyle/>
          <a:p>
            <a:pPr marL="0" indent="0">
              <a:buNone/>
            </a:pPr>
            <a:endParaRPr lang="en-US" sz="800" dirty="0" smtClean="0"/>
          </a:p>
          <a:p>
            <a:pPr marL="0" indent="0">
              <a:buNone/>
            </a:pPr>
            <a:r>
              <a:rPr lang="en-US" sz="2400" b="1" dirty="0" smtClean="0"/>
              <a:t>Bundle your Products and Sell for 10% - 15% Off</a:t>
            </a:r>
            <a:endParaRPr lang="en-US" sz="800" dirty="0"/>
          </a:p>
          <a:p>
            <a:pPr lvl="2">
              <a:buFont typeface="Wingdings" panose="05000000000000000000" pitchFamily="2" charset="2"/>
              <a:buChar char="Ø"/>
            </a:pPr>
            <a:r>
              <a:rPr lang="en-US" sz="1100" dirty="0" smtClean="0"/>
              <a:t>Ageless Beauty Combo</a:t>
            </a:r>
          </a:p>
          <a:p>
            <a:pPr lvl="3">
              <a:buFont typeface="Arial" panose="020B0604020202020204" pitchFamily="34" charset="0"/>
              <a:buChar char="•"/>
            </a:pPr>
            <a:r>
              <a:rPr lang="en-US" sz="900" dirty="0" smtClean="0"/>
              <a:t>Vitamin C Lotion, Toner Spray</a:t>
            </a:r>
          </a:p>
          <a:p>
            <a:pPr lvl="2">
              <a:buFont typeface="Wingdings" panose="05000000000000000000" pitchFamily="2" charset="2"/>
              <a:buChar char="Ø"/>
            </a:pPr>
            <a:r>
              <a:rPr lang="en-US" sz="1100" dirty="0" smtClean="0"/>
              <a:t>Deluxe Fresh Face Skin Care</a:t>
            </a:r>
          </a:p>
          <a:p>
            <a:pPr lvl="3">
              <a:buFont typeface="Arial" panose="020B0604020202020204" pitchFamily="34" charset="0"/>
              <a:buChar char="•"/>
            </a:pPr>
            <a:r>
              <a:rPr lang="en-US" sz="900" dirty="0" smtClean="0"/>
              <a:t>Green Tea Cleanser,  Apricot Exfoliator, Toner Spray, Apple Stem-Cell Moisturizer</a:t>
            </a:r>
          </a:p>
          <a:p>
            <a:pPr lvl="2">
              <a:buFont typeface="Wingdings" panose="05000000000000000000" pitchFamily="2" charset="2"/>
              <a:buChar char="Ø"/>
            </a:pPr>
            <a:r>
              <a:rPr lang="en-US" sz="1100" dirty="0" smtClean="0"/>
              <a:t>Exercise Enthusiasts – Weekend Warriors</a:t>
            </a:r>
          </a:p>
          <a:p>
            <a:pPr lvl="3">
              <a:buFont typeface="Arial" panose="020B0604020202020204" pitchFamily="34" charset="0"/>
              <a:buChar char="•"/>
            </a:pPr>
            <a:r>
              <a:rPr lang="en-US" sz="900" dirty="0" smtClean="0"/>
              <a:t>Exercise Gel, Cardio Health Drink Mix, B12</a:t>
            </a:r>
          </a:p>
          <a:p>
            <a:pPr lvl="2">
              <a:buFont typeface="Wingdings" panose="05000000000000000000" pitchFamily="2" charset="2"/>
              <a:buChar char="Ø"/>
            </a:pPr>
            <a:r>
              <a:rPr lang="en-US" sz="1100" dirty="0" smtClean="0"/>
              <a:t>Body Beautifying Kit</a:t>
            </a:r>
          </a:p>
          <a:p>
            <a:pPr lvl="3">
              <a:buFont typeface="Arial" panose="020B0604020202020204" pitchFamily="34" charset="0"/>
              <a:buChar char="•"/>
            </a:pPr>
            <a:r>
              <a:rPr lang="en-US" sz="900" dirty="0" smtClean="0"/>
              <a:t>Body Exfoliator, Anti-Cellulite Lotion</a:t>
            </a:r>
          </a:p>
          <a:p>
            <a:pPr lvl="2">
              <a:buFont typeface="Wingdings" panose="05000000000000000000" pitchFamily="2" charset="2"/>
              <a:buChar char="Ø"/>
            </a:pPr>
            <a:r>
              <a:rPr lang="en-US" sz="1100" dirty="0" smtClean="0"/>
              <a:t>Holiday Wishes - Gifts for Everyone</a:t>
            </a:r>
          </a:p>
          <a:p>
            <a:pPr lvl="3">
              <a:buFont typeface="Arial" panose="020B0604020202020204" pitchFamily="34" charset="0"/>
              <a:buChar char="•"/>
            </a:pPr>
            <a:r>
              <a:rPr lang="en-US" sz="900" dirty="0" smtClean="0"/>
              <a:t>Nutritional Shake or 4 Sample Nutritional Shakes</a:t>
            </a:r>
          </a:p>
          <a:p>
            <a:pPr lvl="2">
              <a:buFont typeface="Wingdings" panose="05000000000000000000" pitchFamily="2" charset="2"/>
              <a:buChar char="Ø"/>
            </a:pPr>
            <a:r>
              <a:rPr lang="en-US" sz="1100" dirty="0" smtClean="0"/>
              <a:t>The Gift of Energy</a:t>
            </a:r>
          </a:p>
          <a:p>
            <a:pPr lvl="3">
              <a:buFont typeface="Arial" panose="020B0604020202020204" pitchFamily="34" charset="0"/>
              <a:buChar char="•"/>
            </a:pPr>
            <a:r>
              <a:rPr lang="en-US" sz="900" dirty="0" smtClean="0"/>
              <a:t>Berry Greens Drink Mix, Cardio Health Drink Mix, B12</a:t>
            </a:r>
          </a:p>
          <a:p>
            <a:pPr lvl="1">
              <a:buFont typeface="Wingdings" panose="05000000000000000000" pitchFamily="2" charset="2"/>
              <a:buChar char="Ø"/>
            </a:pPr>
            <a:endParaRPr lang="en-US" sz="1500" dirty="0" smtClean="0"/>
          </a:p>
          <a:p>
            <a:pPr lvl="1">
              <a:buFont typeface="Wingdings" panose="05000000000000000000" pitchFamily="2" charset="2"/>
              <a:buChar char="Ø"/>
            </a:pPr>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1" y="4267200"/>
            <a:ext cx="1371599" cy="20857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3831381"/>
            <a:ext cx="1600200" cy="2264619"/>
          </a:xfrm>
          <a:prstGeom prst="rect">
            <a:avLst/>
          </a:prstGeom>
        </p:spPr>
      </p:pic>
    </p:spTree>
    <p:extLst>
      <p:ext uri="{BB962C8B-B14F-4D97-AF65-F5344CB8AC3E}">
        <p14:creationId xmlns:p14="http://schemas.microsoft.com/office/powerpoint/2010/main" val="1190909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914400"/>
            <a:ext cx="7456715" cy="1320800"/>
          </a:xfrm>
        </p:spPr>
        <p:txBody>
          <a:bodyPr>
            <a:normAutofit/>
          </a:bodyPr>
          <a:lstStyle/>
          <a:p>
            <a:r>
              <a:rPr lang="en-US" b="1" dirty="0" smtClean="0">
                <a:solidFill>
                  <a:schemeClr val="bg2">
                    <a:lumMod val="25000"/>
                  </a:schemeClr>
                </a:solidFill>
              </a:rPr>
              <a:t>Make December your Highest Producing Month this Year</a:t>
            </a:r>
            <a:endParaRPr lang="en-US" b="1" dirty="0">
              <a:solidFill>
                <a:schemeClr val="bg2">
                  <a:lumMod val="25000"/>
                </a:schemeClr>
              </a:solidFill>
            </a:endParaRPr>
          </a:p>
        </p:txBody>
      </p:sp>
      <p:sp>
        <p:nvSpPr>
          <p:cNvPr id="3" name="Content Placeholder 2"/>
          <p:cNvSpPr>
            <a:spLocks noGrp="1"/>
          </p:cNvSpPr>
          <p:nvPr>
            <p:ph idx="1"/>
          </p:nvPr>
        </p:nvSpPr>
        <p:spPr>
          <a:xfrm>
            <a:off x="2015196" y="2133600"/>
            <a:ext cx="5528604" cy="4346568"/>
          </a:xfrm>
        </p:spPr>
        <p:txBody>
          <a:bodyPr>
            <a:normAutofit/>
          </a:bodyPr>
          <a:lstStyle/>
          <a:p>
            <a:pPr marL="0" indent="0">
              <a:buNone/>
            </a:pPr>
            <a:endParaRPr lang="en-US" sz="800" dirty="0" smtClean="0"/>
          </a:p>
          <a:p>
            <a:pPr marL="0" indent="0">
              <a:buNone/>
            </a:pPr>
            <a:r>
              <a:rPr lang="en-US" sz="2400" b="1" dirty="0" smtClean="0"/>
              <a:t>We can do it and you can too!</a:t>
            </a:r>
            <a:endParaRPr lang="en-US" sz="800" dirty="0"/>
          </a:p>
          <a:p>
            <a:pPr lvl="1">
              <a:buFont typeface="Wingdings" panose="05000000000000000000" pitchFamily="2" charset="2"/>
              <a:buChar char="Ø"/>
            </a:pPr>
            <a:endParaRPr lang="en-US" sz="1500" dirty="0" smtClean="0"/>
          </a:p>
          <a:p>
            <a:pPr lvl="1">
              <a:buFont typeface="Wingdings" panose="05000000000000000000" pitchFamily="2" charset="2"/>
              <a:buChar char="Ø"/>
            </a:pP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301" y="3505200"/>
            <a:ext cx="6499299" cy="25622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80000">
            <a:off x="6702642" y="2325288"/>
            <a:ext cx="1675551" cy="1495867"/>
          </a:xfrm>
          <a:prstGeom prst="rect">
            <a:avLst/>
          </a:prstGeom>
        </p:spPr>
      </p:pic>
    </p:spTree>
    <p:extLst>
      <p:ext uri="{BB962C8B-B14F-4D97-AF65-F5344CB8AC3E}">
        <p14:creationId xmlns:p14="http://schemas.microsoft.com/office/powerpoint/2010/main" val="1602755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7304315" cy="1320800"/>
          </a:xfrm>
        </p:spPr>
        <p:txBody>
          <a:bodyPr/>
          <a:lstStyle/>
          <a:p>
            <a:r>
              <a:rPr lang="en-US" b="1" dirty="0" smtClean="0">
                <a:solidFill>
                  <a:srgbClr val="002060"/>
                </a:solidFill>
              </a:rPr>
              <a:t>The 2014 Summit was Amazing!</a:t>
            </a:r>
            <a:endParaRPr lang="en-US" b="1" dirty="0">
              <a:solidFill>
                <a:srgbClr val="002060"/>
              </a:solidFill>
            </a:endParaRPr>
          </a:p>
        </p:txBody>
      </p:sp>
      <p:sp>
        <p:nvSpPr>
          <p:cNvPr id="3" name="Content Placeholder 2"/>
          <p:cNvSpPr>
            <a:spLocks noGrp="1"/>
          </p:cNvSpPr>
          <p:nvPr>
            <p:ph idx="1"/>
          </p:nvPr>
        </p:nvSpPr>
        <p:spPr>
          <a:xfrm>
            <a:off x="2415286" y="2438400"/>
            <a:ext cx="6347714" cy="3886200"/>
          </a:xfrm>
        </p:spPr>
        <p:txBody>
          <a:bodyPr/>
          <a:lstStyle/>
          <a:p>
            <a:pPr marL="0" indent="0">
              <a:buNone/>
            </a:pPr>
            <a:r>
              <a:rPr lang="en-US" sz="2400" b="1" dirty="0" smtClean="0"/>
              <a:t>Three Success Strategies to Grow your Practice:</a:t>
            </a:r>
          </a:p>
          <a:p>
            <a:pPr>
              <a:buFont typeface="+mj-lt"/>
              <a:buAutoNum type="arabicPeriod"/>
            </a:pPr>
            <a:endParaRPr lang="en-US" sz="800" dirty="0" smtClean="0"/>
          </a:p>
          <a:p>
            <a:pPr>
              <a:buFont typeface="+mj-lt"/>
              <a:buAutoNum type="arabicPeriod"/>
            </a:pPr>
            <a:r>
              <a:rPr lang="en-US" b="1" dirty="0" smtClean="0">
                <a:solidFill>
                  <a:srgbClr val="FF0000"/>
                </a:solidFill>
              </a:rPr>
              <a:t>NEW</a:t>
            </a:r>
            <a:r>
              <a:rPr lang="en-US" dirty="0" smtClean="0"/>
              <a:t> SUCCESS CHECKLIST</a:t>
            </a:r>
          </a:p>
          <a:p>
            <a:pPr>
              <a:buFont typeface="+mj-lt"/>
              <a:buAutoNum type="arabicPeriod"/>
            </a:pPr>
            <a:endParaRPr lang="en-US" b="1" dirty="0">
              <a:solidFill>
                <a:srgbClr val="FF0000"/>
              </a:solidFill>
            </a:endParaRPr>
          </a:p>
          <a:p>
            <a:pPr>
              <a:buFont typeface="+mj-lt"/>
              <a:buAutoNum type="arabicPeriod"/>
            </a:pPr>
            <a:r>
              <a:rPr lang="en-US" b="1" dirty="0" smtClean="0">
                <a:solidFill>
                  <a:srgbClr val="FF0000"/>
                </a:solidFill>
              </a:rPr>
              <a:t>NEW</a:t>
            </a:r>
            <a:r>
              <a:rPr lang="en-US" dirty="0" smtClean="0"/>
              <a:t> MARKETING QUICKSTART GUIDE</a:t>
            </a:r>
          </a:p>
          <a:p>
            <a:pPr>
              <a:buFont typeface="+mj-lt"/>
              <a:buAutoNum type="arabicPeriod"/>
            </a:pPr>
            <a:endParaRPr lang="en-US" dirty="0" smtClean="0"/>
          </a:p>
          <a:p>
            <a:pPr>
              <a:buFont typeface="+mj-lt"/>
              <a:buAutoNum type="arabicPeriod"/>
            </a:pPr>
            <a:r>
              <a:rPr lang="en-US" b="1" dirty="0" smtClean="0">
                <a:solidFill>
                  <a:srgbClr val="FF0000"/>
                </a:solidFill>
              </a:rPr>
              <a:t>HIRE ME </a:t>
            </a:r>
            <a:r>
              <a:rPr lang="en-US" dirty="0" smtClean="0"/>
              <a:t>to come to your clinic to provide personal, </a:t>
            </a:r>
            <a:r>
              <a:rPr lang="en-US" dirty="0"/>
              <a:t> </a:t>
            </a:r>
            <a:r>
              <a:rPr lang="en-US" dirty="0" smtClean="0"/>
              <a:t> one-on-one COACHING and CONSULTING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508248"/>
            <a:ext cx="609600" cy="6065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270248"/>
            <a:ext cx="609600" cy="6065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108448"/>
            <a:ext cx="609600" cy="606552"/>
          </a:xfrm>
          <a:prstGeom prst="rect">
            <a:avLst/>
          </a:prstGeom>
        </p:spPr>
      </p:pic>
    </p:spTree>
    <p:extLst>
      <p:ext uri="{BB962C8B-B14F-4D97-AF65-F5344CB8AC3E}">
        <p14:creationId xmlns:p14="http://schemas.microsoft.com/office/powerpoint/2010/main" val="238925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rPr>
              <a:t>SUCCESS STRATEGY ONE: 							 Success Checklist</a:t>
            </a:r>
            <a:br>
              <a:rPr lang="en-US" sz="4000" b="1" dirty="0" smtClean="0">
                <a:solidFill>
                  <a:srgbClr val="002060"/>
                </a:solidFill>
              </a:rPr>
            </a:br>
            <a:r>
              <a:rPr lang="en-US" b="1" dirty="0" smtClean="0">
                <a:solidFill>
                  <a:srgbClr val="002060"/>
                </a:solidFill>
              </a:rPr>
              <a:t>		</a:t>
            </a:r>
            <a:r>
              <a:rPr lang="en-US" b="1" dirty="0">
                <a:solidFill>
                  <a:srgbClr val="002060"/>
                </a:solidFill>
              </a:rPr>
              <a:t> </a:t>
            </a:r>
            <a:r>
              <a:rPr lang="en-US" b="1" dirty="0" smtClean="0">
                <a:solidFill>
                  <a:srgbClr val="002060"/>
                </a:solidFill>
              </a:rPr>
              <a:t>  </a:t>
            </a:r>
            <a:r>
              <a:rPr lang="en-US" sz="2200" b="1" dirty="0" smtClean="0">
                <a:solidFill>
                  <a:srgbClr val="002060"/>
                </a:solidFill>
              </a:rPr>
              <a:t>To Streamline Set-Up and Ensure Success</a:t>
            </a:r>
            <a:endParaRPr lang="en-US" sz="2200" b="1" dirty="0">
              <a:solidFill>
                <a:srgbClr val="002060"/>
              </a:solidFill>
            </a:endParaRPr>
          </a:p>
        </p:txBody>
      </p:sp>
      <p:sp>
        <p:nvSpPr>
          <p:cNvPr id="3" name="Content Placeholder 2"/>
          <p:cNvSpPr>
            <a:spLocks noGrp="1"/>
          </p:cNvSpPr>
          <p:nvPr>
            <p:ph idx="1"/>
          </p:nvPr>
        </p:nvSpPr>
        <p:spPr>
          <a:xfrm>
            <a:off x="914400" y="2130433"/>
            <a:ext cx="7448511" cy="1984367"/>
          </a:xfrm>
        </p:spPr>
        <p:txBody>
          <a:bodyPr/>
          <a:lstStyle/>
          <a:p>
            <a:pPr marL="0" indent="0">
              <a:buNone/>
            </a:pPr>
            <a:endParaRPr lang="en-US" dirty="0"/>
          </a:p>
          <a:p>
            <a:pPr marL="0" indent="0" algn="ctr">
              <a:buNone/>
            </a:pPr>
            <a:endParaRPr lang="en-US" b="1" i="1" dirty="0" smtClean="0"/>
          </a:p>
          <a:p>
            <a:pPr marL="0" indent="0" algn="ctr">
              <a:buNone/>
            </a:pPr>
            <a:r>
              <a:rPr lang="en-US" b="1" i="1" dirty="0" smtClean="0"/>
              <a:t>“</a:t>
            </a:r>
            <a:r>
              <a:rPr lang="en-US" b="1" i="1" dirty="0"/>
              <a:t>You have always had, you have at this moment, </a:t>
            </a:r>
            <a:r>
              <a:rPr lang="en-US" b="1" i="1" dirty="0" smtClean="0"/>
              <a:t>you </a:t>
            </a:r>
            <a:r>
              <a:rPr lang="en-US" b="1" i="1" dirty="0"/>
              <a:t>will always have in the future the power </a:t>
            </a:r>
            <a:r>
              <a:rPr lang="en-US" b="1" i="1" dirty="0" smtClean="0"/>
              <a:t>to </a:t>
            </a:r>
            <a:r>
              <a:rPr lang="en-US" b="1" i="1" dirty="0"/>
              <a:t>achieve, to accomplish, to have anything and everything </a:t>
            </a:r>
            <a:r>
              <a:rPr lang="en-US" b="1" i="1" dirty="0" smtClean="0"/>
              <a:t>you </a:t>
            </a:r>
            <a:r>
              <a:rPr lang="en-US" b="1" i="1" dirty="0"/>
              <a:t>want.”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43000"/>
            <a:ext cx="609600" cy="60655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42" y="4098984"/>
            <a:ext cx="3600558" cy="18583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76800" y="4098984"/>
            <a:ext cx="3600558" cy="1858304"/>
          </a:xfrm>
          <a:prstGeom prst="rect">
            <a:avLst/>
          </a:prstGeom>
        </p:spPr>
      </p:pic>
    </p:spTree>
    <p:extLst>
      <p:ext uri="{BB962C8B-B14F-4D97-AF65-F5344CB8AC3E}">
        <p14:creationId xmlns:p14="http://schemas.microsoft.com/office/powerpoint/2010/main" val="3529372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74" y="3200400"/>
            <a:ext cx="1249626" cy="1872231"/>
          </a:xfrm>
          <a:prstGeom prst="rect">
            <a:avLst/>
          </a:prstGeom>
        </p:spPr>
      </p:pic>
      <p:sp>
        <p:nvSpPr>
          <p:cNvPr id="2" name="Title 1"/>
          <p:cNvSpPr>
            <a:spLocks noGrp="1"/>
          </p:cNvSpPr>
          <p:nvPr>
            <p:ph type="title"/>
          </p:nvPr>
        </p:nvSpPr>
        <p:spPr>
          <a:xfrm>
            <a:off x="1687285" y="1098325"/>
            <a:ext cx="7380515" cy="1320800"/>
          </a:xfrm>
        </p:spPr>
        <p:txBody>
          <a:bodyPr>
            <a:normAutofit fontScale="90000"/>
          </a:bodyPr>
          <a:lstStyle/>
          <a:p>
            <a:r>
              <a:rPr lang="en-US" b="1" dirty="0" smtClean="0">
                <a:solidFill>
                  <a:srgbClr val="002060"/>
                </a:solidFill>
              </a:rPr>
              <a:t>SUCCESS STRATEGY TWO: </a:t>
            </a:r>
            <a:br>
              <a:rPr lang="en-US" b="1" dirty="0" smtClean="0">
                <a:solidFill>
                  <a:srgbClr val="002060"/>
                </a:solidFill>
              </a:rPr>
            </a:br>
            <a:r>
              <a:rPr lang="en-US" b="1" dirty="0">
                <a:solidFill>
                  <a:srgbClr val="002060"/>
                </a:solidFill>
              </a:rPr>
              <a:t>	</a:t>
            </a:r>
            <a:r>
              <a:rPr lang="en-US" b="1" dirty="0" smtClean="0">
                <a:solidFill>
                  <a:srgbClr val="002060"/>
                </a:solidFill>
              </a:rPr>
              <a:t>			</a:t>
            </a:r>
            <a:r>
              <a:rPr lang="en-US" sz="3400" b="1" dirty="0" smtClean="0">
                <a:solidFill>
                  <a:srgbClr val="002060"/>
                </a:solidFill>
              </a:rPr>
              <a:t>Marketing Quick Start Guide</a:t>
            </a:r>
            <a:br>
              <a:rPr lang="en-US" sz="3400" b="1" dirty="0" smtClean="0">
                <a:solidFill>
                  <a:srgbClr val="002060"/>
                </a:solidFill>
              </a:rPr>
            </a:br>
            <a:r>
              <a:rPr lang="en-US" sz="3400" b="1" dirty="0" smtClean="0">
                <a:solidFill>
                  <a:srgbClr val="002060"/>
                </a:solidFill>
              </a:rPr>
              <a:t>				          </a:t>
            </a:r>
            <a:r>
              <a:rPr lang="en-US" sz="2200" b="1" dirty="0" smtClean="0">
                <a:solidFill>
                  <a:srgbClr val="002060"/>
                </a:solidFill>
              </a:rPr>
              <a:t>Your Top Money Making Campaigns</a:t>
            </a:r>
            <a:endParaRPr lang="en-US" sz="2200" b="1" dirty="0">
              <a:solidFill>
                <a:srgbClr val="002060"/>
              </a:solidFill>
            </a:endParaRPr>
          </a:p>
        </p:txBody>
      </p:sp>
      <p:sp>
        <p:nvSpPr>
          <p:cNvPr id="3" name="Content Placeholder 2"/>
          <p:cNvSpPr>
            <a:spLocks noGrp="1"/>
          </p:cNvSpPr>
          <p:nvPr>
            <p:ph idx="1"/>
          </p:nvPr>
        </p:nvSpPr>
        <p:spPr>
          <a:xfrm>
            <a:off x="2339086" y="2895600"/>
            <a:ext cx="6576314" cy="3429000"/>
          </a:xfrm>
        </p:spPr>
        <p:txBody>
          <a:bodyPr>
            <a:normAutofit/>
          </a:bodyPr>
          <a:lstStyle/>
          <a:p>
            <a:pPr marL="0" lvl="1" indent="0">
              <a:buNone/>
            </a:pPr>
            <a:r>
              <a:rPr lang="en-US" sz="2000" b="1" i="1" dirty="0"/>
              <a:t>“If you are failing to plan, you are planning to fail.”                </a:t>
            </a:r>
            <a:r>
              <a:rPr lang="en-US" sz="2100" b="1" i="1" dirty="0"/>
              <a:t>	</a:t>
            </a:r>
            <a:r>
              <a:rPr lang="en-US" sz="2100" b="1" i="1" dirty="0" smtClean="0"/>
              <a:t>					</a:t>
            </a:r>
            <a:r>
              <a:rPr lang="en-US" sz="2000" b="1" i="1" dirty="0" smtClean="0"/>
              <a:t> </a:t>
            </a:r>
            <a:r>
              <a:rPr lang="en-US" sz="1400" b="1" i="1" dirty="0"/>
              <a:t>– Tariq </a:t>
            </a:r>
            <a:r>
              <a:rPr lang="en-US" sz="1400" b="1" i="1" dirty="0" smtClean="0"/>
              <a:t>Siddique</a:t>
            </a:r>
            <a:endParaRPr lang="en-US" sz="900" b="1" dirty="0" smtClean="0"/>
          </a:p>
          <a:p>
            <a:pPr marL="0" lvl="1" indent="0">
              <a:buNone/>
            </a:pPr>
            <a:r>
              <a:rPr lang="en-US" sz="1900" dirty="0" smtClean="0"/>
              <a:t>	</a:t>
            </a:r>
            <a:r>
              <a:rPr lang="en-US" sz="1800" dirty="0" smtClean="0"/>
              <a:t>Detailed guide including:</a:t>
            </a:r>
            <a:r>
              <a:rPr lang="en-US" sz="1900" dirty="0" smtClean="0"/>
              <a:t> </a:t>
            </a:r>
          </a:p>
          <a:p>
            <a:pPr marL="1143000" lvl="3">
              <a:buFont typeface="Arial" panose="020B0604020202020204" pitchFamily="34" charset="0"/>
              <a:buChar char="•"/>
            </a:pPr>
            <a:r>
              <a:rPr lang="en-US" sz="1100" dirty="0" smtClean="0"/>
              <a:t>How To Checklists</a:t>
            </a:r>
          </a:p>
          <a:p>
            <a:pPr marL="1143000" lvl="3">
              <a:buFont typeface="Arial" panose="020B0604020202020204" pitchFamily="34" charset="0"/>
              <a:buChar char="•"/>
            </a:pPr>
            <a:r>
              <a:rPr lang="en-US" sz="1100" dirty="0" smtClean="0"/>
              <a:t>Helpful Hints</a:t>
            </a:r>
          </a:p>
          <a:p>
            <a:pPr marL="1143000" lvl="3">
              <a:buFont typeface="Arial" panose="020B0604020202020204" pitchFamily="34" charset="0"/>
              <a:buChar char="•"/>
            </a:pPr>
            <a:r>
              <a:rPr lang="en-US" sz="1100" dirty="0" smtClean="0"/>
              <a:t>Interesting Facts</a:t>
            </a:r>
          </a:p>
          <a:p>
            <a:pPr marL="1143000" lvl="3">
              <a:buFont typeface="Arial" panose="020B0604020202020204" pitchFamily="34" charset="0"/>
              <a:buChar char="•"/>
            </a:pPr>
            <a:r>
              <a:rPr lang="en-US" sz="1100" dirty="0" smtClean="0"/>
              <a:t>ROI</a:t>
            </a:r>
          </a:p>
          <a:p>
            <a:pPr marL="1143000" lvl="3">
              <a:buFont typeface="Arial" panose="020B0604020202020204" pitchFamily="34" charset="0"/>
              <a:buChar char="•"/>
            </a:pPr>
            <a:r>
              <a:rPr lang="en-US" sz="1100" dirty="0" smtClean="0"/>
              <a:t>Strategy</a:t>
            </a:r>
          </a:p>
          <a:p>
            <a:pPr marL="1143000" lvl="3">
              <a:buFont typeface="Arial" panose="020B0604020202020204" pitchFamily="34" charset="0"/>
              <a:buChar char="•"/>
            </a:pPr>
            <a:r>
              <a:rPr lang="en-US" sz="1100" dirty="0" smtClean="0"/>
              <a:t>Implementation</a:t>
            </a:r>
          </a:p>
          <a:p>
            <a:pPr marL="1143000" lvl="3">
              <a:buFont typeface="Arial" panose="020B0604020202020204" pitchFamily="34" charset="0"/>
              <a:buChar char="•"/>
            </a:pPr>
            <a:r>
              <a:rPr lang="en-US" sz="1100" dirty="0" smtClean="0"/>
              <a:t>Set Up</a:t>
            </a:r>
          </a:p>
          <a:p>
            <a:pPr>
              <a:buFont typeface="+mj-lt"/>
              <a:buAutoNum type="arabicPeriod"/>
            </a:pPr>
            <a:endParaRPr lang="en-US" sz="9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066800"/>
            <a:ext cx="609600" cy="60655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73" y="2209800"/>
            <a:ext cx="1249627" cy="92273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74" y="5186959"/>
            <a:ext cx="1249626" cy="1290041"/>
          </a:xfrm>
          <a:prstGeom prst="rect">
            <a:avLst/>
          </a:prstGeom>
        </p:spPr>
      </p:pic>
    </p:spTree>
    <p:extLst>
      <p:ext uri="{BB962C8B-B14F-4D97-AF65-F5344CB8AC3E}">
        <p14:creationId xmlns:p14="http://schemas.microsoft.com/office/powerpoint/2010/main" val="47113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7228115" cy="1320800"/>
          </a:xfrm>
        </p:spPr>
        <p:txBody>
          <a:bodyPr/>
          <a:lstStyle/>
          <a:p>
            <a:r>
              <a:rPr lang="en-US" b="1" dirty="0" smtClean="0">
                <a:solidFill>
                  <a:srgbClr val="002060"/>
                </a:solidFill>
              </a:rPr>
              <a:t>SUCCESS STRATEGY THREE: 					   </a:t>
            </a:r>
            <a:r>
              <a:rPr lang="en-US" sz="3200" b="1" dirty="0" smtClean="0">
                <a:solidFill>
                  <a:srgbClr val="002060"/>
                </a:solidFill>
              </a:rPr>
              <a:t>On-Site Personal Consulting</a:t>
            </a:r>
            <a:endParaRPr lang="en-US" sz="3200" b="1" dirty="0">
              <a:solidFill>
                <a:srgbClr val="002060"/>
              </a:solidFill>
            </a:endParaRPr>
          </a:p>
        </p:txBody>
      </p:sp>
      <p:sp>
        <p:nvSpPr>
          <p:cNvPr id="3" name="Content Placeholder 2"/>
          <p:cNvSpPr>
            <a:spLocks noGrp="1"/>
          </p:cNvSpPr>
          <p:nvPr>
            <p:ph idx="1"/>
          </p:nvPr>
        </p:nvSpPr>
        <p:spPr>
          <a:xfrm>
            <a:off x="2643886" y="2751795"/>
            <a:ext cx="6347714" cy="3420405"/>
          </a:xfrm>
        </p:spPr>
        <p:txBody>
          <a:bodyPr>
            <a:normAutofit/>
          </a:bodyPr>
          <a:lstStyle/>
          <a:p>
            <a:pPr lvl="1"/>
            <a:r>
              <a:rPr lang="en-US" sz="1800" dirty="0" smtClean="0"/>
              <a:t>Are you making $25,000, $50,000, $100,000 or more each month with Club Reduce?</a:t>
            </a:r>
          </a:p>
          <a:p>
            <a:pPr marL="0" indent="0">
              <a:buNone/>
            </a:pPr>
            <a:endParaRPr lang="en-US" dirty="0"/>
          </a:p>
          <a:p>
            <a:pPr lvl="1"/>
            <a:r>
              <a:rPr lang="en-US" sz="1800" dirty="0" smtClean="0"/>
              <a:t>Do you want to be?</a:t>
            </a:r>
          </a:p>
          <a:p>
            <a:pPr marL="0" indent="0">
              <a:buNone/>
            </a:pPr>
            <a:endParaRPr lang="en-US" dirty="0"/>
          </a:p>
          <a:p>
            <a:pPr lvl="1"/>
            <a:r>
              <a:rPr lang="en-US" sz="1800" dirty="0" smtClean="0"/>
              <a:t>I can personally help you DOUBLE, TRIPLE or even QUADRUPLE your Club Reduce business in just a few short months.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46048"/>
            <a:ext cx="609600" cy="6065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84" y="2362200"/>
            <a:ext cx="2414816" cy="3340032"/>
          </a:xfrm>
          <a:prstGeom prst="rect">
            <a:avLst/>
          </a:prstGeom>
        </p:spPr>
      </p:pic>
    </p:spTree>
    <p:extLst>
      <p:ext uri="{BB962C8B-B14F-4D97-AF65-F5344CB8AC3E}">
        <p14:creationId xmlns:p14="http://schemas.microsoft.com/office/powerpoint/2010/main" val="1775019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7380515" cy="1320800"/>
          </a:xfrm>
        </p:spPr>
        <p:txBody>
          <a:bodyPr/>
          <a:lstStyle/>
          <a:p>
            <a:r>
              <a:rPr lang="en-US" b="1" dirty="0" smtClean="0">
                <a:solidFill>
                  <a:srgbClr val="002060"/>
                </a:solidFill>
              </a:rPr>
              <a:t>Personal One-on-One Coaching and Consulting at your Clinic!</a:t>
            </a:r>
            <a:endParaRPr lang="en-US" b="1" dirty="0">
              <a:solidFill>
                <a:srgbClr val="002060"/>
              </a:solidFill>
            </a:endParaRPr>
          </a:p>
        </p:txBody>
      </p:sp>
      <p:sp>
        <p:nvSpPr>
          <p:cNvPr id="3" name="Content Placeholder 2"/>
          <p:cNvSpPr>
            <a:spLocks noGrp="1"/>
          </p:cNvSpPr>
          <p:nvPr>
            <p:ph idx="1"/>
          </p:nvPr>
        </p:nvSpPr>
        <p:spPr>
          <a:xfrm>
            <a:off x="2567686" y="2590800"/>
            <a:ext cx="6347714" cy="3508368"/>
          </a:xfrm>
        </p:spPr>
        <p:txBody>
          <a:bodyPr>
            <a:normAutofit fontScale="92500" lnSpcReduction="20000"/>
          </a:bodyPr>
          <a:lstStyle/>
          <a:p>
            <a:pPr marL="0" indent="0">
              <a:buNone/>
            </a:pPr>
            <a:r>
              <a:rPr lang="en-US" b="1" dirty="0"/>
              <a:t>Ask yourself these questions</a:t>
            </a:r>
            <a:r>
              <a:rPr lang="en-US" b="1" dirty="0" smtClean="0"/>
              <a:t>:</a:t>
            </a:r>
            <a:endParaRPr lang="en-US" sz="900" dirty="0" smtClean="0"/>
          </a:p>
          <a:p>
            <a:pPr lvl="1"/>
            <a:r>
              <a:rPr lang="en-US" sz="1300" dirty="0" smtClean="0"/>
              <a:t>Do </a:t>
            </a:r>
            <a:r>
              <a:rPr lang="en-US" sz="1300" dirty="0"/>
              <a:t>you want help </a:t>
            </a:r>
            <a:r>
              <a:rPr lang="en-US" sz="1300" dirty="0" smtClean="0"/>
              <a:t>TRAINING your staff and IMPLEMENTING </a:t>
            </a:r>
            <a:r>
              <a:rPr lang="en-US" sz="1300" dirty="0"/>
              <a:t>all these NEW systems, products, and programs in your clinic?</a:t>
            </a:r>
          </a:p>
          <a:p>
            <a:pPr lvl="1"/>
            <a:r>
              <a:rPr lang="en-US" sz="1300" dirty="0"/>
              <a:t>Do you want to get your clinic running like a </a:t>
            </a:r>
            <a:r>
              <a:rPr lang="en-US" sz="1300" dirty="0" smtClean="0"/>
              <a:t>WELL-OILED MACHINE?</a:t>
            </a:r>
            <a:endParaRPr lang="en-US" sz="1300" dirty="0"/>
          </a:p>
          <a:p>
            <a:pPr lvl="1"/>
            <a:r>
              <a:rPr lang="en-US" sz="1300" dirty="0"/>
              <a:t>Do you want to take your business to the </a:t>
            </a:r>
            <a:r>
              <a:rPr lang="en-US" sz="1300" dirty="0" smtClean="0"/>
              <a:t>NEXT LEVEL </a:t>
            </a:r>
            <a:r>
              <a:rPr lang="en-US" sz="1300" dirty="0"/>
              <a:t>and make more money now?</a:t>
            </a:r>
          </a:p>
          <a:p>
            <a:pPr lvl="1"/>
            <a:r>
              <a:rPr lang="en-US" sz="1300" dirty="0"/>
              <a:t>Do you want to increase the </a:t>
            </a:r>
            <a:r>
              <a:rPr lang="en-US" sz="1300" dirty="0" smtClean="0"/>
              <a:t>PRODUCTIVITY </a:t>
            </a:r>
            <a:r>
              <a:rPr lang="en-US" sz="1300" dirty="0"/>
              <a:t>of your staff  so  you can </a:t>
            </a:r>
            <a:r>
              <a:rPr lang="en-US" sz="1300" dirty="0" smtClean="0"/>
              <a:t>STEP AWAY</a:t>
            </a:r>
          </a:p>
          <a:p>
            <a:pPr lvl="1"/>
            <a:r>
              <a:rPr lang="en-US" sz="1300" dirty="0" smtClean="0"/>
              <a:t>Do  you want to maximize your marketing strategies to INCREASE SALES?</a:t>
            </a:r>
          </a:p>
          <a:p>
            <a:pPr lvl="1"/>
            <a:r>
              <a:rPr lang="en-US" sz="1300" dirty="0" smtClean="0"/>
              <a:t>Do you want to improve your closing rates so you convert MORE LEADS TO PATIENTS?</a:t>
            </a:r>
          </a:p>
          <a:p>
            <a:pPr lvl="1"/>
            <a:r>
              <a:rPr lang="en-US" sz="1300" dirty="0" smtClean="0"/>
              <a:t>Do you want to train your staff to educate patients so they become PATIENTS FOR LIFE?</a:t>
            </a:r>
          </a:p>
          <a:p>
            <a:pPr lvl="1"/>
            <a:r>
              <a:rPr lang="en-US" sz="1300" dirty="0" smtClean="0"/>
              <a:t>Do you want to increase employee productivity and MORALE?</a:t>
            </a:r>
          </a:p>
          <a:p>
            <a:pPr lvl="1"/>
            <a:r>
              <a:rPr lang="en-US" sz="1300" dirty="0" smtClean="0"/>
              <a:t>Do you want to increase your profits and MAKE MORE MONEY?</a:t>
            </a:r>
            <a:endParaRPr lang="en-US" sz="1300" dirty="0"/>
          </a:p>
          <a:p>
            <a:pPr marL="0" indent="0">
              <a:buNone/>
            </a:pP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1733792" cy="17337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08" y="4495800"/>
            <a:ext cx="1733792" cy="1467055"/>
          </a:xfrm>
          <a:prstGeom prst="rect">
            <a:avLst/>
          </a:prstGeom>
        </p:spPr>
      </p:pic>
    </p:spTree>
    <p:extLst>
      <p:ext uri="{BB962C8B-B14F-4D97-AF65-F5344CB8AC3E}">
        <p14:creationId xmlns:p14="http://schemas.microsoft.com/office/powerpoint/2010/main" val="1363077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I Can Help You!</a:t>
            </a:r>
            <a:endParaRPr lang="en-US" dirty="0"/>
          </a:p>
        </p:txBody>
      </p:sp>
      <p:sp>
        <p:nvSpPr>
          <p:cNvPr id="3" name="Content Placeholder 2"/>
          <p:cNvSpPr>
            <a:spLocks noGrp="1"/>
          </p:cNvSpPr>
          <p:nvPr>
            <p:ph idx="1"/>
          </p:nvPr>
        </p:nvSpPr>
        <p:spPr>
          <a:xfrm>
            <a:off x="2286000" y="2130432"/>
            <a:ext cx="6400800" cy="3880773"/>
          </a:xfrm>
        </p:spPr>
        <p:txBody>
          <a:bodyPr>
            <a:normAutofit lnSpcReduction="10000"/>
          </a:bodyPr>
          <a:lstStyle/>
          <a:p>
            <a:pPr marL="0" indent="0" algn="ctr">
              <a:buNone/>
            </a:pPr>
            <a:r>
              <a:rPr lang="en-US" sz="4400" b="1" dirty="0" smtClean="0">
                <a:solidFill>
                  <a:srgbClr val="CC0099"/>
                </a:solidFill>
              </a:rPr>
              <a:t> </a:t>
            </a:r>
            <a:r>
              <a:rPr lang="en-US" sz="3600" b="1" dirty="0" smtClean="0">
                <a:solidFill>
                  <a:srgbClr val="CC0099"/>
                </a:solidFill>
              </a:rPr>
              <a:t>Personal  </a:t>
            </a:r>
          </a:p>
          <a:p>
            <a:pPr marL="0" indent="0" algn="ctr">
              <a:buNone/>
            </a:pPr>
            <a:r>
              <a:rPr lang="en-US" sz="3600" b="1" dirty="0" smtClean="0">
                <a:solidFill>
                  <a:srgbClr val="CC0099"/>
                </a:solidFill>
              </a:rPr>
              <a:t>training and coaching </a:t>
            </a:r>
          </a:p>
          <a:p>
            <a:pPr marL="0" indent="0" algn="ctr">
              <a:buNone/>
            </a:pPr>
            <a:r>
              <a:rPr lang="en-US" sz="3600" b="1" dirty="0" smtClean="0">
                <a:solidFill>
                  <a:srgbClr val="CC0099"/>
                </a:solidFill>
              </a:rPr>
              <a:t>at your clinic </a:t>
            </a:r>
          </a:p>
          <a:p>
            <a:pPr marL="0" indent="0" algn="ctr">
              <a:buNone/>
            </a:pPr>
            <a:r>
              <a:rPr lang="en-US" sz="3600" b="1" dirty="0" smtClean="0">
                <a:solidFill>
                  <a:srgbClr val="CC0099"/>
                </a:solidFill>
              </a:rPr>
              <a:t>for you and your staff </a:t>
            </a:r>
          </a:p>
          <a:p>
            <a:pPr marL="0" indent="0" algn="ctr">
              <a:buNone/>
            </a:pPr>
            <a:r>
              <a:rPr lang="en-US" sz="3600" b="1" dirty="0" smtClean="0">
                <a:solidFill>
                  <a:srgbClr val="CC0099"/>
                </a:solidFill>
              </a:rPr>
              <a:t>specific to your needs </a:t>
            </a:r>
          </a:p>
          <a:p>
            <a:pPr marL="0" indent="0" algn="ctr">
              <a:buNone/>
            </a:pPr>
            <a:r>
              <a:rPr lang="en-US" sz="3600" b="1" dirty="0" smtClean="0">
                <a:solidFill>
                  <a:srgbClr val="CC0099"/>
                </a:solidFill>
              </a:rPr>
              <a:t>and goals</a:t>
            </a:r>
            <a:endParaRPr lang="en-US" sz="3600" b="1" dirty="0">
              <a:solidFill>
                <a:srgbClr val="CC0099"/>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04" y="1752600"/>
            <a:ext cx="1298096" cy="1944850"/>
          </a:xfrm>
          <a:prstGeom prst="rect">
            <a:avLst/>
          </a:prstGeo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48" y="3810000"/>
            <a:ext cx="1484552" cy="9850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546" y="4943526"/>
            <a:ext cx="1593054" cy="1381074"/>
          </a:xfrm>
          <a:prstGeom prst="rect">
            <a:avLst/>
          </a:prstGeom>
        </p:spPr>
      </p:pic>
    </p:spTree>
    <p:extLst>
      <p:ext uri="{BB962C8B-B14F-4D97-AF65-F5344CB8AC3E}">
        <p14:creationId xmlns:p14="http://schemas.microsoft.com/office/powerpoint/2010/main" val="291659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25000"/>
                  </a:schemeClr>
                </a:solidFill>
              </a:rPr>
              <a:t>Strategies</a:t>
            </a:r>
            <a:endParaRPr lang="en-US" b="1" dirty="0">
              <a:solidFill>
                <a:schemeClr val="bg2">
                  <a:lumMod val="25000"/>
                </a:schemeClr>
              </a:solidFill>
            </a:endParaRPr>
          </a:p>
        </p:txBody>
      </p:sp>
      <p:sp>
        <p:nvSpPr>
          <p:cNvPr id="3" name="Content Placeholder 2"/>
          <p:cNvSpPr>
            <a:spLocks noGrp="1"/>
          </p:cNvSpPr>
          <p:nvPr>
            <p:ph idx="1"/>
          </p:nvPr>
        </p:nvSpPr>
        <p:spPr>
          <a:xfrm>
            <a:off x="2133600" y="2209800"/>
            <a:ext cx="6477000" cy="3505200"/>
          </a:xfrm>
        </p:spPr>
        <p:txBody>
          <a:bodyPr>
            <a:normAutofit/>
          </a:bodyPr>
          <a:lstStyle/>
          <a:p>
            <a:pPr marL="0" indent="0">
              <a:buNone/>
            </a:pPr>
            <a:r>
              <a:rPr lang="en-US" sz="2400" b="1" dirty="0" smtClean="0"/>
              <a:t>The Successful Six:</a:t>
            </a:r>
          </a:p>
          <a:p>
            <a:pPr marL="0" indent="0">
              <a:buNone/>
            </a:pPr>
            <a:endParaRPr lang="en-US" sz="800" dirty="0" smtClean="0"/>
          </a:p>
          <a:p>
            <a:pPr lvl="1">
              <a:buFont typeface="+mj-lt"/>
              <a:buAutoNum type="arabicPeriod"/>
            </a:pPr>
            <a:r>
              <a:rPr lang="en-US" sz="1400" dirty="0" smtClean="0"/>
              <a:t>Holiday Scripting (Marketing)</a:t>
            </a:r>
          </a:p>
          <a:p>
            <a:pPr lvl="1">
              <a:buFont typeface="+mj-lt"/>
              <a:buAutoNum type="arabicPeriod"/>
            </a:pPr>
            <a:r>
              <a:rPr lang="en-US" sz="1400" dirty="0" smtClean="0"/>
              <a:t>Holiday </a:t>
            </a:r>
            <a:r>
              <a:rPr lang="en-US" sz="1400" dirty="0"/>
              <a:t>Tradeshows and Community </a:t>
            </a:r>
            <a:r>
              <a:rPr lang="en-US" sz="1400" dirty="0" smtClean="0"/>
              <a:t>Events (Marketing)</a:t>
            </a:r>
          </a:p>
          <a:p>
            <a:pPr lvl="1">
              <a:buFont typeface="+mj-lt"/>
              <a:buAutoNum type="arabicPeriod"/>
            </a:pPr>
            <a:r>
              <a:rPr lang="en-US" sz="1400" dirty="0" smtClean="0"/>
              <a:t>Holiday Direct Mail Campaign &amp; Email Blast (Marketing/Sales)</a:t>
            </a:r>
          </a:p>
          <a:p>
            <a:pPr lvl="1">
              <a:buFont typeface="+mj-lt"/>
              <a:buAutoNum type="arabicPeriod"/>
            </a:pPr>
            <a:r>
              <a:rPr lang="en-US" sz="1400" dirty="0"/>
              <a:t>Holiday </a:t>
            </a:r>
            <a:r>
              <a:rPr lang="en-US" sz="1400" dirty="0" smtClean="0"/>
              <a:t>Weight Loss Program </a:t>
            </a:r>
            <a:r>
              <a:rPr lang="en-US" sz="1400" dirty="0"/>
              <a:t>Add-On (Doctor or Health Specialist/Sales</a:t>
            </a:r>
            <a:r>
              <a:rPr lang="en-US" sz="1400" dirty="0" smtClean="0"/>
              <a:t>)</a:t>
            </a:r>
          </a:p>
          <a:p>
            <a:pPr lvl="1">
              <a:buFont typeface="+mj-lt"/>
              <a:buAutoNum type="arabicPeriod"/>
            </a:pPr>
            <a:r>
              <a:rPr lang="en-US" sz="1400" dirty="0" smtClean="0"/>
              <a:t>Holiday Promotion Referrals (Front Desk, Spa Technicians, WL Coach)</a:t>
            </a:r>
          </a:p>
          <a:p>
            <a:pPr lvl="1">
              <a:buFont typeface="+mj-lt"/>
              <a:buAutoNum type="arabicPeriod"/>
            </a:pPr>
            <a:r>
              <a:rPr lang="en-US" sz="1400" dirty="0"/>
              <a:t>H</a:t>
            </a:r>
            <a:r>
              <a:rPr lang="en-US" sz="1400" dirty="0" smtClean="0"/>
              <a:t>oliday Package Product Gift Sales (Front Desk, Spa Technicians, WL Coach)</a:t>
            </a:r>
          </a:p>
          <a:p>
            <a:endParaRPr lang="en-US" sz="1200" dirty="0" smtClean="0"/>
          </a:p>
          <a:p>
            <a:endParaRPr lang="en-US" sz="1200" dirty="0" smtClean="0"/>
          </a:p>
          <a:p>
            <a:endParaRPr lang="en-US" sz="1200" dirty="0" smtClean="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0339" y="3329743"/>
            <a:ext cx="3581398" cy="1493915"/>
          </a:xfrm>
          <a:prstGeom prst="rect">
            <a:avLst/>
          </a:prstGeom>
        </p:spPr>
      </p:pic>
    </p:spTree>
    <p:extLst>
      <p:ext uri="{BB962C8B-B14F-4D97-AF65-F5344CB8AC3E}">
        <p14:creationId xmlns:p14="http://schemas.microsoft.com/office/powerpoint/2010/main" val="1681000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Sign Up Today!</a:t>
            </a:r>
            <a:endParaRPr lang="en-US"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572000"/>
            <a:ext cx="5257800" cy="1571844"/>
          </a:xfrm>
          <a:prstGeom prst="rect">
            <a:avLst/>
          </a:prstGeom>
        </p:spPr>
      </p:pic>
      <p:sp>
        <p:nvSpPr>
          <p:cNvPr id="6" name="Content Placeholder 5"/>
          <p:cNvSpPr>
            <a:spLocks noGrp="1"/>
          </p:cNvSpPr>
          <p:nvPr>
            <p:ph idx="1"/>
          </p:nvPr>
        </p:nvSpPr>
        <p:spPr>
          <a:xfrm>
            <a:off x="838200" y="2130433"/>
            <a:ext cx="7524711" cy="2136768"/>
          </a:xfrm>
        </p:spPr>
        <p:txBody>
          <a:bodyPr>
            <a:normAutofit fontScale="92500" lnSpcReduction="10000"/>
          </a:bodyPr>
          <a:lstStyle/>
          <a:p>
            <a:pPr marL="0" indent="0" algn="ctr">
              <a:buNone/>
            </a:pPr>
            <a:r>
              <a:rPr lang="en-US" sz="2000" b="1" dirty="0" smtClean="0"/>
              <a:t>Train your staff NOW to be ready for the </a:t>
            </a:r>
          </a:p>
          <a:p>
            <a:pPr marL="0" indent="0" algn="ctr">
              <a:buNone/>
            </a:pPr>
            <a:r>
              <a:rPr lang="en-US" sz="2000" b="1" dirty="0" smtClean="0"/>
              <a:t>NEW YEAR weight loss frenzy!</a:t>
            </a:r>
          </a:p>
          <a:p>
            <a:pPr marL="0" indent="0" algn="ctr">
              <a:buNone/>
            </a:pPr>
            <a:endParaRPr lang="en-US" sz="2000" b="1" dirty="0"/>
          </a:p>
          <a:p>
            <a:pPr marL="0" indent="0" algn="ctr">
              <a:buNone/>
            </a:pPr>
            <a:r>
              <a:rPr lang="en-US" sz="3200" b="1" dirty="0" smtClean="0">
                <a:solidFill>
                  <a:srgbClr val="CC0099"/>
                </a:solidFill>
              </a:rPr>
              <a:t>www.ClubReduceConsulting.com</a:t>
            </a:r>
          </a:p>
          <a:p>
            <a:pPr marL="0" indent="0" algn="ctr">
              <a:buNone/>
            </a:pPr>
            <a:r>
              <a:rPr lang="en-US" sz="2400" b="1" dirty="0" smtClean="0">
                <a:solidFill>
                  <a:srgbClr val="002060"/>
                </a:solidFill>
              </a:rPr>
              <a:t>801.917.0900</a:t>
            </a:r>
            <a:endParaRPr lang="en-US" sz="2400" b="1" dirty="0">
              <a:solidFill>
                <a:srgbClr val="002060"/>
              </a:solidFill>
            </a:endParaRPr>
          </a:p>
        </p:txBody>
      </p:sp>
    </p:spTree>
    <p:extLst>
      <p:ext uri="{BB962C8B-B14F-4D97-AF65-F5344CB8AC3E}">
        <p14:creationId xmlns:p14="http://schemas.microsoft.com/office/powerpoint/2010/main" val="259983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Thank You!</a:t>
            </a:r>
            <a:endParaRPr lang="en-US" b="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286000"/>
            <a:ext cx="8229599" cy="3657600"/>
          </a:xfrm>
        </p:spPr>
      </p:pic>
    </p:spTree>
    <p:extLst>
      <p:ext uri="{BB962C8B-B14F-4D97-AF65-F5344CB8AC3E}">
        <p14:creationId xmlns:p14="http://schemas.microsoft.com/office/powerpoint/2010/main" val="3342582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542315" cy="1320800"/>
          </a:xfrm>
        </p:spPr>
        <p:txBody>
          <a:bodyPr>
            <a:normAutofit/>
          </a:bodyPr>
          <a:lstStyle/>
          <a:p>
            <a:r>
              <a:rPr lang="en-US" b="1" dirty="0" smtClean="0">
                <a:solidFill>
                  <a:schemeClr val="bg2">
                    <a:lumMod val="25000"/>
                  </a:schemeClr>
                </a:solidFill>
              </a:rPr>
              <a:t>Holiday Scripting</a:t>
            </a:r>
            <a:endParaRPr lang="en-US" dirty="0"/>
          </a:p>
        </p:txBody>
      </p:sp>
      <p:sp>
        <p:nvSpPr>
          <p:cNvPr id="3" name="Content Placeholder 2"/>
          <p:cNvSpPr>
            <a:spLocks noGrp="1"/>
          </p:cNvSpPr>
          <p:nvPr>
            <p:ph idx="1"/>
          </p:nvPr>
        </p:nvSpPr>
        <p:spPr>
          <a:xfrm>
            <a:off x="2015197" y="1905000"/>
            <a:ext cx="6347714" cy="4106205"/>
          </a:xfrm>
        </p:spPr>
        <p:txBody>
          <a:bodyPr>
            <a:normAutofit/>
          </a:bodyPr>
          <a:lstStyle/>
          <a:p>
            <a:pPr marL="0" indent="0">
              <a:buNone/>
            </a:pPr>
            <a:endParaRPr lang="en-US" sz="800" dirty="0"/>
          </a:p>
          <a:p>
            <a:pPr marL="0" indent="0">
              <a:buNone/>
            </a:pPr>
            <a:r>
              <a:rPr lang="en-US" sz="2400" b="1" dirty="0" smtClean="0"/>
              <a:t>It is important to change your scripting when calling leads over the holidays.</a:t>
            </a:r>
            <a:endParaRPr lang="en-US" sz="2400" b="1" dirty="0"/>
          </a:p>
          <a:p>
            <a:pPr>
              <a:buFont typeface="+mj-lt"/>
              <a:buAutoNum type="arabicPeriod"/>
            </a:pPr>
            <a:endParaRPr lang="en-US" sz="800" dirty="0"/>
          </a:p>
          <a:p>
            <a:pPr>
              <a:buFont typeface="Wingdings" panose="05000000000000000000" pitchFamily="2" charset="2"/>
              <a:buChar char="Ø"/>
            </a:pPr>
            <a:r>
              <a:rPr lang="en-US" sz="1400" dirty="0" smtClean="0"/>
              <a:t>Everyone gives the excuse they are too busy over the holidays.</a:t>
            </a:r>
          </a:p>
          <a:p>
            <a:pPr>
              <a:buFont typeface="Wingdings" panose="05000000000000000000" pitchFamily="2" charset="2"/>
              <a:buChar char="Ø"/>
            </a:pPr>
            <a:r>
              <a:rPr lang="en-US" sz="1400" dirty="0" smtClean="0"/>
              <a:t>Everyone says they want to wait until the New Year to get started.</a:t>
            </a:r>
          </a:p>
          <a:p>
            <a:pPr>
              <a:buFont typeface="Wingdings" panose="05000000000000000000" pitchFamily="2" charset="2"/>
              <a:buChar char="Ø"/>
            </a:pPr>
            <a:r>
              <a:rPr lang="en-US" sz="1400" dirty="0" smtClean="0"/>
              <a:t>Your job is to  convince them otherwise!</a:t>
            </a:r>
          </a:p>
          <a:p>
            <a:pPr>
              <a:buFont typeface="Wingdings" panose="05000000000000000000" pitchFamily="2" charset="2"/>
              <a:buChar char="Ø"/>
            </a:pPr>
            <a:r>
              <a:rPr lang="en-US" sz="1400" dirty="0" smtClean="0"/>
              <a:t>Don’t give up over the holidays and gain another 10 pounds!</a:t>
            </a:r>
          </a:p>
          <a:p>
            <a:pPr>
              <a:buFont typeface="Wingdings" panose="05000000000000000000" pitchFamily="2" charset="2"/>
              <a:buChar char="Ø"/>
            </a:pPr>
            <a:r>
              <a:rPr lang="en-US" sz="1400" dirty="0" smtClean="0"/>
              <a:t>Take control and start today with one of our unique breakthrough weight loss programs.</a:t>
            </a:r>
          </a:p>
          <a:p>
            <a:pPr>
              <a:buFont typeface="Wingdings" panose="05000000000000000000" pitchFamily="2" charset="2"/>
              <a:buChar char="Ø"/>
            </a:pPr>
            <a:r>
              <a:rPr lang="en-US" sz="1400" dirty="0"/>
              <a:t>L</a:t>
            </a:r>
            <a:r>
              <a:rPr lang="en-US" sz="1400" dirty="0" smtClean="0"/>
              <a:t>ose 10-20 pounds and 4-14 inches in just 3-5 weeks and fit into that little black dress for the Holidays!</a:t>
            </a: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13" y="2438400"/>
            <a:ext cx="1568187" cy="2895600"/>
          </a:xfrm>
          <a:prstGeom prst="rect">
            <a:avLst/>
          </a:prstGeom>
        </p:spPr>
      </p:pic>
    </p:spTree>
    <p:extLst>
      <p:ext uri="{BB962C8B-B14F-4D97-AF65-F5344CB8AC3E}">
        <p14:creationId xmlns:p14="http://schemas.microsoft.com/office/powerpoint/2010/main" val="298726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sp>
        <p:nvSpPr>
          <p:cNvPr id="3" name="Content Placeholder 2"/>
          <p:cNvSpPr>
            <a:spLocks noGrp="1"/>
          </p:cNvSpPr>
          <p:nvPr>
            <p:ph idx="1"/>
          </p:nvPr>
        </p:nvSpPr>
        <p:spPr>
          <a:xfrm>
            <a:off x="2015197" y="2130433"/>
            <a:ext cx="6347714" cy="2289168"/>
          </a:xfrm>
        </p:spPr>
        <p:txBody>
          <a:bodyPr>
            <a:normAutofit/>
          </a:bodyPr>
          <a:lstStyle/>
          <a:p>
            <a:pPr marL="0" indent="0">
              <a:buNone/>
            </a:pPr>
            <a:endParaRPr lang="en-US" sz="800" dirty="0" smtClean="0"/>
          </a:p>
          <a:p>
            <a:pPr marL="0" indent="0">
              <a:buNone/>
            </a:pPr>
            <a:r>
              <a:rPr lang="en-US" sz="2600" b="1" dirty="0" smtClean="0"/>
              <a:t>Booth Strategy</a:t>
            </a:r>
            <a:endParaRPr lang="en-US" sz="800" dirty="0" smtClean="0"/>
          </a:p>
          <a:p>
            <a:pPr>
              <a:buFont typeface="Wingdings" panose="05000000000000000000" pitchFamily="2" charset="2"/>
              <a:buChar char="Ø"/>
            </a:pPr>
            <a:r>
              <a:rPr lang="en-US" sz="1400" dirty="0" smtClean="0"/>
              <a:t>Get into that little black dress in time for the holidays!</a:t>
            </a:r>
          </a:p>
          <a:p>
            <a:pPr>
              <a:buFont typeface="Wingdings" panose="05000000000000000000" pitchFamily="2" charset="2"/>
              <a:buChar char="Ø"/>
            </a:pPr>
            <a:r>
              <a:rPr lang="en-US" sz="1400" dirty="0" smtClean="0"/>
              <a:t>Entice people to come to your booth with a SPIN WHEEL that lets them SPIN TO WIN  a FREE WEIGHT LOSS TREATMENT.</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810000"/>
            <a:ext cx="4332362" cy="2362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00000" flipH="1">
            <a:off x="359530" y="2218707"/>
            <a:ext cx="1648321" cy="1471557"/>
          </a:xfrm>
          <a:prstGeom prst="rect">
            <a:avLst/>
          </a:prstGeom>
        </p:spPr>
      </p:pic>
    </p:spTree>
    <p:extLst>
      <p:ext uri="{BB962C8B-B14F-4D97-AF65-F5344CB8AC3E}">
        <p14:creationId xmlns:p14="http://schemas.microsoft.com/office/powerpoint/2010/main" val="101634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sp>
        <p:nvSpPr>
          <p:cNvPr id="3" name="Content Placeholder 2"/>
          <p:cNvSpPr>
            <a:spLocks noGrp="1"/>
          </p:cNvSpPr>
          <p:nvPr>
            <p:ph idx="1"/>
          </p:nvPr>
        </p:nvSpPr>
        <p:spPr>
          <a:xfrm>
            <a:off x="2015197" y="2130432"/>
            <a:ext cx="5452403" cy="4234258"/>
          </a:xfrm>
        </p:spPr>
        <p:txBody>
          <a:bodyPr>
            <a:normAutofit/>
          </a:bodyPr>
          <a:lstStyle/>
          <a:p>
            <a:pPr marL="0" indent="0">
              <a:buNone/>
            </a:pPr>
            <a:endParaRPr lang="en-US" sz="800" dirty="0" smtClean="0"/>
          </a:p>
          <a:p>
            <a:pPr marL="0" indent="0">
              <a:buNone/>
            </a:pPr>
            <a:r>
              <a:rPr lang="en-US" sz="2600" b="1" dirty="0" smtClean="0"/>
              <a:t>The </a:t>
            </a:r>
            <a:r>
              <a:rPr lang="en-US" sz="2400" b="1" dirty="0" smtClean="0"/>
              <a:t>Spin</a:t>
            </a:r>
            <a:r>
              <a:rPr lang="en-US" sz="2600" b="1" dirty="0" smtClean="0"/>
              <a:t> </a:t>
            </a:r>
            <a:r>
              <a:rPr lang="en-US" sz="2600" b="1" dirty="0" smtClean="0"/>
              <a:t>Wheel</a:t>
            </a:r>
            <a:endParaRPr lang="en-US" sz="600" dirty="0" smtClean="0"/>
          </a:p>
          <a:p>
            <a:pPr lvl="1">
              <a:buFont typeface="Wingdings" panose="05000000000000000000" pitchFamily="2" charset="2"/>
              <a:buChar char="Ø"/>
            </a:pPr>
            <a:r>
              <a:rPr lang="en-US" sz="1400" dirty="0" smtClean="0"/>
              <a:t>Purchase a Spin Wheel online</a:t>
            </a:r>
          </a:p>
          <a:p>
            <a:pPr lvl="1">
              <a:buFont typeface="Wingdings" panose="05000000000000000000" pitchFamily="2" charset="2"/>
              <a:buChar char="Ø"/>
            </a:pPr>
            <a:r>
              <a:rPr lang="en-US" sz="1400" dirty="0" smtClean="0"/>
              <a:t>Range in price from $100 - $500 (ours pictured here was $300)</a:t>
            </a:r>
          </a:p>
          <a:p>
            <a:pPr lvl="1">
              <a:buFont typeface="Wingdings" panose="05000000000000000000" pitchFamily="2" charset="2"/>
              <a:buChar char="Ø"/>
            </a:pPr>
            <a:r>
              <a:rPr lang="en-US" sz="1400" dirty="0" smtClean="0"/>
              <a:t>Write on and Wipe off Treatment Offers</a:t>
            </a:r>
          </a:p>
          <a:p>
            <a:pPr lvl="1">
              <a:buFont typeface="Wingdings" panose="05000000000000000000" pitchFamily="2" charset="2"/>
              <a:buChar char="Ø"/>
            </a:pPr>
            <a:r>
              <a:rPr lang="en-US" sz="1400" dirty="0" smtClean="0"/>
              <a:t>Include Services you have in your office: </a:t>
            </a:r>
          </a:p>
          <a:p>
            <a:pPr lvl="2">
              <a:buFont typeface="Arial" panose="020B0604020202020204" pitchFamily="34" charset="0"/>
              <a:buChar char="•"/>
            </a:pPr>
            <a:r>
              <a:rPr lang="en-US" sz="1200" dirty="0" smtClean="0"/>
              <a:t>Body Wrap</a:t>
            </a:r>
          </a:p>
          <a:p>
            <a:pPr lvl="2">
              <a:buFont typeface="Arial" panose="020B0604020202020204" pitchFamily="34" charset="0"/>
              <a:buChar char="•"/>
            </a:pPr>
            <a:r>
              <a:rPr lang="en-US" sz="1200" dirty="0" err="1" smtClean="0"/>
              <a:t>Lipo</a:t>
            </a:r>
            <a:r>
              <a:rPr lang="en-US" sz="1200" dirty="0" smtClean="0"/>
              <a:t>-Light</a:t>
            </a:r>
          </a:p>
          <a:p>
            <a:pPr lvl="2">
              <a:buFont typeface="Arial" panose="020B0604020202020204" pitchFamily="34" charset="0"/>
              <a:buChar char="•"/>
            </a:pPr>
            <a:r>
              <a:rPr lang="en-US" sz="1200" dirty="0" smtClean="0"/>
              <a:t>Vital Scan</a:t>
            </a:r>
          </a:p>
          <a:p>
            <a:pPr lvl="2">
              <a:buFont typeface="Arial" panose="020B0604020202020204" pitchFamily="34" charset="0"/>
              <a:buChar char="•"/>
            </a:pPr>
            <a:r>
              <a:rPr lang="en-US" sz="1200" dirty="0" err="1" smtClean="0"/>
              <a:t>Luminis</a:t>
            </a:r>
            <a:r>
              <a:rPr lang="en-US" sz="1200" dirty="0" smtClean="0"/>
              <a:t> Light Therapy Bed</a:t>
            </a:r>
          </a:p>
          <a:p>
            <a:pPr lvl="2">
              <a:buFont typeface="Arial" panose="020B0604020202020204" pitchFamily="34" charset="0"/>
              <a:buChar char="•"/>
            </a:pPr>
            <a:r>
              <a:rPr lang="en-US" sz="1200" dirty="0" smtClean="0"/>
              <a:t>Self-Mastery Technology</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09800"/>
            <a:ext cx="1573798" cy="3362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3886200"/>
            <a:ext cx="1778909" cy="2133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633666"/>
            <a:ext cx="1124107" cy="1767134"/>
          </a:xfrm>
          <a:prstGeom prst="rect">
            <a:avLst/>
          </a:prstGeom>
        </p:spPr>
      </p:pic>
    </p:spTree>
    <p:extLst>
      <p:ext uri="{BB962C8B-B14F-4D97-AF65-F5344CB8AC3E}">
        <p14:creationId xmlns:p14="http://schemas.microsoft.com/office/powerpoint/2010/main" val="96243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sp>
        <p:nvSpPr>
          <p:cNvPr id="3" name="Content Placeholder 2"/>
          <p:cNvSpPr>
            <a:spLocks noGrp="1"/>
          </p:cNvSpPr>
          <p:nvPr>
            <p:ph idx="1"/>
          </p:nvPr>
        </p:nvSpPr>
        <p:spPr>
          <a:xfrm>
            <a:off x="2091397" y="2130432"/>
            <a:ext cx="6366803" cy="2822568"/>
          </a:xfrm>
        </p:spPr>
        <p:txBody>
          <a:bodyPr>
            <a:normAutofit/>
          </a:bodyPr>
          <a:lstStyle/>
          <a:p>
            <a:pPr marL="0" indent="0">
              <a:buNone/>
            </a:pPr>
            <a:endParaRPr lang="en-US" sz="800" dirty="0" smtClean="0"/>
          </a:p>
          <a:p>
            <a:pPr marL="0" indent="0">
              <a:buNone/>
            </a:pPr>
            <a:r>
              <a:rPr lang="en-US" sz="2400" b="1" dirty="0" smtClean="0"/>
              <a:t>The Weight Loss Treatment Entry Boxes</a:t>
            </a:r>
            <a:endParaRPr lang="en-US" sz="2400" dirty="0" smtClean="0"/>
          </a:p>
          <a:p>
            <a:pPr lvl="2">
              <a:buFont typeface="Wingdings" panose="05000000000000000000" pitchFamily="2" charset="2"/>
              <a:buChar char="Ø"/>
            </a:pPr>
            <a:r>
              <a:rPr lang="en-US" sz="1300" dirty="0" smtClean="0"/>
              <a:t>Purchase acrylic entry boxes with sign holders attached</a:t>
            </a:r>
          </a:p>
          <a:p>
            <a:pPr lvl="2">
              <a:buFont typeface="Wingdings" panose="05000000000000000000" pitchFamily="2" charset="2"/>
              <a:buChar char="Ø"/>
            </a:pPr>
            <a:r>
              <a:rPr lang="en-US" sz="1300" dirty="0" smtClean="0"/>
              <a:t>These </a:t>
            </a:r>
            <a:r>
              <a:rPr lang="en-US" sz="1300" dirty="0" smtClean="0"/>
              <a:t>boxes may be purchased for $15-$20</a:t>
            </a:r>
            <a:endParaRPr lang="en-US" sz="1300" dirty="0" smtClean="0"/>
          </a:p>
          <a:p>
            <a:pPr lvl="2">
              <a:buFont typeface="Wingdings" panose="05000000000000000000" pitchFamily="2" charset="2"/>
              <a:buChar char="Ø"/>
            </a:pPr>
            <a:r>
              <a:rPr lang="en-US" sz="1300" dirty="0" smtClean="0"/>
              <a:t>Have one box for each treatment on the spin wheel</a:t>
            </a:r>
          </a:p>
          <a:p>
            <a:pPr lvl="2">
              <a:buFont typeface="Wingdings" panose="05000000000000000000" pitchFamily="2" charset="2"/>
              <a:buChar char="Ø"/>
            </a:pPr>
            <a:r>
              <a:rPr lang="en-US" sz="1300" dirty="0" smtClean="0"/>
              <a:t>Wrap the boxes like gifts</a:t>
            </a:r>
          </a:p>
          <a:p>
            <a:pPr lvl="2">
              <a:buFont typeface="Wingdings" panose="05000000000000000000" pitchFamily="2" charset="2"/>
              <a:buChar char="Ø"/>
            </a:pPr>
            <a:r>
              <a:rPr lang="en-US" sz="1300" dirty="0" smtClean="0"/>
              <a:t>Print treatment signs to go in sign holders attached to entry box</a:t>
            </a:r>
            <a:endParaRPr lang="en-US" sz="13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648200"/>
            <a:ext cx="3141412" cy="15815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00400"/>
            <a:ext cx="1600200" cy="31952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111115"/>
            <a:ext cx="1219200" cy="1698885"/>
          </a:xfrm>
          <a:prstGeom prst="rect">
            <a:avLst/>
          </a:prstGeom>
        </p:spPr>
      </p:pic>
    </p:spTree>
    <p:extLst>
      <p:ext uri="{BB962C8B-B14F-4D97-AF65-F5344CB8AC3E}">
        <p14:creationId xmlns:p14="http://schemas.microsoft.com/office/powerpoint/2010/main" val="347340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sp>
        <p:nvSpPr>
          <p:cNvPr id="3" name="Content Placeholder 2"/>
          <p:cNvSpPr>
            <a:spLocks noGrp="1"/>
          </p:cNvSpPr>
          <p:nvPr>
            <p:ph idx="1"/>
          </p:nvPr>
        </p:nvSpPr>
        <p:spPr>
          <a:xfrm>
            <a:off x="2015197" y="2130432"/>
            <a:ext cx="5452403" cy="841368"/>
          </a:xfrm>
        </p:spPr>
        <p:txBody>
          <a:bodyPr>
            <a:normAutofit/>
          </a:bodyPr>
          <a:lstStyle/>
          <a:p>
            <a:pPr marL="0" indent="0">
              <a:buNone/>
            </a:pPr>
            <a:endParaRPr lang="en-US" sz="800" dirty="0" smtClean="0"/>
          </a:p>
          <a:p>
            <a:pPr marL="0" indent="0">
              <a:buNone/>
            </a:pPr>
            <a:r>
              <a:rPr lang="en-US" sz="2600" b="1" dirty="0" smtClean="0"/>
              <a:t>The Treatment Entry Box Signs</a:t>
            </a:r>
            <a:endParaRPr lang="en-US" sz="6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3242272"/>
            <a:ext cx="1676400" cy="21086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5822" y="3758888"/>
            <a:ext cx="1621778" cy="20323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3276122"/>
            <a:ext cx="1678291" cy="213407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4582" y="4114799"/>
            <a:ext cx="1635618" cy="207385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3451" y="3733800"/>
            <a:ext cx="1649349" cy="2057400"/>
          </a:xfrm>
          <a:prstGeom prst="rect">
            <a:avLst/>
          </a:prstGeom>
        </p:spPr>
      </p:pic>
    </p:spTree>
    <p:extLst>
      <p:ext uri="{BB962C8B-B14F-4D97-AF65-F5344CB8AC3E}">
        <p14:creationId xmlns:p14="http://schemas.microsoft.com/office/powerpoint/2010/main" val="75651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1098325"/>
            <a:ext cx="6466115" cy="1320800"/>
          </a:xfrm>
        </p:spPr>
        <p:txBody>
          <a:bodyPr>
            <a:normAutofit/>
          </a:bodyPr>
          <a:lstStyle/>
          <a:p>
            <a:r>
              <a:rPr lang="en-US" sz="3200" b="1" dirty="0" smtClean="0">
                <a:solidFill>
                  <a:schemeClr val="bg2">
                    <a:lumMod val="25000"/>
                  </a:schemeClr>
                </a:solidFill>
              </a:rPr>
              <a:t>Holiday Tradeshows and Community Events</a:t>
            </a:r>
            <a:endParaRPr lang="en-US" sz="3200" b="1" dirty="0">
              <a:solidFill>
                <a:schemeClr val="bg2">
                  <a:lumMod val="25000"/>
                </a:schemeClr>
              </a:solidFill>
            </a:endParaRPr>
          </a:p>
        </p:txBody>
      </p:sp>
      <p:sp>
        <p:nvSpPr>
          <p:cNvPr id="3" name="Content Placeholder 2"/>
          <p:cNvSpPr>
            <a:spLocks noGrp="1"/>
          </p:cNvSpPr>
          <p:nvPr>
            <p:ph idx="1"/>
          </p:nvPr>
        </p:nvSpPr>
        <p:spPr>
          <a:xfrm>
            <a:off x="2015197" y="2130432"/>
            <a:ext cx="5452403" cy="917568"/>
          </a:xfrm>
        </p:spPr>
        <p:txBody>
          <a:bodyPr>
            <a:normAutofit/>
          </a:bodyPr>
          <a:lstStyle/>
          <a:p>
            <a:pPr marL="0" indent="0">
              <a:buNone/>
            </a:pPr>
            <a:endParaRPr lang="en-US" sz="800" dirty="0" smtClean="0"/>
          </a:p>
          <a:p>
            <a:pPr marL="0" indent="0">
              <a:buNone/>
            </a:pPr>
            <a:r>
              <a:rPr lang="en-US" sz="2600" b="1" dirty="0" smtClean="0"/>
              <a:t>Banners</a:t>
            </a:r>
            <a:endParaRPr lang="en-US" sz="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18662"/>
            <a:ext cx="5791200" cy="26201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09800"/>
            <a:ext cx="1497106" cy="35151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048000"/>
            <a:ext cx="1607349" cy="3302000"/>
          </a:xfrm>
          <a:prstGeom prst="rect">
            <a:avLst/>
          </a:prstGeom>
        </p:spPr>
      </p:pic>
    </p:spTree>
    <p:extLst>
      <p:ext uri="{BB962C8B-B14F-4D97-AF65-F5344CB8AC3E}">
        <p14:creationId xmlns:p14="http://schemas.microsoft.com/office/powerpoint/2010/main" val="3760231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83D47FF7-11E3-46B3-B6C8-47182CAB036F}" vid="{767691FB-7488-4E78-BF6D-2C8939C82C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Template>
  <TotalTime>2144</TotalTime>
  <Words>2081</Words>
  <Application>Microsoft Office PowerPoint</Application>
  <PresentationFormat>On-screen Show (4:3)</PresentationFormat>
  <Paragraphs>304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Summit Theme2</vt:lpstr>
      <vt:lpstr>Build Your Business During the Holidays  </vt:lpstr>
      <vt:lpstr>Objective</vt:lpstr>
      <vt:lpstr>Strategies</vt:lpstr>
      <vt:lpstr>Holiday Scripting</vt:lpstr>
      <vt:lpstr>Holiday Tradeshows and Community Events</vt:lpstr>
      <vt:lpstr>Holiday Tradeshows and Community Events</vt:lpstr>
      <vt:lpstr>Holiday Tradeshows and Community Events</vt:lpstr>
      <vt:lpstr>Holiday Tradeshows and Community Events</vt:lpstr>
      <vt:lpstr>Holiday Tradeshows and Community Events</vt:lpstr>
      <vt:lpstr>Holiday Tradeshows and Community Events</vt:lpstr>
      <vt:lpstr>Holiday Tradeshows and Community Events</vt:lpstr>
      <vt:lpstr>Holiday Direct Mail Postcard Campaign &amp; Email Blast</vt:lpstr>
      <vt:lpstr>Holiday Direct Mail Postcard Campaign &amp; Email Blast</vt:lpstr>
      <vt:lpstr>Holiday Direct Mail Postcard Campaign &amp; Email Blast</vt:lpstr>
      <vt:lpstr>Holiday Direct Mail Postcard Campaign &amp; Email Blast</vt:lpstr>
      <vt:lpstr>Holiday Direct Mail Postcard Campaign &amp; Email Blast</vt:lpstr>
      <vt:lpstr>Holiday Direct Mail Postcard Campaign &amp; Email Blast</vt:lpstr>
      <vt:lpstr>Holiday Direct Mail Postcard Campaign &amp; Email Blast</vt:lpstr>
      <vt:lpstr>Holiday Direct Mail Postcard Campaign &amp; Email Blast</vt:lpstr>
      <vt:lpstr>Holiday Weight Loss Program Add-On</vt:lpstr>
      <vt:lpstr>Holiday Promotion Push for Referrals</vt:lpstr>
      <vt:lpstr>Holiday Packaged Product Gift Sales</vt:lpstr>
      <vt:lpstr>Make December your Highest Producing Month this Year</vt:lpstr>
      <vt:lpstr>The 2014 Summit was Amazing!</vt:lpstr>
      <vt:lpstr>SUCCESS STRATEGY ONE:         Success Checklist      To Streamline Set-Up and Ensure Success</vt:lpstr>
      <vt:lpstr>SUCCESS STRATEGY TWO:      Marketing Quick Start Guide               Your Top Money Making Campaigns</vt:lpstr>
      <vt:lpstr>SUCCESS STRATEGY THREE:         On-Site Personal Consulting</vt:lpstr>
      <vt:lpstr>Personal One-on-One Coaching and Consulting at your Clinic!</vt:lpstr>
      <vt:lpstr>I Can Help You!</vt:lpstr>
      <vt:lpstr>Sign Up Today!</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Lighthouse</dc:creator>
  <cp:lastModifiedBy>Lighthouse</cp:lastModifiedBy>
  <cp:revision>282</cp:revision>
  <cp:lastPrinted>2014-12-02T17:42:58Z</cp:lastPrinted>
  <dcterms:created xsi:type="dcterms:W3CDTF">2014-11-10T20:49:45Z</dcterms:created>
  <dcterms:modified xsi:type="dcterms:W3CDTF">2014-12-02T17:43:06Z</dcterms:modified>
</cp:coreProperties>
</file>