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3"/>
  </p:notesMasterIdLst>
  <p:sldIdLst>
    <p:sldId id="266" r:id="rId2"/>
    <p:sldId id="267" r:id="rId3"/>
    <p:sldId id="268" r:id="rId4"/>
    <p:sldId id="269" r:id="rId5"/>
    <p:sldId id="270" r:id="rId6"/>
    <p:sldId id="271" r:id="rId7"/>
    <p:sldId id="272" r:id="rId8"/>
    <p:sldId id="273" r:id="rId9"/>
    <p:sldId id="274" r:id="rId10"/>
    <p:sldId id="275" r:id="rId11"/>
    <p:sldId id="27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1" d="100"/>
          <a:sy n="91" d="100"/>
        </p:scale>
        <p:origin x="-90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8F7F87-1949-4107-B283-72ACBEAA12E4}" type="datetimeFigureOut">
              <a:rPr lang="en-US" smtClean="0"/>
              <a:t>7/6/2017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06CB9D-9B56-4590-87D7-14BC44B384D2}" type="slidenum">
              <a:rPr lang="en-US" smtClean="0"/>
              <a:t>‹#›</a:t>
            </a:fld>
            <a:endParaRPr lang="en-US"/>
          </a:p>
        </p:txBody>
      </p:sp>
    </p:spTree>
    <p:extLst>
      <p:ext uri="{BB962C8B-B14F-4D97-AF65-F5344CB8AC3E}">
        <p14:creationId xmlns:p14="http://schemas.microsoft.com/office/powerpoint/2010/main" val="4230108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3A06B33D-CE7B-431D-AA25-455038F8C35A}" type="slidenum">
              <a:rPr lang="en-US" altLang="en-US" smtClean="0">
                <a:latin typeface="Arial" charset="0"/>
              </a:rPr>
              <a:pPr/>
              <a:t>1</a:t>
            </a:fld>
            <a:endParaRPr lang="en-US" altLang="en-US" smtClean="0">
              <a:latin typeface="Arial"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06CB9D-9B56-4590-87D7-14BC44B384D2}" type="slidenum">
              <a:rPr lang="en-US" smtClean="0"/>
              <a:t>3</a:t>
            </a:fld>
            <a:endParaRPr lang="en-US"/>
          </a:p>
        </p:txBody>
      </p:sp>
    </p:spTree>
    <p:extLst>
      <p:ext uri="{BB962C8B-B14F-4D97-AF65-F5344CB8AC3E}">
        <p14:creationId xmlns:p14="http://schemas.microsoft.com/office/powerpoint/2010/main" val="6630295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970543" y="1146425"/>
            <a:ext cx="7202913" cy="878993"/>
          </a:xfrm>
        </p:spPr>
        <p:txBody>
          <a:bodyPr anchor="b">
            <a:noAutofit/>
          </a:bodyPr>
          <a:lstStyle>
            <a:lvl1pPr algn="l">
              <a:defRPr sz="405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70543" y="2222847"/>
            <a:ext cx="7202913" cy="3824662"/>
          </a:xfrm>
        </p:spPr>
        <p:txBody>
          <a:bodyPr anchor="t"/>
          <a:lstStyle>
            <a:lvl1pPr marL="0" indent="0" algn="l">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627718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1273" y="1098325"/>
            <a:ext cx="7647708" cy="1126342"/>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31273" y="2337955"/>
            <a:ext cx="7647708" cy="35901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38712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997526"/>
            <a:ext cx="7796644" cy="932873"/>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1" y="2160589"/>
            <a:ext cx="3764972" cy="3880772"/>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4346" y="2160589"/>
            <a:ext cx="3771900" cy="3880773"/>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83429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831273" y="1098325"/>
            <a:ext cx="764770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1273" y="2419126"/>
            <a:ext cx="7647707" cy="376346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8304490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4" r:id="rId3"/>
  </p:sldLayoutIdLst>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81200"/>
            <a:ext cx="7647708" cy="1126342"/>
          </a:xfrm>
        </p:spPr>
        <p:txBody>
          <a:bodyPr>
            <a:noAutofit/>
          </a:bodyPr>
          <a:lstStyle/>
          <a:p>
            <a:pPr algn="ctr"/>
            <a:r>
              <a:rPr lang="en-US" sz="4400" dirty="0" smtClean="0">
                <a:solidFill>
                  <a:srgbClr val="0070C0"/>
                </a:solidFill>
              </a:rPr>
              <a:t>How Nutrition Can Make Adjustments More Effective</a:t>
            </a:r>
            <a:endParaRPr lang="en-US" sz="4400" dirty="0">
              <a:solidFill>
                <a:srgbClr val="0070C0"/>
              </a:solidFill>
            </a:endParaRPr>
          </a:p>
        </p:txBody>
      </p:sp>
      <p:sp>
        <p:nvSpPr>
          <p:cNvPr id="3" name="Content Placeholder 2"/>
          <p:cNvSpPr>
            <a:spLocks noGrp="1"/>
          </p:cNvSpPr>
          <p:nvPr>
            <p:ph idx="1"/>
          </p:nvPr>
        </p:nvSpPr>
        <p:spPr>
          <a:xfrm>
            <a:off x="762000" y="3886200"/>
            <a:ext cx="7647708" cy="685801"/>
          </a:xfrm>
        </p:spPr>
        <p:txBody>
          <a:bodyPr>
            <a:normAutofit/>
          </a:bodyPr>
          <a:lstStyle/>
          <a:p>
            <a:pPr marL="0" indent="0" algn="ctr">
              <a:buNone/>
            </a:pPr>
            <a:r>
              <a:rPr lang="en-US" sz="3000" dirty="0" smtClean="0"/>
              <a:t>With Dr. Todd Singleton</a:t>
            </a:r>
            <a:endParaRPr lang="en-US" sz="3000" dirty="0"/>
          </a:p>
        </p:txBody>
      </p:sp>
    </p:spTree>
    <p:extLst>
      <p:ext uri="{BB962C8B-B14F-4D97-AF65-F5344CB8AC3E}">
        <p14:creationId xmlns:p14="http://schemas.microsoft.com/office/powerpoint/2010/main" val="2051209717"/>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Conclusion…..</a:t>
            </a:r>
            <a:endParaRPr lang="en-US" dirty="0"/>
          </a:p>
        </p:txBody>
      </p:sp>
      <p:sp>
        <p:nvSpPr>
          <p:cNvPr id="3" name="Content Placeholder 2"/>
          <p:cNvSpPr>
            <a:spLocks noGrp="1"/>
          </p:cNvSpPr>
          <p:nvPr>
            <p:ph idx="1"/>
          </p:nvPr>
        </p:nvSpPr>
        <p:spPr/>
        <p:txBody>
          <a:bodyPr/>
          <a:lstStyle/>
          <a:p>
            <a:r>
              <a:rPr lang="en-US" dirty="0" smtClean="0"/>
              <a:t>This helps with adjustments because…</a:t>
            </a:r>
            <a:endParaRPr lang="en-US" dirty="0"/>
          </a:p>
        </p:txBody>
      </p:sp>
    </p:spTree>
    <p:extLst>
      <p:ext uri="{BB962C8B-B14F-4D97-AF65-F5344CB8AC3E}">
        <p14:creationId xmlns:p14="http://schemas.microsoft.com/office/powerpoint/2010/main" val="29219651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0"/>
            <a:ext cx="7647708" cy="1126342"/>
          </a:xfrm>
        </p:spPr>
        <p:txBody>
          <a:bodyPr>
            <a:noAutofit/>
          </a:bodyPr>
          <a:lstStyle/>
          <a:p>
            <a:pPr algn="ctr"/>
            <a:r>
              <a:rPr lang="en-US" sz="8000" dirty="0" smtClean="0">
                <a:solidFill>
                  <a:srgbClr val="0070C0"/>
                </a:solidFill>
              </a:rPr>
              <a:t>Thank you!</a:t>
            </a:r>
            <a:endParaRPr lang="en-US" sz="8000" dirty="0">
              <a:solidFill>
                <a:srgbClr val="0070C0"/>
              </a:solidFill>
            </a:endParaRPr>
          </a:p>
        </p:txBody>
      </p:sp>
      <p:sp>
        <p:nvSpPr>
          <p:cNvPr id="3" name="Content Placeholder 2"/>
          <p:cNvSpPr>
            <a:spLocks noGrp="1"/>
          </p:cNvSpPr>
          <p:nvPr>
            <p:ph idx="1"/>
          </p:nvPr>
        </p:nvSpPr>
        <p:spPr>
          <a:xfrm>
            <a:off x="838200" y="3429000"/>
            <a:ext cx="7647708" cy="633845"/>
          </a:xfrm>
        </p:spPr>
        <p:txBody>
          <a:bodyPr>
            <a:normAutofit/>
          </a:bodyPr>
          <a:lstStyle/>
          <a:p>
            <a:pPr marL="0" indent="0" algn="ctr">
              <a:buNone/>
            </a:pPr>
            <a:r>
              <a:rPr lang="en-US" sz="3000" dirty="0" smtClean="0"/>
              <a:t>Call or Text me at 801-903-7141</a:t>
            </a:r>
            <a:endParaRPr lang="en-US" sz="3000" dirty="0"/>
          </a:p>
        </p:txBody>
      </p:sp>
    </p:spTree>
    <p:extLst>
      <p:ext uri="{BB962C8B-B14F-4D97-AF65-F5344CB8AC3E}">
        <p14:creationId xmlns:p14="http://schemas.microsoft.com/office/powerpoint/2010/main" val="3100796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intro slide about what you will be talking about…</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597984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5800" y="1447800"/>
            <a:ext cx="3764972" cy="4419600"/>
          </a:xfrm>
        </p:spPr>
        <p:txBody>
          <a:bodyPr>
            <a:noAutofit/>
          </a:bodyPr>
          <a:lstStyle/>
          <a:p>
            <a:pPr marL="0" indent="0">
              <a:buNone/>
            </a:pPr>
            <a:r>
              <a:rPr lang="en-US" sz="2500" dirty="0" smtClean="0"/>
              <a:t>Role of microbiome in arthritic disease may be the next frontier in medicine orthopedics today!</a:t>
            </a:r>
          </a:p>
          <a:p>
            <a:pPr marL="0" indent="0">
              <a:buNone/>
            </a:pPr>
            <a:r>
              <a:rPr lang="en-US" sz="2500" dirty="0" smtClean="0"/>
              <a:t>Attention to this topic peaked when the White House announced the $121 million National Microbiome Initiative. </a:t>
            </a:r>
            <a:endParaRPr lang="en-US" sz="2500" dirty="0"/>
          </a:p>
        </p:txBody>
      </p:sp>
      <p:pic>
        <p:nvPicPr>
          <p:cNvPr id="1026"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914400"/>
            <a:ext cx="3733800" cy="228695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microbio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82715" y="3494690"/>
            <a:ext cx="3516921"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4923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500" dirty="0" smtClean="0">
                <a:solidFill>
                  <a:srgbClr val="0070C0"/>
                </a:solidFill>
              </a:rPr>
              <a:t>Microbiomes and Arthritis</a:t>
            </a:r>
            <a:endParaRPr lang="en-US" sz="3500" dirty="0">
              <a:solidFill>
                <a:srgbClr val="0070C0"/>
              </a:solidFill>
            </a:endParaRPr>
          </a:p>
        </p:txBody>
      </p:sp>
      <p:sp>
        <p:nvSpPr>
          <p:cNvPr id="4" name="Content Placeholder 3"/>
          <p:cNvSpPr>
            <a:spLocks noGrp="1"/>
          </p:cNvSpPr>
          <p:nvPr>
            <p:ph sz="half" idx="1"/>
          </p:nvPr>
        </p:nvSpPr>
        <p:spPr>
          <a:xfrm>
            <a:off x="609600" y="2160589"/>
            <a:ext cx="4114799" cy="3880772"/>
          </a:xfrm>
        </p:spPr>
        <p:txBody>
          <a:bodyPr>
            <a:noAutofit/>
          </a:bodyPr>
          <a:lstStyle/>
          <a:p>
            <a:r>
              <a:rPr lang="en-US" sz="2000" dirty="0" smtClean="0"/>
              <a:t>Despite the variability of organisms throughout the human body, some stability at the level of the microbial community suggests the microbiome plays a role in preserving function.  The host microbiome relationship is complex in that microbes can confer symbiotic benefits to the host in multiple aspects of life that are important for maintaining health.</a:t>
            </a:r>
            <a:endParaRPr lang="en-US" sz="2000" dirty="0"/>
          </a:p>
        </p:txBody>
      </p:sp>
      <p:pic>
        <p:nvPicPr>
          <p:cNvPr id="2050" name="Picture 2" descr="Image result for microbio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7041" y="2514600"/>
            <a:ext cx="3786715" cy="2456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0071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3500" dirty="0">
                <a:solidFill>
                  <a:srgbClr val="0070C0"/>
                </a:solidFill>
              </a:rPr>
              <a:t>Microbiomes and Arthritis</a:t>
            </a:r>
            <a:endParaRPr lang="en-US" sz="3500" dirty="0"/>
          </a:p>
        </p:txBody>
      </p:sp>
      <p:sp>
        <p:nvSpPr>
          <p:cNvPr id="5" name="Content Placeholder 4"/>
          <p:cNvSpPr>
            <a:spLocks noGrp="1"/>
          </p:cNvSpPr>
          <p:nvPr>
            <p:ph sz="half" idx="1"/>
          </p:nvPr>
        </p:nvSpPr>
        <p:spPr>
          <a:xfrm>
            <a:off x="609600" y="2057400"/>
            <a:ext cx="3764972" cy="3880772"/>
          </a:xfrm>
        </p:spPr>
        <p:txBody>
          <a:bodyPr>
            <a:normAutofit/>
          </a:bodyPr>
          <a:lstStyle/>
          <a:p>
            <a:r>
              <a:rPr lang="en-US" sz="2000" dirty="0" smtClean="0"/>
              <a:t>However deficiencies in this complex interaction may also disturb this symbiotic relationship and cause pathology.</a:t>
            </a:r>
          </a:p>
          <a:p>
            <a:r>
              <a:rPr lang="en-US" sz="2000" dirty="0" smtClean="0"/>
              <a:t>Lately gut microbiome has been the focus of much research because imbalances in the microbiome known as </a:t>
            </a:r>
            <a:r>
              <a:rPr lang="en-US" sz="2000" dirty="0" err="1" smtClean="0"/>
              <a:t>dysbiosis</a:t>
            </a:r>
            <a:r>
              <a:rPr lang="en-US" sz="2000" dirty="0" smtClean="0"/>
              <a:t> have been linked to numerous pathologies including arthritis.  </a:t>
            </a:r>
            <a:endParaRPr lang="en-US" sz="2000" dirty="0"/>
          </a:p>
        </p:txBody>
      </p:sp>
      <p:pic>
        <p:nvPicPr>
          <p:cNvPr id="3074" name="Picture 2" descr="Image result for dysbiosi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4400" y="2590800"/>
            <a:ext cx="4038600" cy="2693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5867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3500" dirty="0">
                <a:solidFill>
                  <a:srgbClr val="0070C0"/>
                </a:solidFill>
              </a:rPr>
              <a:t>Microbiomes and Arthritis</a:t>
            </a:r>
            <a:endParaRPr lang="en-US" sz="3500" dirty="0"/>
          </a:p>
        </p:txBody>
      </p:sp>
      <p:sp>
        <p:nvSpPr>
          <p:cNvPr id="6" name="Content Placeholder 5"/>
          <p:cNvSpPr>
            <a:spLocks noGrp="1"/>
          </p:cNvSpPr>
          <p:nvPr>
            <p:ph sz="half" idx="2"/>
          </p:nvPr>
        </p:nvSpPr>
        <p:spPr>
          <a:xfrm>
            <a:off x="4648200" y="2057400"/>
            <a:ext cx="3771900" cy="3880773"/>
          </a:xfrm>
        </p:spPr>
        <p:txBody>
          <a:bodyPr>
            <a:noAutofit/>
          </a:bodyPr>
          <a:lstStyle/>
          <a:p>
            <a:r>
              <a:rPr lang="en-US" sz="1900" dirty="0" smtClean="0"/>
              <a:t>Ongoing studies aim to find similar correlations between gut microbiome and osteoarthritis (OA).</a:t>
            </a:r>
          </a:p>
          <a:p>
            <a:r>
              <a:rPr lang="en-US" sz="1900" dirty="0" smtClean="0"/>
              <a:t>The association between disruption in the microbial host balance and several ailments has raised the question of how the association between microbial host balance and certain ailments can be influenced to treat (OA).</a:t>
            </a:r>
            <a:endParaRPr lang="en-US" sz="1900" dirty="0"/>
          </a:p>
        </p:txBody>
      </p:sp>
      <p:pic>
        <p:nvPicPr>
          <p:cNvPr id="4098" name="Picture 2" descr="Image result for osteoarthrit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362200"/>
            <a:ext cx="3200400"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3432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8200"/>
            <a:ext cx="7796644" cy="932873"/>
          </a:xfrm>
        </p:spPr>
        <p:txBody>
          <a:bodyPr>
            <a:normAutofit fontScale="90000"/>
          </a:bodyPr>
          <a:lstStyle/>
          <a:p>
            <a:pPr algn="ctr"/>
            <a:r>
              <a:rPr lang="en-US" sz="3500" dirty="0">
                <a:solidFill>
                  <a:srgbClr val="0070C0"/>
                </a:solidFill>
              </a:rPr>
              <a:t>Microbiomes and Arthritis</a:t>
            </a:r>
            <a:r>
              <a:rPr lang="en-US" sz="3500" dirty="0" smtClean="0">
                <a:solidFill>
                  <a:srgbClr val="0070C0"/>
                </a:solidFill>
              </a:rPr>
              <a:t/>
            </a:r>
            <a:br>
              <a:rPr lang="en-US" sz="3500" dirty="0" smtClean="0">
                <a:solidFill>
                  <a:srgbClr val="0070C0"/>
                </a:solidFill>
              </a:rPr>
            </a:br>
            <a:r>
              <a:rPr lang="en-US" sz="2800" dirty="0" smtClean="0">
                <a:solidFill>
                  <a:srgbClr val="0070C0"/>
                </a:solidFill>
              </a:rPr>
              <a:t>OA Etiology </a:t>
            </a:r>
            <a:endParaRPr lang="en-US" sz="2800" dirty="0">
              <a:solidFill>
                <a:srgbClr val="0070C0"/>
              </a:solidFill>
            </a:endParaRPr>
          </a:p>
        </p:txBody>
      </p:sp>
      <p:sp>
        <p:nvSpPr>
          <p:cNvPr id="5" name="Content Placeholder 4"/>
          <p:cNvSpPr>
            <a:spLocks noGrp="1"/>
          </p:cNvSpPr>
          <p:nvPr>
            <p:ph sz="half" idx="2"/>
          </p:nvPr>
        </p:nvSpPr>
        <p:spPr>
          <a:xfrm>
            <a:off x="4191000" y="2057400"/>
            <a:ext cx="4204854" cy="4191000"/>
          </a:xfrm>
        </p:spPr>
        <p:txBody>
          <a:bodyPr>
            <a:normAutofit fontScale="92500" lnSpcReduction="20000"/>
          </a:bodyPr>
          <a:lstStyle/>
          <a:p>
            <a:r>
              <a:rPr lang="en-US" sz="1800" dirty="0" smtClean="0"/>
              <a:t>Probiotic supplementation has been suggested as a method to relieve inflammation and other symptoms in arthritic patients because of its effect on the human microbiome.  </a:t>
            </a:r>
          </a:p>
          <a:p>
            <a:r>
              <a:rPr lang="en-US" sz="1800" dirty="0" smtClean="0"/>
              <a:t>The effect of glucosamine on the microbiome and OA has been studied and changes to the microbiome were noted</a:t>
            </a:r>
          </a:p>
          <a:p>
            <a:r>
              <a:rPr lang="en-US" sz="1800" dirty="0" smtClean="0"/>
              <a:t>Given the ease with which peptic ulcer disease is treated with a handful of medications, the prospect of OA being of infectious etiology is certainly enticing</a:t>
            </a:r>
          </a:p>
          <a:p>
            <a:endParaRPr lang="en-US" sz="900" dirty="0"/>
          </a:p>
          <a:p>
            <a:pPr marL="0" indent="0">
              <a:buNone/>
            </a:pPr>
            <a:r>
              <a:rPr lang="en-US" sz="900" i="1" dirty="0" smtClean="0"/>
              <a:t>*Coulson S, et al. Inflamopharmacology.2013;doi:10.1007/x10787-012-0146-4</a:t>
            </a:r>
          </a:p>
          <a:p>
            <a:pPr marL="0" indent="0">
              <a:buNone/>
            </a:pPr>
            <a:r>
              <a:rPr lang="en-US" sz="900" i="1" dirty="0" smtClean="0"/>
              <a:t>*</a:t>
            </a:r>
            <a:r>
              <a:rPr lang="en-US" sz="900" i="1" dirty="0" err="1" smtClean="0"/>
              <a:t>Heiken</a:t>
            </a:r>
            <a:r>
              <a:rPr lang="en-US" sz="900" i="1" dirty="0" smtClean="0"/>
              <a:t> TJ, </a:t>
            </a:r>
            <a:r>
              <a:rPr lang="en-US" sz="900" i="1" dirty="0" err="1" smtClean="0"/>
              <a:t>etal</a:t>
            </a:r>
            <a:r>
              <a:rPr lang="en-US" sz="900" i="1" dirty="0" smtClean="0"/>
              <a:t>. </a:t>
            </a:r>
            <a:r>
              <a:rPr lang="en-US" sz="900" i="1" dirty="0" err="1" smtClean="0"/>
              <a:t>Sci</a:t>
            </a:r>
            <a:r>
              <a:rPr lang="en-US" sz="900" i="1" dirty="0" smtClean="0"/>
              <a:t> Rep.2016:10.1038/Srep30751</a:t>
            </a:r>
          </a:p>
        </p:txBody>
      </p:sp>
      <p:pic>
        <p:nvPicPr>
          <p:cNvPr id="5122" name="Picture 2" descr="C:\Users\Joe\Downloads\Probiotic Ble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028202"/>
            <a:ext cx="1743075"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83486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7796644" cy="932873"/>
          </a:xfrm>
        </p:spPr>
        <p:txBody>
          <a:bodyPr>
            <a:normAutofit fontScale="90000"/>
          </a:bodyPr>
          <a:lstStyle/>
          <a:p>
            <a:pPr algn="ctr"/>
            <a:r>
              <a:rPr lang="en-US" sz="3500" dirty="0" smtClean="0">
                <a:solidFill>
                  <a:srgbClr val="0070C0"/>
                </a:solidFill>
              </a:rPr>
              <a:t>Gut Inflammation and Microbiome in </a:t>
            </a:r>
            <a:r>
              <a:rPr lang="en-US" sz="3500" dirty="0" err="1" smtClean="0">
                <a:solidFill>
                  <a:srgbClr val="0070C0"/>
                </a:solidFill>
              </a:rPr>
              <a:t>Spondyloarthritis</a:t>
            </a:r>
            <a:endParaRPr lang="en-US" sz="3500" dirty="0"/>
          </a:p>
        </p:txBody>
      </p:sp>
      <p:sp>
        <p:nvSpPr>
          <p:cNvPr id="4" name="Content Placeholder 3"/>
          <p:cNvSpPr>
            <a:spLocks noGrp="1"/>
          </p:cNvSpPr>
          <p:nvPr>
            <p:ph sz="half" idx="1"/>
          </p:nvPr>
        </p:nvSpPr>
        <p:spPr>
          <a:xfrm>
            <a:off x="914400" y="2209800"/>
            <a:ext cx="3764972" cy="3880772"/>
          </a:xfrm>
        </p:spPr>
        <p:txBody>
          <a:bodyPr>
            <a:normAutofit/>
          </a:bodyPr>
          <a:lstStyle/>
          <a:p>
            <a:r>
              <a:rPr lang="en-US" sz="1800" dirty="0" err="1" smtClean="0"/>
              <a:t>Spondyloarthritis</a:t>
            </a:r>
            <a:r>
              <a:rPr lang="en-US" sz="1800" dirty="0" smtClean="0"/>
              <a:t> (</a:t>
            </a:r>
            <a:r>
              <a:rPr lang="en-US" sz="1800" dirty="0" err="1" smtClean="0"/>
              <a:t>SpA</a:t>
            </a:r>
            <a:r>
              <a:rPr lang="en-US" sz="1800" dirty="0" smtClean="0"/>
              <a:t>) is a chronic inflammatory disease involving joints and the spine.  Bowel inflammation is common is (</a:t>
            </a:r>
            <a:r>
              <a:rPr lang="en-US" sz="1800" dirty="0" err="1" smtClean="0"/>
              <a:t>SpA</a:t>
            </a:r>
            <a:r>
              <a:rPr lang="en-US" sz="1800" dirty="0" smtClean="0"/>
              <a:t>), which may be classified as acute or chronic.  </a:t>
            </a:r>
          </a:p>
          <a:p>
            <a:r>
              <a:rPr lang="en-US" sz="1800" dirty="0" smtClean="0"/>
              <a:t>Chronic gut inflammation is most common in </a:t>
            </a:r>
            <a:r>
              <a:rPr lang="en-US" sz="1800" dirty="0" err="1" smtClean="0"/>
              <a:t>SpA</a:t>
            </a:r>
            <a:r>
              <a:rPr lang="en-US" sz="1800" dirty="0" smtClean="0"/>
              <a:t> patients with axial involvement as compared to those presenting with peripheral involvement alone.</a:t>
            </a:r>
            <a:endParaRPr lang="en-US" sz="1800" dirty="0"/>
          </a:p>
        </p:txBody>
      </p:sp>
      <p:pic>
        <p:nvPicPr>
          <p:cNvPr id="6146" name="Picture 2" descr="Image result for an inflamed spi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5400" y="2370746"/>
            <a:ext cx="2456849"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21728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ctr"/>
            <a:r>
              <a:rPr lang="en-US" sz="3000" dirty="0">
                <a:solidFill>
                  <a:srgbClr val="0070C0"/>
                </a:solidFill>
              </a:rPr>
              <a:t>Gut Inflammation and Microbiome in </a:t>
            </a:r>
            <a:r>
              <a:rPr lang="en-US" sz="3000" dirty="0" err="1" smtClean="0">
                <a:solidFill>
                  <a:srgbClr val="0070C0"/>
                </a:solidFill>
              </a:rPr>
              <a:t>Spondyloarthritis</a:t>
            </a:r>
            <a:endParaRPr lang="en-US" sz="3000" dirty="0"/>
          </a:p>
        </p:txBody>
      </p:sp>
      <p:sp>
        <p:nvSpPr>
          <p:cNvPr id="5" name="Content Placeholder 4"/>
          <p:cNvSpPr>
            <a:spLocks noGrp="1"/>
          </p:cNvSpPr>
          <p:nvPr>
            <p:ph sz="half" idx="1"/>
          </p:nvPr>
        </p:nvSpPr>
        <p:spPr>
          <a:xfrm>
            <a:off x="609600" y="2209800"/>
            <a:ext cx="4114799" cy="3880772"/>
          </a:xfrm>
        </p:spPr>
        <p:txBody>
          <a:bodyPr>
            <a:normAutofit/>
          </a:bodyPr>
          <a:lstStyle/>
          <a:p>
            <a:r>
              <a:rPr lang="en-US" sz="1800" dirty="0" smtClean="0"/>
              <a:t>The pathogenesis of gut inflammation in </a:t>
            </a:r>
            <a:r>
              <a:rPr lang="en-US" sz="1800" dirty="0" err="1" smtClean="0"/>
              <a:t>SpA</a:t>
            </a:r>
            <a:r>
              <a:rPr lang="en-US" sz="1800" dirty="0" smtClean="0"/>
              <a:t> could be explained by two factors-over-activation of immunological cells and altered gut microbiome.  </a:t>
            </a:r>
          </a:p>
          <a:p>
            <a:r>
              <a:rPr lang="en-US" sz="1800" dirty="0" smtClean="0"/>
              <a:t>In </a:t>
            </a:r>
            <a:r>
              <a:rPr lang="en-US" sz="1800" dirty="0" err="1" smtClean="0"/>
              <a:t>SpA</a:t>
            </a:r>
            <a:r>
              <a:rPr lang="en-US" sz="1800" dirty="0" smtClean="0"/>
              <a:t>, the gut microbiome could emerge as diagnostic and prognostic marker of disease</a:t>
            </a:r>
          </a:p>
          <a:p>
            <a:r>
              <a:rPr lang="en-US" sz="1800" dirty="0" smtClean="0"/>
              <a:t>Modulation of gut microbiome is slated to have therapeutic potential as well</a:t>
            </a:r>
          </a:p>
          <a:p>
            <a:endParaRPr lang="en-US" dirty="0"/>
          </a:p>
          <a:p>
            <a:pPr marL="0" indent="0">
              <a:buNone/>
            </a:pPr>
            <a:r>
              <a:rPr lang="en-US" sz="1000" dirty="0" smtClean="0"/>
              <a:t>*ncbi.nlm.nih.gov/</a:t>
            </a:r>
            <a:r>
              <a:rPr lang="en-US" sz="1000" dirty="0" err="1" smtClean="0"/>
              <a:t>pubmed</a:t>
            </a:r>
            <a:r>
              <a:rPr lang="en-US" sz="1000" dirty="0" smtClean="0"/>
              <a:t>/26719306(</a:t>
            </a:r>
            <a:r>
              <a:rPr lang="en-US" sz="1000" dirty="0" err="1" smtClean="0"/>
              <a:t>KabeerdossI</a:t>
            </a:r>
            <a:r>
              <a:rPr lang="en-US" sz="1000" dirty="0" smtClean="0"/>
              <a:t>)</a:t>
            </a:r>
            <a:endParaRPr lang="en-US" sz="1000" dirty="0"/>
          </a:p>
        </p:txBody>
      </p:sp>
      <p:pic>
        <p:nvPicPr>
          <p:cNvPr id="717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2819400"/>
            <a:ext cx="3505200" cy="1970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558510"/>
      </p:ext>
    </p:extLst>
  </p:cSld>
  <p:clrMapOvr>
    <a:masterClrMapping/>
  </p:clrMapOvr>
  <p:timing>
    <p:tnLst>
      <p:par>
        <p:cTn id="1" dur="indefinite" restart="never" nodeType="tmRoot"/>
      </p:par>
    </p:tnLst>
  </p:timing>
</p:sld>
</file>

<file path=ppt/theme/theme1.xml><?xml version="1.0" encoding="utf-8"?>
<a:theme xmlns:a="http://schemas.openxmlformats.org/drawingml/2006/main" name="Summit Theme2 (1) (2)">
  <a:themeElements>
    <a:clrScheme name="Summit">
      <a:dk1>
        <a:sysClr val="windowText" lastClr="000000"/>
      </a:dk1>
      <a:lt1>
        <a:sysClr val="window" lastClr="FFFFFF"/>
      </a:lt1>
      <a:dk2>
        <a:srgbClr val="212745"/>
      </a:dk2>
      <a:lt2>
        <a:srgbClr val="B4DCFA"/>
      </a:lt2>
      <a:accent1>
        <a:srgbClr val="000000"/>
      </a:accent1>
      <a:accent2>
        <a:srgbClr val="000000"/>
      </a:accent2>
      <a:accent3>
        <a:srgbClr val="000000"/>
      </a:accent3>
      <a:accent4>
        <a:srgbClr val="000000"/>
      </a:accent4>
      <a:accent5>
        <a:srgbClr val="000000"/>
      </a:accent5>
      <a:accent6>
        <a:srgbClr val="000000"/>
      </a:accent6>
      <a:hlink>
        <a:srgbClr val="000000"/>
      </a:hlink>
      <a:folHlink>
        <a:srgbClr val="00000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Summit Theme2" id="{718A665C-8674-44B6-B5DB-0B4D69A17002}" vid="{420C94B5-F2CC-4C35-BE5A-E24F081E3DC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Summit Theme2 (1) (2)</Template>
  <TotalTime>5886</TotalTime>
  <Words>444</Words>
  <Application>Microsoft Office PowerPoint</Application>
  <PresentationFormat>On-screen Show (4:3)</PresentationFormat>
  <Paragraphs>35</Paragraphs>
  <Slides>11</Slides>
  <Notes>2</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Summit Theme2 (1) (2)</vt:lpstr>
      <vt:lpstr>How Nutrition Can Make Adjustments More Effective</vt:lpstr>
      <vt:lpstr>An intro slide about what you will be talking about…</vt:lpstr>
      <vt:lpstr>PowerPoint Presentation</vt:lpstr>
      <vt:lpstr>Microbiomes and Arthritis</vt:lpstr>
      <vt:lpstr>Microbiomes and Arthritis</vt:lpstr>
      <vt:lpstr>Microbiomes and Arthritis</vt:lpstr>
      <vt:lpstr>Microbiomes and Arthritis OA Etiology </vt:lpstr>
      <vt:lpstr>Gut Inflammation and Microbiome in Spondyloarthritis</vt:lpstr>
      <vt:lpstr>Gut Inflammation and Microbiome in Spondyloarthritis</vt:lpstr>
      <vt:lpstr>In Conclusion…..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dc:creator>
  <cp:lastModifiedBy>Joe</cp:lastModifiedBy>
  <cp:revision>27</cp:revision>
  <dcterms:created xsi:type="dcterms:W3CDTF">2016-05-18T20:45:07Z</dcterms:created>
  <dcterms:modified xsi:type="dcterms:W3CDTF">2017-07-07T16:55:17Z</dcterms:modified>
</cp:coreProperties>
</file>