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6" r:id="rId2"/>
    <p:sldId id="262" r:id="rId3"/>
    <p:sldId id="267" r:id="rId4"/>
    <p:sldId id="268" r:id="rId5"/>
    <p:sldId id="269" r:id="rId6"/>
    <p:sldId id="270" r:id="rId7"/>
    <p:sldId id="263" r:id="rId8"/>
    <p:sldId id="264" r:id="rId9"/>
    <p:sldId id="265" r:id="rId10"/>
    <p:sldId id="271" r:id="rId11"/>
    <p:sldId id="272" r:id="rId12"/>
    <p:sldId id="273" r:id="rId13"/>
    <p:sldId id="274" r:id="rId14"/>
    <p:sldId id="275" r:id="rId15"/>
    <p:sldId id="276" r:id="rId16"/>
    <p:sldId id="277" r:id="rId17"/>
    <p:sldId id="278" r:id="rId18"/>
    <p:sldId id="279" r:id="rId19"/>
    <p:sldId id="281" r:id="rId20"/>
    <p:sldId id="282" r:id="rId21"/>
    <p:sldId id="283" r:id="rId22"/>
    <p:sldId id="284" r:id="rId23"/>
    <p:sldId id="285" r:id="rId24"/>
    <p:sldId id="286" r:id="rId25"/>
    <p:sldId id="287" r:id="rId26"/>
    <p:sldId id="288" r:id="rId27"/>
    <p:sldId id="289" r:id="rId28"/>
    <p:sldId id="290" r:id="rId29"/>
    <p:sldId id="29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3" y="1146425"/>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3"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771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871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997526"/>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89"/>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342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3"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30449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4" r:id="rId3"/>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4"/>
            <a:ext cx="7647708" cy="1568675"/>
          </a:xfrm>
        </p:spPr>
        <p:txBody>
          <a:bodyPr>
            <a:normAutofit/>
          </a:bodyPr>
          <a:lstStyle/>
          <a:p>
            <a:pPr algn="ctr"/>
            <a:r>
              <a:rPr lang="en-US" sz="9000" dirty="0" smtClean="0"/>
              <a:t>Welcome</a:t>
            </a:r>
            <a:endParaRPr lang="en-US" sz="9000" dirty="0"/>
          </a:p>
        </p:txBody>
      </p:sp>
      <p:sp>
        <p:nvSpPr>
          <p:cNvPr id="3" name="Content Placeholder 2"/>
          <p:cNvSpPr>
            <a:spLocks noGrp="1"/>
          </p:cNvSpPr>
          <p:nvPr>
            <p:ph idx="1"/>
          </p:nvPr>
        </p:nvSpPr>
        <p:spPr>
          <a:xfrm>
            <a:off x="838200" y="3124200"/>
            <a:ext cx="7647708" cy="633845"/>
          </a:xfrm>
        </p:spPr>
        <p:txBody>
          <a:bodyPr>
            <a:normAutofit/>
          </a:bodyPr>
          <a:lstStyle/>
          <a:p>
            <a:pPr marL="0" indent="0" algn="ctr">
              <a:buNone/>
            </a:pPr>
            <a:r>
              <a:rPr lang="en-US" sz="3500" dirty="0" smtClean="0"/>
              <a:t>-Neuropathy Seminar-</a:t>
            </a:r>
            <a:endParaRPr lang="en-US" sz="3500" dirty="0"/>
          </a:p>
        </p:txBody>
      </p:sp>
    </p:spTree>
    <p:extLst>
      <p:ext uri="{BB962C8B-B14F-4D97-AF65-F5344CB8AC3E}">
        <p14:creationId xmlns:p14="http://schemas.microsoft.com/office/powerpoint/2010/main" val="912358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762000" y="887506"/>
            <a:ext cx="3886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buFont typeface="Arial" charset="0"/>
              <a:buNone/>
            </a:pPr>
            <a:r>
              <a:rPr lang="en-US" altLang="en-US" sz="3200" dirty="0"/>
              <a:t>It can also lead to:</a:t>
            </a:r>
          </a:p>
          <a:p>
            <a:pPr eaLnBrk="1" hangingPunct="1">
              <a:spcBef>
                <a:spcPct val="20000"/>
              </a:spcBef>
              <a:buFont typeface="Arial" charset="0"/>
              <a:buNone/>
            </a:pPr>
            <a:r>
              <a:rPr lang="en-US" altLang="en-US" sz="3200" i="1" dirty="0"/>
              <a:t>- Hypoglycemia or low blood sugar.</a:t>
            </a:r>
          </a:p>
          <a:p>
            <a:pPr eaLnBrk="1" hangingPunct="1">
              <a:spcBef>
                <a:spcPct val="20000"/>
              </a:spcBef>
              <a:buFont typeface="Arial" charset="0"/>
              <a:buNone/>
            </a:pPr>
            <a:r>
              <a:rPr lang="en-US" altLang="en-US" sz="3200" dirty="0"/>
              <a:t>This condition makes it difficult to recognize and treat an insulin reaction.</a:t>
            </a:r>
          </a:p>
          <a:p>
            <a:pPr eaLnBrk="1" hangingPunct="1">
              <a:spcBef>
                <a:spcPct val="20000"/>
              </a:spcBef>
              <a:buFont typeface="Arial" charset="0"/>
              <a:buNone/>
            </a:pPr>
            <a:r>
              <a:rPr lang="en-US" altLang="en-US" sz="2800" dirty="0"/>
              <a:t>	</a:t>
            </a:r>
          </a:p>
          <a:p>
            <a:pPr eaLnBrk="1" hangingPunct="1">
              <a:spcBef>
                <a:spcPct val="20000"/>
              </a:spcBef>
              <a:buFont typeface="Arial" charset="0"/>
              <a:buNone/>
            </a:pPr>
            <a:endParaRPr lang="en-US" altLang="en-US" sz="3200" dirty="0"/>
          </a:p>
        </p:txBody>
      </p:sp>
      <p:pic>
        <p:nvPicPr>
          <p:cNvPr id="5" name="Picture 6" descr="http://www.medicalook.com/diseases_images/hypoglycem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728057"/>
            <a:ext cx="3581400" cy="511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762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838200"/>
            <a:ext cx="8229600" cy="990600"/>
          </a:xfrm>
          <a:prstGeom prst="rect">
            <a:avLst/>
          </a:prstGeom>
        </p:spPr>
        <p:txBody>
          <a:bodyPr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600" b="1" dirty="0" smtClean="0"/>
              <a:t>Amputations Caused by Pre-Diabetes to </a:t>
            </a:r>
          </a:p>
          <a:p>
            <a:pPr fontAlgn="auto">
              <a:spcAft>
                <a:spcPts val="0"/>
              </a:spcAft>
              <a:defRPr/>
            </a:pPr>
            <a:r>
              <a:rPr lang="en-US" sz="3600" b="1" dirty="0" smtClean="0"/>
              <a:t>Full-Blown Diabetes</a:t>
            </a:r>
            <a:endParaRPr lang="en-US" sz="3600" b="1" dirty="0"/>
          </a:p>
        </p:txBody>
      </p:sp>
      <p:sp>
        <p:nvSpPr>
          <p:cNvPr id="5" name="Content Placeholder 2"/>
          <p:cNvSpPr txBox="1">
            <a:spLocks/>
          </p:cNvSpPr>
          <p:nvPr/>
        </p:nvSpPr>
        <p:spPr bwMode="auto">
          <a:xfrm>
            <a:off x="381000" y="1905000"/>
            <a:ext cx="8229600" cy="2362200"/>
          </a:xfrm>
          <a:prstGeom prst="rect">
            <a:avLst/>
          </a:prstGeom>
          <a:noFill/>
          <a:ln>
            <a:noFill/>
          </a:ln>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457200" indent="-457200">
              <a:spcBef>
                <a:spcPct val="20000"/>
              </a:spcBef>
              <a:buFont typeface="Arial" pitchFamily="34" charset="0"/>
              <a:buChar char="•"/>
              <a:defRPr/>
            </a:pPr>
            <a:r>
              <a:rPr lang="en-US" sz="3000" dirty="0" smtClean="0"/>
              <a:t>Uncontrolled diabetes (even on medication) results from a poor diet, lack of exercise and unstable sugar levels. These can lead to conditions such as Neuropathy, which affects the whole body potentially leading to amputations.</a:t>
            </a:r>
          </a:p>
          <a:p>
            <a:pPr>
              <a:spcBef>
                <a:spcPct val="20000"/>
              </a:spcBef>
              <a:buFont typeface="Arial" charset="0"/>
              <a:buNone/>
              <a:defRPr/>
            </a:pPr>
            <a:r>
              <a:rPr lang="en-US" sz="2800" dirty="0" smtClean="0"/>
              <a:t>	</a:t>
            </a:r>
          </a:p>
          <a:p>
            <a:pPr>
              <a:spcBef>
                <a:spcPct val="20000"/>
              </a:spcBef>
              <a:buFont typeface="Arial" charset="0"/>
              <a:buNone/>
              <a:defRPr/>
            </a:pPr>
            <a:endParaRPr lang="en-US" sz="3200" dirty="0" smtClean="0"/>
          </a:p>
        </p:txBody>
      </p:sp>
      <p:pic>
        <p:nvPicPr>
          <p:cNvPr id="6" name="Picture 5"/>
          <p:cNvPicPr>
            <a:picLocks noChangeAspect="1"/>
          </p:cNvPicPr>
          <p:nvPr/>
        </p:nvPicPr>
        <p:blipFill>
          <a:blip r:embed="rId2"/>
          <a:srcRect l="29053" r="7198"/>
          <a:stretch>
            <a:fillRect/>
          </a:stretch>
        </p:blipFill>
        <p:spPr bwMode="auto">
          <a:xfrm>
            <a:off x="3616219" y="4419600"/>
            <a:ext cx="1911561" cy="16874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002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381000" y="990600"/>
            <a:ext cx="8229600" cy="3810000"/>
          </a:xfrm>
          <a:prstGeom prst="rect">
            <a:avLst/>
          </a:prstGeom>
          <a:noFill/>
          <a:ln>
            <a:noFill/>
          </a:ln>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457200" indent="-457200">
              <a:spcBef>
                <a:spcPct val="20000"/>
              </a:spcBef>
              <a:buFont typeface="Arial" pitchFamily="34" charset="0"/>
              <a:buChar char="•"/>
              <a:defRPr/>
            </a:pPr>
            <a:r>
              <a:rPr lang="en-US" sz="2800" dirty="0" smtClean="0"/>
              <a:t>Glucose levels (high blood sugar due to diet) harms nerves and blood vessels. This effects circulation, especially the peripheral area of the body, such as limbs and extremities.</a:t>
            </a:r>
          </a:p>
          <a:p>
            <a:pPr marL="457200" indent="-457200">
              <a:spcBef>
                <a:spcPct val="20000"/>
              </a:spcBef>
              <a:buFont typeface="Arial" pitchFamily="34" charset="0"/>
              <a:buChar char="•"/>
              <a:defRPr/>
            </a:pPr>
            <a:r>
              <a:rPr lang="en-US" sz="2800" dirty="0"/>
              <a:t>This will then lead to Diabetic Neuropathy, which damages nerve fibers, causing numbness that leads to injuries and/or infections due to decreased sensations.</a:t>
            </a:r>
            <a:endParaRPr lang="en-US" sz="2800" dirty="0" smtClean="0"/>
          </a:p>
          <a:p>
            <a:pPr>
              <a:spcBef>
                <a:spcPct val="20000"/>
              </a:spcBef>
              <a:buFont typeface="Arial" charset="0"/>
              <a:buNone/>
              <a:defRPr/>
            </a:pPr>
            <a:r>
              <a:rPr lang="en-US" sz="2800" dirty="0" smtClean="0"/>
              <a:t>	</a:t>
            </a:r>
          </a:p>
          <a:p>
            <a:pPr>
              <a:spcBef>
                <a:spcPct val="20000"/>
              </a:spcBef>
              <a:buFont typeface="Arial" charset="0"/>
              <a:buNone/>
              <a:defRPr/>
            </a:pPr>
            <a:endParaRPr lang="en-US" sz="3200" dirty="0" smtClean="0"/>
          </a:p>
        </p:txBody>
      </p:sp>
      <p:pic>
        <p:nvPicPr>
          <p:cNvPr id="5" name="Picture 4"/>
          <p:cNvPicPr>
            <a:picLocks noChangeAspect="1"/>
          </p:cNvPicPr>
          <p:nvPr/>
        </p:nvPicPr>
        <p:blipFill>
          <a:blip r:embed="rId2"/>
          <a:srcRect/>
          <a:stretch>
            <a:fillRect/>
          </a:stretch>
        </p:blipFill>
        <p:spPr bwMode="auto">
          <a:xfrm>
            <a:off x="3352800" y="4248150"/>
            <a:ext cx="2514600" cy="1885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71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838200" y="838200"/>
            <a:ext cx="7647708" cy="1126342"/>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000" b="1" dirty="0" smtClean="0"/>
              <a:t>Amputations Caused by Pre-Diabetes to </a:t>
            </a:r>
          </a:p>
          <a:p>
            <a:pPr fontAlgn="auto">
              <a:spcAft>
                <a:spcPts val="0"/>
              </a:spcAft>
              <a:defRPr/>
            </a:pPr>
            <a:r>
              <a:rPr lang="en-US" sz="3000" b="1" dirty="0" smtClean="0"/>
              <a:t>Full-Blown Diabetes</a:t>
            </a:r>
            <a:endParaRPr lang="en-US" sz="3000" b="1" dirty="0"/>
          </a:p>
        </p:txBody>
      </p:sp>
      <p:sp>
        <p:nvSpPr>
          <p:cNvPr id="5" name="Content Placeholder 2"/>
          <p:cNvSpPr txBox="1">
            <a:spLocks/>
          </p:cNvSpPr>
          <p:nvPr/>
        </p:nvSpPr>
        <p:spPr bwMode="auto">
          <a:xfrm>
            <a:off x="304800" y="2303929"/>
            <a:ext cx="5029200" cy="2362200"/>
          </a:xfrm>
          <a:prstGeom prst="rect">
            <a:avLst/>
          </a:prstGeom>
          <a:noFill/>
          <a:ln>
            <a:noFill/>
          </a:ln>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457200" indent="-457200">
              <a:spcBef>
                <a:spcPct val="20000"/>
              </a:spcBef>
              <a:buFont typeface="Arial" pitchFamily="34" charset="0"/>
              <a:buChar char="•"/>
              <a:defRPr/>
            </a:pPr>
            <a:r>
              <a:rPr lang="en-US" sz="2900" dirty="0" smtClean="0"/>
              <a:t>Blood circulation is then compromised, leading to infections, injuries, foot ulcers, which can then lead to foot and leg amputations. This is because the blood cannot circulate fast enough to heal wounded areas.</a:t>
            </a:r>
          </a:p>
          <a:p>
            <a:pPr>
              <a:spcBef>
                <a:spcPct val="20000"/>
              </a:spcBef>
              <a:buFont typeface="Arial" charset="0"/>
              <a:buNone/>
              <a:defRPr/>
            </a:pPr>
            <a:r>
              <a:rPr lang="en-US" sz="2900" dirty="0" smtClean="0"/>
              <a:t>	</a:t>
            </a:r>
          </a:p>
          <a:p>
            <a:pPr>
              <a:spcBef>
                <a:spcPct val="20000"/>
              </a:spcBef>
              <a:buFont typeface="Arial" charset="0"/>
              <a:buNone/>
              <a:defRPr/>
            </a:pPr>
            <a:endParaRPr lang="en-US" sz="3200" dirty="0" smtClean="0"/>
          </a:p>
        </p:txBody>
      </p:sp>
      <p:pic>
        <p:nvPicPr>
          <p:cNvPr id="6" name="Picture 5"/>
          <p:cNvPicPr>
            <a:picLocks noChangeAspect="1"/>
          </p:cNvPicPr>
          <p:nvPr/>
        </p:nvPicPr>
        <p:blipFill>
          <a:blip r:embed="rId2"/>
          <a:stretch>
            <a:fillRect/>
          </a:stretch>
        </p:blipFill>
        <p:spPr>
          <a:xfrm>
            <a:off x="5715000" y="2286000"/>
            <a:ext cx="2438400"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3977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838200"/>
            <a:ext cx="8229600" cy="9906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600" b="1" dirty="0" smtClean="0"/>
              <a:t>The Cause: Malnutrition Neuropathy</a:t>
            </a:r>
            <a:endParaRPr lang="en-US" sz="3600" b="1" dirty="0"/>
          </a:p>
        </p:txBody>
      </p:sp>
      <p:sp>
        <p:nvSpPr>
          <p:cNvPr id="6" name="Content Placeholder 2"/>
          <p:cNvSpPr txBox="1">
            <a:spLocks/>
          </p:cNvSpPr>
          <p:nvPr/>
        </p:nvSpPr>
        <p:spPr bwMode="auto">
          <a:xfrm>
            <a:off x="457200" y="1981200"/>
            <a:ext cx="8229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pPr>
            <a:r>
              <a:rPr lang="en-US" altLang="en-US" sz="3000" dirty="0"/>
              <a:t>Malnutrition Neuropathy is caused by eating yourself sick; eating foods out of a box, bag or can. These foods are all dead foods – no live enzymes are present.</a:t>
            </a:r>
          </a:p>
          <a:p>
            <a:pPr eaLnBrk="1" hangingPunct="1">
              <a:spcBef>
                <a:spcPct val="20000"/>
              </a:spcBef>
              <a:buFont typeface="Arial" charset="0"/>
              <a:buNone/>
            </a:pPr>
            <a:r>
              <a:rPr lang="en-US" altLang="en-US" sz="2800" dirty="0"/>
              <a:t>	</a:t>
            </a:r>
          </a:p>
          <a:p>
            <a:pPr eaLnBrk="1" hangingPunct="1">
              <a:spcBef>
                <a:spcPct val="20000"/>
              </a:spcBef>
              <a:buFont typeface="Arial" charset="0"/>
              <a:buNone/>
            </a:pPr>
            <a:endParaRPr lang="en-US" altLang="en-US" sz="3200" dirty="0"/>
          </a:p>
        </p:txBody>
      </p:sp>
      <p:pic>
        <p:nvPicPr>
          <p:cNvPr id="9" name="Picture 8" descr="cereal.jpg"/>
          <p:cNvPicPr>
            <a:picLocks noChangeAspect="1"/>
          </p:cNvPicPr>
          <p:nvPr/>
        </p:nvPicPr>
        <p:blipFill>
          <a:blip r:embed="rId2"/>
          <a:stretch>
            <a:fillRect/>
          </a:stretch>
        </p:blipFill>
        <p:spPr>
          <a:xfrm>
            <a:off x="2590800" y="4038600"/>
            <a:ext cx="2743200" cy="2057400"/>
          </a:xfrm>
          <a:prstGeom prst="rect">
            <a:avLst/>
          </a:prstGeom>
          <a:ln>
            <a:noFill/>
          </a:ln>
          <a:effectLst>
            <a:outerShdw blurRad="292100" dist="139700" dir="2700000" algn="tl" rotWithShape="0">
              <a:srgbClr val="333333">
                <a:alpha val="65000"/>
              </a:srgbClr>
            </a:outerShdw>
          </a:effectLst>
        </p:spPr>
      </p:pic>
      <p:pic>
        <p:nvPicPr>
          <p:cNvPr id="10" name="Picture 9" descr="old man sad.jpg"/>
          <p:cNvPicPr>
            <a:picLocks noChangeAspect="1"/>
          </p:cNvPicPr>
          <p:nvPr/>
        </p:nvPicPr>
        <p:blipFill>
          <a:blip r:embed="rId3"/>
          <a:stretch>
            <a:fillRect/>
          </a:stretch>
        </p:blipFill>
        <p:spPr>
          <a:xfrm>
            <a:off x="5029199" y="3581400"/>
            <a:ext cx="2735263" cy="190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7509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9271" y="609600"/>
            <a:ext cx="8229600" cy="9906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600" b="1" dirty="0" smtClean="0"/>
              <a:t>The Cause: Malnutrition Neuropathy</a:t>
            </a:r>
            <a:endParaRPr lang="en-US" sz="3600" b="1" dirty="0"/>
          </a:p>
        </p:txBody>
      </p:sp>
      <p:sp>
        <p:nvSpPr>
          <p:cNvPr id="5" name="Content Placeholder 2"/>
          <p:cNvSpPr txBox="1">
            <a:spLocks/>
          </p:cNvSpPr>
          <p:nvPr/>
        </p:nvSpPr>
        <p:spPr bwMode="auto">
          <a:xfrm>
            <a:off x="439271" y="1752600"/>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pPr>
            <a:r>
              <a:rPr lang="en-US" altLang="en-US" sz="2800" dirty="0"/>
              <a:t>This condition of Neuropathy was brought to attention during WWII. This provided an unprecedented opportunity for observation of the effects of nutritional deficiencies. Men of many races were subjected to years of defective nutrition as prisoners of war.</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828800"/>
            <a:ext cx="40830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072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838200"/>
            <a:ext cx="8229600" cy="9906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600" b="1" dirty="0" smtClean="0"/>
              <a:t>The Cause: Malnutrition Neuropathy</a:t>
            </a:r>
            <a:endParaRPr lang="en-US" sz="3600" b="1" dirty="0"/>
          </a:p>
        </p:txBody>
      </p:sp>
      <p:sp>
        <p:nvSpPr>
          <p:cNvPr id="5" name="Content Placeholder 2"/>
          <p:cNvSpPr txBox="1">
            <a:spLocks/>
          </p:cNvSpPr>
          <p:nvPr/>
        </p:nvSpPr>
        <p:spPr bwMode="auto">
          <a:xfrm>
            <a:off x="488576" y="2286000"/>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pPr>
            <a:r>
              <a:rPr lang="en-US" altLang="en-US" sz="2800" dirty="0"/>
              <a:t>This malnutrition effected the most highly differentiated cells of the organism that would suffer the most. In fact, they found that the nervous system shows the severest and most common lesions. </a:t>
            </a:r>
          </a:p>
        </p:txBody>
      </p:sp>
      <p:pic>
        <p:nvPicPr>
          <p:cNvPr id="6" name="Picture 11" descr="C:\Users\Todd\AppData\Local\Microsoft\Windows\Temporary Internet Files\Content.IE5\FCCDTZDH\MP900425257[1].jpg"/>
          <p:cNvPicPr>
            <a:picLocks noChangeAspect="1" noChangeArrowheads="1"/>
          </p:cNvPicPr>
          <p:nvPr/>
        </p:nvPicPr>
        <p:blipFill>
          <a:blip r:embed="rId2"/>
          <a:srcRect/>
          <a:stretch>
            <a:fillRect/>
          </a:stretch>
        </p:blipFill>
        <p:spPr bwMode="auto">
          <a:xfrm>
            <a:off x="3413941" y="4267200"/>
            <a:ext cx="2378869" cy="15802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54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3059" y="685800"/>
            <a:ext cx="8229600" cy="9906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600" b="1" dirty="0" smtClean="0"/>
              <a:t>The Cause: Malnutrition Neuropathy</a:t>
            </a:r>
            <a:endParaRPr lang="en-US" sz="3600" b="1" dirty="0"/>
          </a:p>
        </p:txBody>
      </p:sp>
      <p:sp>
        <p:nvSpPr>
          <p:cNvPr id="5" name="Content Placeholder 2"/>
          <p:cNvSpPr txBox="1">
            <a:spLocks/>
          </p:cNvSpPr>
          <p:nvPr/>
        </p:nvSpPr>
        <p:spPr bwMode="auto">
          <a:xfrm>
            <a:off x="457200" y="1905000"/>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pPr>
            <a:r>
              <a:rPr lang="en-US" altLang="en-US" sz="2800" dirty="0"/>
              <a:t>These findings were not due to the region of the world these men were in – as the findings were the same no matter where someone was on the planet. Malnutrition was the only common denominator in all the physical ailments these men experienced.</a:t>
            </a:r>
          </a:p>
        </p:txBody>
      </p:sp>
      <p:pic>
        <p:nvPicPr>
          <p:cNvPr id="6" name="Picture 5" descr="C:\Users\Todd\AppData\Local\Microsoft\Windows\Temporary Internet Files\Content.IE5\FCCDTZDH\MC90043896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5524" y="4239969"/>
            <a:ext cx="2010959" cy="173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C:\Users\Todd\AppData\Local\Microsoft\Windows\Temporary Internet Files\Content.IE5\FCCDTZDH\MC900432569[1].png"/>
          <p:cNvPicPr>
            <a:picLocks noChangeAspect="1" noChangeArrowheads="1"/>
          </p:cNvPicPr>
          <p:nvPr/>
        </p:nvPicPr>
        <p:blipFill>
          <a:blip r:embed="rId3">
            <a:extLst>
              <a:ext uri="{28A0092B-C50C-407E-A947-70E740481C1C}">
                <a14:useLocalDpi xmlns:a14="http://schemas.microsoft.com/office/drawing/2010/main" val="0"/>
              </a:ext>
            </a:extLst>
          </a:blip>
          <a:srcRect l="7144" t="9525" r="9525" b="9525"/>
          <a:stretch>
            <a:fillRect/>
          </a:stretch>
        </p:blipFill>
        <p:spPr bwMode="auto">
          <a:xfrm>
            <a:off x="5029200" y="4195482"/>
            <a:ext cx="1828800"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334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914400"/>
            <a:ext cx="6096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pPr>
            <a:r>
              <a:rPr lang="en-US" altLang="en-US" sz="2800" dirty="0"/>
              <a:t>This is essentially a degenerative or catabolic nature arising under conditions of deprivation. The imbalance of the altered diet being given to the POWs effected their gastro-intestinal tract, leading to defective absorption and defective biosynthesis.</a:t>
            </a:r>
          </a:p>
          <a:p>
            <a:pPr eaLnBrk="1" hangingPunct="1">
              <a:spcBef>
                <a:spcPct val="20000"/>
              </a:spcBef>
            </a:pPr>
            <a:endParaRPr lang="en-US" altLang="en-US" sz="2800" dirty="0"/>
          </a:p>
          <a:p>
            <a:pPr eaLnBrk="1" hangingPunct="1">
              <a:spcBef>
                <a:spcPct val="20000"/>
              </a:spcBef>
            </a:pPr>
            <a:r>
              <a:rPr lang="en-US" altLang="en-US" sz="2800" dirty="0"/>
              <a:t>Due to the altered balance of the deficient diet, reduction of good quality proteins, fats and vitamins, the body was starving for good balanced food.</a:t>
            </a:r>
          </a:p>
          <a:p>
            <a:pPr eaLnBrk="1" hangingPunct="1">
              <a:spcBef>
                <a:spcPct val="20000"/>
              </a:spcBef>
            </a:pPr>
            <a:endParaRPr lang="en-US" altLang="en-US" sz="2800" dirty="0"/>
          </a:p>
        </p:txBody>
      </p:sp>
      <p:pic>
        <p:nvPicPr>
          <p:cNvPr id="6" name="Picture 8"/>
          <p:cNvPicPr>
            <a:picLocks noChangeAspect="1" noChangeArrowheads="1"/>
          </p:cNvPicPr>
          <p:nvPr/>
        </p:nvPicPr>
        <p:blipFill>
          <a:blip r:embed="rId2"/>
          <a:srcRect/>
          <a:stretch>
            <a:fillRect/>
          </a:stretch>
        </p:blipFill>
        <p:spPr bwMode="auto">
          <a:xfrm>
            <a:off x="6490557" y="1598612"/>
            <a:ext cx="2236915" cy="1677988"/>
          </a:xfrm>
          <a:prstGeom prst="rect">
            <a:avLst/>
          </a:prstGeom>
          <a:ln>
            <a:noFill/>
          </a:ln>
          <a:effectLst>
            <a:outerShdw blurRad="292100" dist="139700" dir="2700000" algn="tl" rotWithShape="0">
              <a:srgbClr val="333333">
                <a:alpha val="65000"/>
              </a:srgbClr>
            </a:outerShdw>
          </a:effectLst>
        </p:spPr>
      </p:pic>
      <p:pic>
        <p:nvPicPr>
          <p:cNvPr id="7" name="Picture 7"/>
          <p:cNvPicPr>
            <a:picLocks noChangeAspect="1" noChangeArrowheads="1"/>
          </p:cNvPicPr>
          <p:nvPr/>
        </p:nvPicPr>
        <p:blipFill>
          <a:blip r:embed="rId3"/>
          <a:srcRect/>
          <a:stretch>
            <a:fillRect/>
          </a:stretch>
        </p:blipFill>
        <p:spPr bwMode="auto">
          <a:xfrm>
            <a:off x="6490557" y="3657600"/>
            <a:ext cx="2236915" cy="15982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0047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479425" y="1066800"/>
            <a:ext cx="8077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spcBef>
                <a:spcPct val="20000"/>
              </a:spcBef>
              <a:defRPr/>
            </a:pPr>
            <a:r>
              <a:rPr lang="en-US" altLang="en-US" sz="2400" dirty="0" smtClean="0">
                <a:latin typeface="+mj-lt"/>
                <a:ea typeface="MS PGothic" pitchFamily="34" charset="-128"/>
              </a:rPr>
              <a:t>This level of deficient nutrition is now prevalent in all the foods we consume today. </a:t>
            </a:r>
          </a:p>
          <a:p>
            <a:pPr algn="ctr" eaLnBrk="1" hangingPunct="1">
              <a:spcBef>
                <a:spcPct val="20000"/>
              </a:spcBef>
              <a:defRPr/>
            </a:pPr>
            <a:endParaRPr lang="en-US" altLang="en-US" sz="2400" dirty="0" smtClean="0">
              <a:latin typeface="+mj-lt"/>
              <a:ea typeface="MS PGothic" pitchFamily="34" charset="-128"/>
            </a:endParaRPr>
          </a:p>
          <a:p>
            <a:pPr algn="ctr" eaLnBrk="1" hangingPunct="1">
              <a:spcBef>
                <a:spcPct val="20000"/>
              </a:spcBef>
              <a:defRPr/>
            </a:pPr>
            <a:endParaRPr lang="en-US" altLang="en-US" sz="2400" dirty="0" smtClean="0">
              <a:latin typeface="+mj-lt"/>
              <a:ea typeface="MS PGothic" pitchFamily="34" charset="-128"/>
            </a:endParaRPr>
          </a:p>
          <a:p>
            <a:pPr algn="ctr" eaLnBrk="1" hangingPunct="1">
              <a:spcBef>
                <a:spcPct val="20000"/>
              </a:spcBef>
              <a:defRPr/>
            </a:pPr>
            <a:endParaRPr lang="en-US" altLang="en-US" sz="2400" dirty="0" smtClean="0">
              <a:latin typeface="+mj-lt"/>
              <a:ea typeface="MS PGothic" pitchFamily="34" charset="-128"/>
            </a:endParaRPr>
          </a:p>
          <a:p>
            <a:pPr algn="ctr" eaLnBrk="1" hangingPunct="1">
              <a:spcBef>
                <a:spcPct val="20000"/>
              </a:spcBef>
              <a:defRPr/>
            </a:pPr>
            <a:endParaRPr lang="en-US" altLang="en-US" sz="2400" dirty="0" smtClean="0">
              <a:latin typeface="+mj-lt"/>
              <a:ea typeface="MS PGothic" pitchFamily="34" charset="-128"/>
            </a:endParaRPr>
          </a:p>
          <a:p>
            <a:pPr algn="ctr" eaLnBrk="1" hangingPunct="1">
              <a:spcBef>
                <a:spcPct val="20000"/>
              </a:spcBef>
              <a:defRPr/>
            </a:pPr>
            <a:endParaRPr lang="en-US" altLang="en-US" sz="2400" dirty="0" smtClean="0">
              <a:latin typeface="+mj-lt"/>
              <a:ea typeface="MS PGothic" pitchFamily="34" charset="-128"/>
            </a:endParaRPr>
          </a:p>
          <a:p>
            <a:pPr algn="ctr" eaLnBrk="1" hangingPunct="1">
              <a:spcBef>
                <a:spcPct val="20000"/>
              </a:spcBef>
              <a:defRPr/>
            </a:pPr>
            <a:endParaRPr lang="en-US" altLang="en-US" sz="2400" dirty="0" smtClean="0">
              <a:latin typeface="+mj-lt"/>
              <a:ea typeface="MS PGothic" pitchFamily="34" charset="-128"/>
            </a:endParaRPr>
          </a:p>
          <a:p>
            <a:pPr algn="ctr" eaLnBrk="1" hangingPunct="1">
              <a:spcBef>
                <a:spcPct val="20000"/>
              </a:spcBef>
              <a:defRPr/>
            </a:pPr>
            <a:r>
              <a:rPr lang="en-US" altLang="en-US" sz="2400" dirty="0" smtClean="0">
                <a:latin typeface="+mj-lt"/>
                <a:ea typeface="MS PGothic" pitchFamily="34" charset="-128"/>
              </a:rPr>
              <a:t>It is completely lacking in live enzymes, vitamins and minerals, which are essential to healing the body and allowing it to function properly. This malnutrition affects the central and peripheral nervous system as a result.</a:t>
            </a:r>
          </a:p>
        </p:txBody>
      </p:sp>
      <p:pic>
        <p:nvPicPr>
          <p:cNvPr id="5" name="Picture 5" descr="https://weirdscholarships.net/wp-content/uploads/2015/06/fast-food-scholarships.png"/>
          <p:cNvPicPr>
            <a:picLocks noChangeAspect="1" noChangeArrowheads="1"/>
          </p:cNvPicPr>
          <p:nvPr/>
        </p:nvPicPr>
        <p:blipFill>
          <a:blip r:embed="rId2"/>
          <a:srcRect/>
          <a:stretch>
            <a:fillRect/>
          </a:stretch>
        </p:blipFill>
        <p:spPr bwMode="auto">
          <a:xfrm>
            <a:off x="2451100" y="2012950"/>
            <a:ext cx="4133850" cy="2293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04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990600"/>
            <a:ext cx="8229600" cy="9906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600" b="1" dirty="0" smtClean="0"/>
              <a:t>What is Neuropathy?</a:t>
            </a:r>
            <a:endParaRPr lang="en-US" sz="3600" b="1" dirty="0"/>
          </a:p>
        </p:txBody>
      </p:sp>
      <p:sp>
        <p:nvSpPr>
          <p:cNvPr id="5" name="Content Placeholder 2"/>
          <p:cNvSpPr txBox="1">
            <a:spLocks/>
          </p:cNvSpPr>
          <p:nvPr/>
        </p:nvSpPr>
        <p:spPr bwMode="auto">
          <a:xfrm>
            <a:off x="457200" y="2286000"/>
            <a:ext cx="822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buFont typeface="Arial" charset="0"/>
              <a:buNone/>
            </a:pPr>
            <a:r>
              <a:rPr lang="en-US" altLang="en-US" sz="3600" dirty="0"/>
              <a:t>Neuropathy may be diffuse; affecting many parts of the body. Or it can be focal; affecting a single, specific nerve and part of the body.</a:t>
            </a:r>
          </a:p>
        </p:txBody>
      </p:sp>
      <p:pic>
        <p:nvPicPr>
          <p:cNvPr id="6" name="Picture 5" descr="http://neuropathy911.com/images/fo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191000"/>
            <a:ext cx="2683023" cy="197167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464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81000" y="1681163"/>
            <a:ext cx="8382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spcBef>
                <a:spcPct val="20000"/>
              </a:spcBef>
              <a:defRPr/>
            </a:pPr>
            <a:r>
              <a:rPr lang="en-US" altLang="en-US" sz="2200" dirty="0" smtClean="0">
                <a:latin typeface="+mj-lt"/>
                <a:ea typeface="MS PGothic" pitchFamily="34" charset="-128"/>
              </a:rPr>
              <a:t>The Club Reduce Neuropathy Program is amazing because it addresses any nutritional deficiencies a person may have. It gets the body to start digesting and assimilating food better. It also allows the body to start healing from the inside and decreases the degenerative process of the nervous system.</a:t>
            </a:r>
          </a:p>
        </p:txBody>
      </p:sp>
      <p:sp>
        <p:nvSpPr>
          <p:cNvPr id="6" name="Title 1"/>
          <p:cNvSpPr txBox="1">
            <a:spLocks/>
          </p:cNvSpPr>
          <p:nvPr/>
        </p:nvSpPr>
        <p:spPr>
          <a:xfrm>
            <a:off x="457200" y="723900"/>
            <a:ext cx="8229600" cy="8382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600" b="1" dirty="0" smtClean="0"/>
              <a:t>The Solution!</a:t>
            </a:r>
            <a:endParaRPr lang="en-US" sz="3600" b="1" dirty="0"/>
          </a:p>
        </p:txBody>
      </p:sp>
      <p:pic>
        <p:nvPicPr>
          <p:cNvPr id="7" name="Picture 10" descr="C:\Users\Todd\AppData\Local\Microsoft\Windows\Temporary Internet Files\Content.IE5\6Z7OT0H3\MP910221073[1].jpg"/>
          <p:cNvPicPr>
            <a:picLocks noChangeAspect="1" noChangeArrowheads="1"/>
          </p:cNvPicPr>
          <p:nvPr/>
        </p:nvPicPr>
        <p:blipFill>
          <a:blip r:embed="rId2" cstate="print"/>
          <a:srcRect/>
          <a:stretch>
            <a:fillRect/>
          </a:stretch>
        </p:blipFill>
        <p:spPr bwMode="auto">
          <a:xfrm>
            <a:off x="208694" y="3481546"/>
            <a:ext cx="2070671" cy="3006507"/>
          </a:xfrm>
          <a:prstGeom prst="rect">
            <a:avLst/>
          </a:prstGeom>
          <a:noFill/>
          <a:ln w="9525">
            <a:noFill/>
            <a:miter lim="800000"/>
            <a:headEnd/>
            <a:tailEnd/>
          </a:ln>
          <a:effectLst>
            <a:softEdge rad="31750"/>
          </a:effectLst>
        </p:spPr>
      </p:pic>
      <p:pic>
        <p:nvPicPr>
          <p:cNvPr id="8" name="Picture 25"/>
          <p:cNvPicPr>
            <a:picLocks noChangeAspect="1" noChangeArrowheads="1"/>
          </p:cNvPicPr>
          <p:nvPr/>
        </p:nvPicPr>
        <p:blipFill>
          <a:blip r:embed="rId3" cstate="print"/>
          <a:srcRect/>
          <a:stretch>
            <a:fillRect/>
          </a:stretch>
        </p:blipFill>
        <p:spPr bwMode="auto">
          <a:xfrm>
            <a:off x="3442447" y="3508440"/>
            <a:ext cx="2667000" cy="2649220"/>
          </a:xfrm>
          <a:prstGeom prst="rect">
            <a:avLst/>
          </a:prstGeom>
          <a:noFill/>
          <a:ln w="9525">
            <a:noFill/>
            <a:miter lim="800000"/>
            <a:headEnd/>
            <a:tailEnd/>
          </a:ln>
          <a:effectLst>
            <a:softEdge rad="31750"/>
          </a:effectLst>
        </p:spPr>
      </p:pic>
      <p:pic>
        <p:nvPicPr>
          <p:cNvPr id="9" name="Picture 8" descr="C:\Users\Todd\AppData\Local\Microsoft\Windows\Temporary Internet Files\Content.IE5\FCCDTZDH\MP900409683[1].jpg"/>
          <p:cNvPicPr>
            <a:picLocks noChangeAspect="1" noChangeArrowheads="1"/>
          </p:cNvPicPr>
          <p:nvPr/>
        </p:nvPicPr>
        <p:blipFill>
          <a:blip r:embed="rId4" cstate="print"/>
          <a:srcRect/>
          <a:stretch>
            <a:fillRect/>
          </a:stretch>
        </p:blipFill>
        <p:spPr bwMode="auto">
          <a:xfrm>
            <a:off x="7162800" y="3292415"/>
            <a:ext cx="1974850" cy="2970812"/>
          </a:xfrm>
          <a:prstGeom prst="rect">
            <a:avLst/>
          </a:prstGeom>
          <a:noFill/>
          <a:ln w="9525">
            <a:noFill/>
            <a:miter lim="800000"/>
            <a:headEnd/>
            <a:tailEnd/>
          </a:ln>
          <a:effectLst>
            <a:softEdge rad="31750"/>
          </a:effectLst>
        </p:spPr>
      </p:pic>
    </p:spTree>
    <p:extLst>
      <p:ext uri="{BB962C8B-B14F-4D97-AF65-F5344CB8AC3E}">
        <p14:creationId xmlns:p14="http://schemas.microsoft.com/office/powerpoint/2010/main" val="3106918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381000" y="3810000"/>
            <a:ext cx="83534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spcBef>
                <a:spcPct val="20000"/>
              </a:spcBef>
              <a:defRPr/>
            </a:pPr>
            <a:r>
              <a:rPr lang="en-US" altLang="en-US" sz="2500" dirty="0" smtClean="0">
                <a:latin typeface="+mj-lt"/>
                <a:ea typeface="MS PGothic" pitchFamily="34" charset="-128"/>
              </a:rPr>
              <a:t>By combining supplements and a good eating program with hands-on treatment, we are accelerating healing and reversing the degeneration process that had already set in. We are essentially giving our patients their life, well-being, health, and happiness back!</a:t>
            </a:r>
          </a:p>
        </p:txBody>
      </p:sp>
      <p:pic>
        <p:nvPicPr>
          <p:cNvPr id="9221" name="Picture 5" descr="Image result for old couple walking togeth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914400"/>
            <a:ext cx="3886201"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438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1143000"/>
          </a:xfrm>
        </p:spPr>
        <p:txBody>
          <a:bodyPr/>
          <a:lstStyle/>
          <a:p>
            <a:pPr algn="ctr"/>
            <a:r>
              <a:rPr lang="en-US" altLang="en-US" dirty="0" smtClean="0"/>
              <a:t>A Change of Diet…</a:t>
            </a:r>
          </a:p>
        </p:txBody>
      </p:sp>
      <p:sp>
        <p:nvSpPr>
          <p:cNvPr id="5" name="Content Placeholder 2"/>
          <p:cNvSpPr>
            <a:spLocks noGrp="1"/>
          </p:cNvSpPr>
          <p:nvPr>
            <p:ph idx="1"/>
          </p:nvPr>
        </p:nvSpPr>
        <p:spPr>
          <a:xfrm>
            <a:off x="517525" y="1676400"/>
            <a:ext cx="8229600" cy="2438400"/>
          </a:xfrm>
        </p:spPr>
        <p:txBody>
          <a:bodyPr/>
          <a:lstStyle/>
          <a:p>
            <a:pPr marL="0" indent="0" eaLnBrk="1" hangingPunct="1">
              <a:buFont typeface="Wingdings 3" pitchFamily="18" charset="2"/>
              <a:buNone/>
            </a:pPr>
            <a:r>
              <a:rPr lang="en-US" altLang="en-US" sz="2400" dirty="0" smtClean="0">
                <a:solidFill>
                  <a:schemeClr val="tx1"/>
                </a:solidFill>
              </a:rPr>
              <a:t>Changing diet and using effective supplements are a VITAL part of the healing process. We recommend a more restrictive diet for the first 30 days (much like the 20-Day Rejuvenation), followed by several weeks of healthy eating (like a Candida Program). </a:t>
            </a:r>
          </a:p>
        </p:txBody>
      </p:sp>
      <p:pic>
        <p:nvPicPr>
          <p:cNvPr id="6" name="Picture 4"/>
          <p:cNvPicPr>
            <a:picLocks noChangeAspect="1" noChangeArrowheads="1"/>
          </p:cNvPicPr>
          <p:nvPr/>
        </p:nvPicPr>
        <p:blipFill>
          <a:blip r:embed="rId2"/>
          <a:srcRect/>
          <a:stretch>
            <a:fillRect/>
          </a:stretch>
        </p:blipFill>
        <p:spPr bwMode="auto">
          <a:xfrm>
            <a:off x="2133600" y="3799509"/>
            <a:ext cx="1676400" cy="2078489"/>
          </a:xfrm>
          <a:prstGeom prst="rect">
            <a:avLst/>
          </a:prstGeom>
          <a:ln>
            <a:noFill/>
          </a:ln>
          <a:effectLst>
            <a:outerShdw blurRad="292100" dist="139700" dir="2700000" algn="tl" rotWithShape="0">
              <a:srgbClr val="333333">
                <a:alpha val="65000"/>
              </a:srgbClr>
            </a:outerShdw>
          </a:effectLst>
        </p:spPr>
      </p:pic>
      <p:pic>
        <p:nvPicPr>
          <p:cNvPr id="7" name="Picture 5"/>
          <p:cNvPicPr>
            <a:picLocks noChangeAspect="1" noChangeArrowheads="1"/>
          </p:cNvPicPr>
          <p:nvPr/>
        </p:nvPicPr>
        <p:blipFill>
          <a:blip r:embed="rId3"/>
          <a:srcRect/>
          <a:stretch>
            <a:fillRect/>
          </a:stretch>
        </p:blipFill>
        <p:spPr bwMode="auto">
          <a:xfrm>
            <a:off x="5547752" y="3780865"/>
            <a:ext cx="2057400" cy="2057400"/>
          </a:xfrm>
          <a:prstGeom prst="rect">
            <a:avLst/>
          </a:prstGeom>
          <a:ln>
            <a:noFill/>
          </a:ln>
          <a:effectLst>
            <a:outerShdw blurRad="292100" dist="139700" dir="2700000" algn="tl" rotWithShape="0">
              <a:srgbClr val="333333">
                <a:alpha val="65000"/>
              </a:srgbClr>
            </a:outerShdw>
          </a:effectLst>
        </p:spPr>
      </p:pic>
      <p:pic>
        <p:nvPicPr>
          <p:cNvPr id="8" name="Picture 8" descr="C:\Users\Todd\AppData\Local\Microsoft\Windows\Temporary Internet Files\Content.IE5\DP4TJQO3\MC90044131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1" y="3377053"/>
            <a:ext cx="1600200" cy="160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004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990600"/>
            <a:ext cx="8229600" cy="1981200"/>
          </a:xfrm>
        </p:spPr>
        <p:txBody>
          <a:bodyPr/>
          <a:lstStyle/>
          <a:p>
            <a:pPr algn="ctr" eaLnBrk="1" hangingPunct="1">
              <a:buFont typeface="Arial" charset="0"/>
              <a:buNone/>
            </a:pPr>
            <a:r>
              <a:rPr lang="en-US" altLang="en-US" sz="2800" dirty="0" smtClean="0">
                <a:solidFill>
                  <a:schemeClr val="tx1"/>
                </a:solidFill>
              </a:rPr>
              <a:t>When these vitamins are depleted….this is </a:t>
            </a:r>
          </a:p>
          <a:p>
            <a:pPr algn="ctr" eaLnBrk="1" hangingPunct="1">
              <a:buFont typeface="Arial" charset="0"/>
              <a:buNone/>
            </a:pPr>
            <a:r>
              <a:rPr lang="en-US" altLang="en-US" sz="2800" dirty="0" smtClean="0">
                <a:solidFill>
                  <a:schemeClr val="tx1"/>
                </a:solidFill>
              </a:rPr>
              <a:t>what </a:t>
            </a:r>
            <a:r>
              <a:rPr lang="en-US" altLang="en-US" sz="2800" i="1" u="sng" dirty="0" smtClean="0">
                <a:solidFill>
                  <a:schemeClr val="tx1"/>
                </a:solidFill>
              </a:rPr>
              <a:t>causes</a:t>
            </a:r>
            <a:r>
              <a:rPr lang="en-US" altLang="en-US" sz="2800" dirty="0" smtClean="0">
                <a:solidFill>
                  <a:schemeClr val="tx1"/>
                </a:solidFill>
              </a:rPr>
              <a:t> neuropathy, diabetes, etc. </a:t>
            </a:r>
          </a:p>
          <a:p>
            <a:pPr algn="ctr" eaLnBrk="1" hangingPunct="1">
              <a:buFont typeface="Arial" charset="0"/>
              <a:buNone/>
            </a:pPr>
            <a:r>
              <a:rPr lang="en-US" altLang="en-US" sz="2800" dirty="0" smtClean="0">
                <a:solidFill>
                  <a:schemeClr val="tx1"/>
                </a:solidFill>
              </a:rPr>
              <a:t>We’re trying to get your body to 100% nutrition.</a:t>
            </a:r>
          </a:p>
        </p:txBody>
      </p:sp>
      <p:pic>
        <p:nvPicPr>
          <p:cNvPr id="5" name="Picture 4" descr="https://weirdscholarships.net/wp-content/uploads/2015/06/fast-food-scholarships.png"/>
          <p:cNvPicPr>
            <a:picLocks noChangeAspect="1" noChangeArrowheads="1"/>
          </p:cNvPicPr>
          <p:nvPr/>
        </p:nvPicPr>
        <p:blipFill>
          <a:blip r:embed="rId2"/>
          <a:srcRect/>
          <a:stretch>
            <a:fillRect/>
          </a:stretch>
        </p:blipFill>
        <p:spPr bwMode="auto">
          <a:xfrm>
            <a:off x="627063" y="3509963"/>
            <a:ext cx="3581400" cy="1985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4"/>
          <p:cNvSpPr txBox="1">
            <a:spLocks noChangeArrowheads="1"/>
          </p:cNvSpPr>
          <p:nvPr/>
        </p:nvSpPr>
        <p:spPr bwMode="auto">
          <a:xfrm>
            <a:off x="4495800" y="3743325"/>
            <a:ext cx="53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altLang="en-US" sz="7200" dirty="0">
                <a:latin typeface="Calibri" pitchFamily="34" charset="0"/>
                <a:ea typeface="ＭＳ Ｐゴシック" pitchFamily="34" charset="-128"/>
              </a:rPr>
              <a:t>=</a:t>
            </a:r>
          </a:p>
        </p:txBody>
      </p:sp>
      <p:pic>
        <p:nvPicPr>
          <p:cNvPr id="7" name="Picture 5" descr="http://www.ncadvocates.com/images/nursing-spruce.jpg"/>
          <p:cNvPicPr>
            <a:picLocks noChangeAspect="1" noChangeArrowheads="1"/>
          </p:cNvPicPr>
          <p:nvPr/>
        </p:nvPicPr>
        <p:blipFill>
          <a:blip r:embed="rId3"/>
          <a:srcRect/>
          <a:stretch>
            <a:fillRect/>
          </a:stretch>
        </p:blipFill>
        <p:spPr bwMode="auto">
          <a:xfrm>
            <a:off x="5410200" y="3258268"/>
            <a:ext cx="2895600" cy="2489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0299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6258"/>
            <a:ext cx="7647708" cy="1126342"/>
          </a:xfrm>
        </p:spPr>
        <p:txBody>
          <a:bodyPr/>
          <a:lstStyle/>
          <a:p>
            <a:pPr algn="ctr"/>
            <a:r>
              <a:rPr lang="en-US" dirty="0" smtClean="0"/>
              <a:t>Receive Help With The Neuropathy Breakthrough Program!</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599" y="1600200"/>
            <a:ext cx="3436731" cy="4454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5932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0"/>
            <a:ext cx="8229600" cy="1143000"/>
          </a:xfrm>
        </p:spPr>
        <p:txBody>
          <a:bodyPr>
            <a:normAutofit fontScale="90000"/>
          </a:bodyPr>
          <a:lstStyle/>
          <a:p>
            <a:pPr algn="ctr"/>
            <a:r>
              <a:rPr lang="en-US" altLang="en-US" sz="3500" dirty="0" smtClean="0"/>
              <a:t>Supplements in the Neuropathy Program </a:t>
            </a:r>
            <a:br>
              <a:rPr lang="en-US" altLang="en-US" sz="3500" dirty="0" smtClean="0"/>
            </a:br>
            <a:endParaRPr lang="en-US" altLang="en-US" sz="3500" dirty="0" smtClean="0"/>
          </a:p>
        </p:txBody>
      </p:sp>
      <p:sp>
        <p:nvSpPr>
          <p:cNvPr id="5" name="TextBox 4"/>
          <p:cNvSpPr txBox="1"/>
          <p:nvPr/>
        </p:nvSpPr>
        <p:spPr>
          <a:xfrm>
            <a:off x="685800" y="3429000"/>
            <a:ext cx="7620000" cy="276225"/>
          </a:xfrm>
          <a:prstGeom prst="rect">
            <a:avLst/>
          </a:prstGeom>
          <a:noFill/>
        </p:spPr>
        <p:txBody>
          <a:bodyPr>
            <a:spAutoFit/>
          </a:bodyPr>
          <a:lstStyle/>
          <a:p>
            <a:pPr eaLnBrk="1" fontAlgn="auto" hangingPunct="1">
              <a:spcBef>
                <a:spcPts val="0"/>
              </a:spcBef>
              <a:spcAft>
                <a:spcPts val="0"/>
              </a:spcAft>
              <a:defRPr/>
            </a:pPr>
            <a:r>
              <a:rPr lang="en-US" sz="1200" dirty="0">
                <a:solidFill>
                  <a:schemeClr val="accent6">
                    <a:lumMod val="50000"/>
                  </a:schemeClr>
                </a:solidFill>
                <a:latin typeface="+mn-lt"/>
              </a:rPr>
              <a:t> Appetite Appeaser            Body Purifier          Cellulite Cleanse       Digestive Enzymes           Fiber Blend</a:t>
            </a:r>
          </a:p>
        </p:txBody>
      </p:sp>
      <p:sp>
        <p:nvSpPr>
          <p:cNvPr id="6" name="TextBox 5"/>
          <p:cNvSpPr txBox="1"/>
          <p:nvPr/>
        </p:nvSpPr>
        <p:spPr>
          <a:xfrm>
            <a:off x="685800" y="5715000"/>
            <a:ext cx="7620000" cy="276225"/>
          </a:xfrm>
          <a:prstGeom prst="rect">
            <a:avLst/>
          </a:prstGeom>
          <a:noFill/>
        </p:spPr>
        <p:txBody>
          <a:bodyPr>
            <a:spAutoFit/>
          </a:bodyPr>
          <a:lstStyle/>
          <a:p>
            <a:pPr eaLnBrk="1" fontAlgn="auto" hangingPunct="1">
              <a:spcBef>
                <a:spcPts val="0"/>
              </a:spcBef>
              <a:spcAft>
                <a:spcPts val="0"/>
              </a:spcAft>
              <a:defRPr/>
            </a:pPr>
            <a:r>
              <a:rPr lang="en-US" sz="1200" dirty="0">
                <a:solidFill>
                  <a:schemeClr val="accent6">
                    <a:lumMod val="50000"/>
                  </a:schemeClr>
                </a:solidFill>
                <a:latin typeface="+mn-lt"/>
              </a:rPr>
              <a:t> Intestinal Cleanser           Multivitamin                 Vitamin D              Probiotic Blend              Flax Seed Oil</a:t>
            </a:r>
          </a:p>
        </p:txBody>
      </p:sp>
      <p:pic>
        <p:nvPicPr>
          <p:cNvPr id="7" name="Picture 12" descr="Appetite_Appeas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52600"/>
            <a:ext cx="80010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Body_Purifi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752600"/>
            <a:ext cx="7588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Cellulite_Cleans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752600"/>
            <a:ext cx="8223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Digestive_Enzyme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752600"/>
            <a:ext cx="87312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Fiber_Blen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1600200"/>
            <a:ext cx="1096963"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descr="Intestinal_Cleanse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4038600"/>
            <a:ext cx="7953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0" descr="Multivitamin.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9624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Vitamin_D.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4267200"/>
            <a:ext cx="8429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descr="Probiotic_Blend.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4038600"/>
            <a:ext cx="8366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Organic_Flax_Seed_Oil.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162800" y="3886200"/>
            <a:ext cx="10747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951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914400"/>
            <a:ext cx="6019800" cy="1143000"/>
          </a:xfrm>
        </p:spPr>
        <p:txBody>
          <a:bodyPr>
            <a:normAutofit fontScale="90000"/>
          </a:bodyPr>
          <a:lstStyle/>
          <a:p>
            <a:pPr algn="ctr"/>
            <a:r>
              <a:rPr lang="en-US" altLang="en-US" sz="3700" dirty="0" smtClean="0"/>
              <a:t>Supplements in the Neuropathy Program </a:t>
            </a:r>
            <a:r>
              <a:rPr lang="en-US" altLang="en-US" sz="3500" dirty="0" smtClean="0"/>
              <a:t/>
            </a:r>
            <a:br>
              <a:rPr lang="en-US" altLang="en-US" sz="3500" dirty="0" smtClean="0"/>
            </a:br>
            <a:endParaRPr lang="en-US" altLang="en-US" sz="3500" dirty="0" smtClean="0"/>
          </a:p>
        </p:txBody>
      </p:sp>
      <p:pic>
        <p:nvPicPr>
          <p:cNvPr id="5" name="Picture 4" descr="Exercise_Ge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2025" y="1055688"/>
            <a:ext cx="144462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Nutritional_Shak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3063" y="2827338"/>
            <a:ext cx="56388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015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674594"/>
            <a:ext cx="6934200" cy="1143000"/>
          </a:xfrm>
        </p:spPr>
        <p:txBody>
          <a:bodyPr>
            <a:normAutofit/>
          </a:bodyPr>
          <a:lstStyle/>
          <a:p>
            <a:pPr algn="ctr"/>
            <a:r>
              <a:rPr lang="en-US" altLang="en-US" sz="3200" dirty="0" smtClean="0"/>
              <a:t>This Program Works!</a:t>
            </a:r>
          </a:p>
        </p:txBody>
      </p:sp>
      <p:sp>
        <p:nvSpPr>
          <p:cNvPr id="5" name="Content Placeholder 2"/>
          <p:cNvSpPr>
            <a:spLocks noGrp="1"/>
          </p:cNvSpPr>
          <p:nvPr>
            <p:ph idx="1"/>
          </p:nvPr>
        </p:nvSpPr>
        <p:spPr>
          <a:xfrm>
            <a:off x="512763" y="1768475"/>
            <a:ext cx="6248400" cy="4495800"/>
          </a:xfrm>
        </p:spPr>
        <p:txBody>
          <a:bodyPr/>
          <a:lstStyle/>
          <a:p>
            <a:pPr eaLnBrk="1" hangingPunct="1">
              <a:buFont typeface="Arial" charset="0"/>
              <a:buChar char="•"/>
            </a:pPr>
            <a:r>
              <a:rPr lang="en-US" altLang="en-US" sz="2300" dirty="0" smtClean="0">
                <a:solidFill>
                  <a:schemeClr val="tx1"/>
                </a:solidFill>
              </a:rPr>
              <a:t>Continue with the supplementation for 12 weeks</a:t>
            </a:r>
          </a:p>
          <a:p>
            <a:pPr eaLnBrk="1" hangingPunct="1">
              <a:buFont typeface="Arial" charset="0"/>
              <a:buChar char="•"/>
            </a:pPr>
            <a:r>
              <a:rPr lang="en-US" altLang="en-US" sz="2300" dirty="0" smtClean="0">
                <a:solidFill>
                  <a:schemeClr val="tx1"/>
                </a:solidFill>
              </a:rPr>
              <a:t>Have one or two shakes a day</a:t>
            </a:r>
          </a:p>
          <a:p>
            <a:pPr eaLnBrk="1" hangingPunct="1">
              <a:buFont typeface="Arial" charset="0"/>
              <a:buChar char="•"/>
            </a:pPr>
            <a:r>
              <a:rPr lang="en-US" altLang="en-US" sz="2300" dirty="0" smtClean="0">
                <a:solidFill>
                  <a:schemeClr val="tx1"/>
                </a:solidFill>
              </a:rPr>
              <a:t>Use the Exercise Gel at home</a:t>
            </a:r>
          </a:p>
          <a:p>
            <a:pPr eaLnBrk="1" hangingPunct="1">
              <a:buFont typeface="Arial" charset="0"/>
              <a:buChar char="•"/>
            </a:pPr>
            <a:r>
              <a:rPr lang="en-US" altLang="en-US" sz="2300" dirty="0" smtClean="0">
                <a:solidFill>
                  <a:schemeClr val="tx1"/>
                </a:solidFill>
              </a:rPr>
              <a:t>Add SMT </a:t>
            </a:r>
          </a:p>
          <a:p>
            <a:pPr eaLnBrk="1" hangingPunct="1">
              <a:buFont typeface="Arial" charset="0"/>
              <a:buChar char="•"/>
            </a:pPr>
            <a:r>
              <a:rPr lang="en-US" altLang="en-US" sz="2300" dirty="0" smtClean="0">
                <a:solidFill>
                  <a:schemeClr val="tx1"/>
                </a:solidFill>
              </a:rPr>
              <a:t>Leg wraps developed at UCLA for neuropathy patients</a:t>
            </a:r>
          </a:p>
          <a:p>
            <a:pPr eaLnBrk="1" hangingPunct="1">
              <a:buFont typeface="Arial" charset="0"/>
              <a:buChar char="•"/>
            </a:pPr>
            <a:r>
              <a:rPr lang="en-US" altLang="en-US" sz="2300" dirty="0" smtClean="0">
                <a:solidFill>
                  <a:schemeClr val="tx1"/>
                </a:solidFill>
              </a:rPr>
              <a:t>TESLA MAX TM-4 unit for neuropathy</a:t>
            </a:r>
          </a:p>
          <a:p>
            <a:pPr eaLnBrk="1" hangingPunct="1">
              <a:buFont typeface="Arial" charset="0"/>
              <a:buChar char="•"/>
            </a:pPr>
            <a:r>
              <a:rPr lang="en-US" altLang="en-US" sz="2300" dirty="0" smtClean="0">
                <a:solidFill>
                  <a:schemeClr val="tx1"/>
                </a:solidFill>
              </a:rPr>
              <a:t>Anodyne LED therapy</a:t>
            </a:r>
          </a:p>
          <a:p>
            <a:pPr eaLnBrk="1" hangingPunct="1">
              <a:buFont typeface="Arial" charset="0"/>
              <a:buChar char="•"/>
            </a:pPr>
            <a:r>
              <a:rPr lang="en-US" altLang="en-US" sz="2300" dirty="0" smtClean="0">
                <a:solidFill>
                  <a:schemeClr val="tx1"/>
                </a:solidFill>
              </a:rPr>
              <a:t>8 Hz back ground music for healing</a:t>
            </a:r>
          </a:p>
        </p:txBody>
      </p:sp>
      <p:pic>
        <p:nvPicPr>
          <p:cNvPr id="6" name="Picture 22" descr="C:\Users\Todd\AppData\Local\Microsoft\Windows\Temporary Internet Files\Content.IE5\DP4TJQO3\MP900316834[1].jpg"/>
          <p:cNvPicPr>
            <a:picLocks noChangeAspect="1" noChangeArrowheads="1"/>
          </p:cNvPicPr>
          <p:nvPr/>
        </p:nvPicPr>
        <p:blipFill>
          <a:blip r:embed="rId2"/>
          <a:srcRect/>
          <a:stretch>
            <a:fillRect/>
          </a:stretch>
        </p:blipFill>
        <p:spPr bwMode="auto">
          <a:xfrm>
            <a:off x="6719889" y="1246094"/>
            <a:ext cx="1719104" cy="2590800"/>
          </a:xfrm>
          <a:prstGeom prst="rect">
            <a:avLst/>
          </a:prstGeom>
          <a:ln>
            <a:noFill/>
          </a:ln>
          <a:effectLst>
            <a:outerShdw blurRad="292100" dist="139700" dir="2700000" algn="tl" rotWithShape="0">
              <a:srgbClr val="333333">
                <a:alpha val="65000"/>
              </a:srgbClr>
            </a:outerShdw>
          </a:effectLst>
        </p:spPr>
      </p:pic>
      <p:pic>
        <p:nvPicPr>
          <p:cNvPr id="7" name="Picture 16" descr="C:\Users\Todd\AppData\Local\Microsoft\Windows\Temporary Internet Files\Content.IE5\U352OAM1\MP900439289[1].jpg"/>
          <p:cNvPicPr>
            <a:picLocks noChangeAspect="1" noChangeArrowheads="1"/>
          </p:cNvPicPr>
          <p:nvPr/>
        </p:nvPicPr>
        <p:blipFill>
          <a:blip r:embed="rId3"/>
          <a:srcRect l="9990"/>
          <a:stretch>
            <a:fillRect/>
          </a:stretch>
        </p:blipFill>
        <p:spPr bwMode="auto">
          <a:xfrm>
            <a:off x="6400801" y="4191000"/>
            <a:ext cx="2254162" cy="17605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7250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367" y="838200"/>
            <a:ext cx="7647708" cy="1126342"/>
          </a:xfrm>
        </p:spPr>
        <p:txBody>
          <a:bodyPr>
            <a:normAutofit/>
          </a:bodyPr>
          <a:lstStyle/>
          <a:p>
            <a:pPr algn="ctr"/>
            <a:r>
              <a:rPr lang="en-US" sz="3300" dirty="0" smtClean="0"/>
              <a:t>Self-Mastery Technology for Neuropathy</a:t>
            </a:r>
            <a:endParaRPr lang="en-US" sz="3300" dirty="0"/>
          </a:p>
        </p:txBody>
      </p:sp>
      <p:sp>
        <p:nvSpPr>
          <p:cNvPr id="4" name="Content Placeholder 2"/>
          <p:cNvSpPr>
            <a:spLocks noGrp="1"/>
          </p:cNvSpPr>
          <p:nvPr>
            <p:ph idx="1"/>
          </p:nvPr>
        </p:nvSpPr>
        <p:spPr>
          <a:xfrm>
            <a:off x="533400" y="2286000"/>
            <a:ext cx="4419600" cy="4419600"/>
          </a:xfrm>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US" sz="2800" dirty="0" smtClean="0">
                <a:solidFill>
                  <a:schemeClr val="tx1"/>
                </a:solidFill>
              </a:rPr>
              <a:t>Decreases cortisol</a:t>
            </a:r>
          </a:p>
          <a:p>
            <a:pPr eaLnBrk="1" fontAlgn="auto" hangingPunct="1">
              <a:spcAft>
                <a:spcPts val="0"/>
              </a:spcAft>
              <a:buFont typeface="Arial" panose="020B0604020202020204" pitchFamily="34" charset="0"/>
              <a:buChar char="•"/>
              <a:defRPr/>
            </a:pPr>
            <a:r>
              <a:rPr lang="en-US" sz="2800" dirty="0" smtClean="0">
                <a:solidFill>
                  <a:schemeClr val="tx1"/>
                </a:solidFill>
              </a:rPr>
              <a:t>Decreases stress on the body, which increases circulation</a:t>
            </a:r>
          </a:p>
          <a:p>
            <a:pPr eaLnBrk="1" fontAlgn="auto" hangingPunct="1">
              <a:spcAft>
                <a:spcPts val="0"/>
              </a:spcAft>
              <a:buFont typeface="Arial" panose="020B0604020202020204" pitchFamily="34" charset="0"/>
              <a:buChar char="•"/>
              <a:defRPr/>
            </a:pPr>
            <a:r>
              <a:rPr lang="en-US" sz="2800" dirty="0" smtClean="0">
                <a:solidFill>
                  <a:schemeClr val="tx1"/>
                </a:solidFill>
              </a:rPr>
              <a:t>When the body is in a   more relaxed state     healing can occur</a:t>
            </a:r>
          </a:p>
          <a:p>
            <a:pPr eaLnBrk="1" fontAlgn="auto" hangingPunct="1">
              <a:spcAft>
                <a:spcPts val="0"/>
              </a:spcAft>
              <a:buFont typeface="Arial" panose="020B0604020202020204" pitchFamily="34" charset="0"/>
              <a:buChar char="•"/>
              <a:defRPr/>
            </a:pPr>
            <a:r>
              <a:rPr lang="en-US" sz="2800" dirty="0" smtClean="0">
                <a:solidFill>
                  <a:schemeClr val="tx1"/>
                </a:solidFill>
              </a:rPr>
              <a:t>10 SMT sessions for Neuropathy</a:t>
            </a:r>
          </a:p>
          <a:p>
            <a:pPr eaLnBrk="1" fontAlgn="auto" hangingPunct="1">
              <a:spcAft>
                <a:spcPts val="0"/>
              </a:spcAft>
              <a:buFont typeface="Arial" panose="020B0604020202020204" pitchFamily="34" charset="0"/>
              <a:buNone/>
              <a:defRPr/>
            </a:pPr>
            <a:r>
              <a:rPr lang="en-US" sz="3000" i="1" dirty="0" smtClean="0">
                <a:solidFill>
                  <a:srgbClr val="0070C0"/>
                </a:solidFill>
              </a:rPr>
              <a:t>    </a:t>
            </a:r>
          </a:p>
        </p:txBody>
      </p:sp>
      <p:pic>
        <p:nvPicPr>
          <p:cNvPr id="5" name="Picture 4"/>
          <p:cNvPicPr>
            <a:picLocks noChangeAspect="1"/>
          </p:cNvPicPr>
          <p:nvPr/>
        </p:nvPicPr>
        <p:blipFill>
          <a:blip r:embed="rId2"/>
          <a:stretch>
            <a:fillRect/>
          </a:stretch>
        </p:blipFill>
        <p:spPr>
          <a:xfrm>
            <a:off x="4899212" y="2438400"/>
            <a:ext cx="3597275" cy="335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869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500" dirty="0" smtClean="0"/>
              <a:t>Sign Up Today for a </a:t>
            </a:r>
            <a:r>
              <a:rPr lang="en-US" sz="3500" b="1" dirty="0" smtClean="0"/>
              <a:t>FREE</a:t>
            </a:r>
            <a:r>
              <a:rPr lang="en-US" sz="3500" dirty="0" smtClean="0"/>
              <a:t> Evaluation to See if We Can Help You!</a:t>
            </a:r>
            <a:endParaRPr lang="en-US" sz="3500" dirty="0"/>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895600"/>
            <a:ext cx="4910804" cy="2763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27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838200" y="838200"/>
            <a:ext cx="7647708" cy="1126342"/>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600" b="1" dirty="0" smtClean="0"/>
              <a:t>What is Neuropathy?</a:t>
            </a:r>
            <a:endParaRPr lang="en-US" sz="3600" b="1" dirty="0"/>
          </a:p>
        </p:txBody>
      </p:sp>
      <p:sp>
        <p:nvSpPr>
          <p:cNvPr id="5" name="Content Placeholder 2"/>
          <p:cNvSpPr txBox="1">
            <a:spLocks noGrp="1"/>
          </p:cNvSpPr>
          <p:nvPr>
            <p:ph idx="1"/>
          </p:nvPr>
        </p:nvSpPr>
        <p:spPr bwMode="auto">
          <a:xfrm>
            <a:off x="838200" y="1905000"/>
            <a:ext cx="764770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buFont typeface="Arial" charset="0"/>
              <a:buNone/>
            </a:pPr>
            <a:r>
              <a:rPr lang="en-US" altLang="en-US" sz="3200" dirty="0"/>
              <a:t>Diffuse Neuropathy:</a:t>
            </a:r>
          </a:p>
          <a:p>
            <a:pPr eaLnBrk="1" hangingPunct="1">
              <a:spcBef>
                <a:spcPct val="20000"/>
              </a:spcBef>
              <a:buFont typeface="Arial" charset="0"/>
              <a:buNone/>
            </a:pPr>
            <a:r>
              <a:rPr lang="en-US" altLang="en-US" sz="3200" dirty="0"/>
              <a:t>The two categories of Diffuse </a:t>
            </a:r>
            <a:r>
              <a:rPr lang="en-US" altLang="en-US" sz="3200" dirty="0" smtClean="0"/>
              <a:t>Neuropathy are </a:t>
            </a:r>
            <a:r>
              <a:rPr lang="en-US" altLang="en-US" sz="3200" dirty="0"/>
              <a:t>Peripheral Neuropathy, affecting the hands and feet and Autonomic Neuropathy, affecting the internal organs.</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191000"/>
            <a:ext cx="2590800" cy="185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581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838200"/>
            <a:ext cx="8229600" cy="9906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600" b="1" dirty="0" smtClean="0"/>
              <a:t>What is Neuropathy?</a:t>
            </a:r>
            <a:endParaRPr lang="en-US" sz="3600" b="1" dirty="0"/>
          </a:p>
        </p:txBody>
      </p:sp>
      <p:sp>
        <p:nvSpPr>
          <p:cNvPr id="5" name="Content Placeholder 2"/>
          <p:cNvSpPr txBox="1">
            <a:spLocks/>
          </p:cNvSpPr>
          <p:nvPr/>
        </p:nvSpPr>
        <p:spPr bwMode="auto">
          <a:xfrm>
            <a:off x="457200" y="1981200"/>
            <a:ext cx="822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buFont typeface="Arial" charset="0"/>
              <a:buNone/>
            </a:pPr>
            <a:r>
              <a:rPr lang="en-US" altLang="en-US" sz="3200" dirty="0"/>
              <a:t>Peripheral Neuropathy:</a:t>
            </a:r>
          </a:p>
          <a:p>
            <a:pPr eaLnBrk="1" hangingPunct="1">
              <a:spcBef>
                <a:spcPct val="20000"/>
              </a:spcBef>
              <a:buFont typeface="Arial" charset="0"/>
              <a:buNone/>
            </a:pPr>
            <a:r>
              <a:rPr lang="en-US" altLang="en-US" sz="3200" dirty="0"/>
              <a:t>This is the most common type; damaging the nerves of the limbs, especially the feet and affecting both sides of the body.</a:t>
            </a:r>
          </a:p>
          <a:p>
            <a:pPr eaLnBrk="1" hangingPunct="1">
              <a:spcBef>
                <a:spcPct val="20000"/>
              </a:spcBef>
              <a:buFont typeface="Arial" charset="0"/>
              <a:buNone/>
            </a:pPr>
            <a:endParaRPr lang="en-US" altLang="en-US" sz="3200" dirty="0"/>
          </a:p>
        </p:txBody>
      </p:sp>
      <p:pic>
        <p:nvPicPr>
          <p:cNvPr id="6" name="Picture 5" descr="http://forecast.diabetes.org/files/images/v62n10_p2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878356"/>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87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838200" y="762000"/>
            <a:ext cx="7647708" cy="1126342"/>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600" b="1" dirty="0" smtClean="0"/>
              <a:t>What is Neuropathy?</a:t>
            </a:r>
            <a:endParaRPr lang="en-US" sz="3600" b="1" dirty="0"/>
          </a:p>
        </p:txBody>
      </p:sp>
      <p:sp>
        <p:nvSpPr>
          <p:cNvPr id="5" name="Content Placeholder 2"/>
          <p:cNvSpPr txBox="1">
            <a:spLocks/>
          </p:cNvSpPr>
          <p:nvPr/>
        </p:nvSpPr>
        <p:spPr>
          <a:xfrm>
            <a:off x="304800" y="1981200"/>
            <a:ext cx="8229600" cy="358140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defRPr/>
            </a:pPr>
            <a:r>
              <a:rPr lang="en-US" sz="2500" dirty="0" smtClean="0">
                <a:solidFill>
                  <a:schemeClr val="tx1"/>
                </a:solidFill>
              </a:rPr>
              <a:t>- Common symptoms of Peripheral Neuropathy are:</a:t>
            </a:r>
          </a:p>
          <a:p>
            <a:pPr algn="l" fontAlgn="auto">
              <a:spcAft>
                <a:spcPts val="0"/>
              </a:spcAft>
              <a:defRPr/>
            </a:pPr>
            <a:endParaRPr lang="en-US" sz="2000" dirty="0" smtClean="0">
              <a:solidFill>
                <a:schemeClr val="tx1"/>
              </a:solidFill>
            </a:endParaRPr>
          </a:p>
          <a:p>
            <a:pPr marL="514350" indent="-514350" algn="l" fontAlgn="auto">
              <a:spcAft>
                <a:spcPts val="0"/>
              </a:spcAft>
              <a:buFont typeface="Arial" pitchFamily="34" charset="0"/>
              <a:buAutoNum type="arabicParenR"/>
              <a:defRPr/>
            </a:pPr>
            <a:r>
              <a:rPr lang="en-US" sz="2000" dirty="0" smtClean="0">
                <a:solidFill>
                  <a:schemeClr val="tx1"/>
                </a:solidFill>
              </a:rPr>
              <a:t>Numbness or insensitivity to pain or temperature</a:t>
            </a:r>
          </a:p>
          <a:p>
            <a:pPr marL="514350" indent="-514350" algn="l" fontAlgn="auto">
              <a:spcAft>
                <a:spcPts val="0"/>
              </a:spcAft>
              <a:buFont typeface="Arial" pitchFamily="34" charset="0"/>
              <a:buAutoNum type="arabicParenR"/>
              <a:defRPr/>
            </a:pPr>
            <a:r>
              <a:rPr lang="en-US" sz="2000" dirty="0" smtClean="0">
                <a:solidFill>
                  <a:schemeClr val="tx1"/>
                </a:solidFill>
              </a:rPr>
              <a:t>Tingling, burning or prickling sensations</a:t>
            </a:r>
          </a:p>
          <a:p>
            <a:pPr marL="514350" indent="-514350" algn="l" fontAlgn="auto">
              <a:spcAft>
                <a:spcPts val="0"/>
              </a:spcAft>
              <a:buFont typeface="Arial" pitchFamily="34" charset="0"/>
              <a:buAutoNum type="arabicParenR"/>
              <a:defRPr/>
            </a:pPr>
            <a:r>
              <a:rPr lang="en-US" sz="2000" dirty="0" smtClean="0">
                <a:solidFill>
                  <a:schemeClr val="tx1"/>
                </a:solidFill>
              </a:rPr>
              <a:t>Sharp pains or cramps (or like walking on sponges)</a:t>
            </a:r>
          </a:p>
          <a:p>
            <a:pPr marL="514350" indent="-514350" algn="l" fontAlgn="auto">
              <a:spcAft>
                <a:spcPts val="0"/>
              </a:spcAft>
              <a:buFont typeface="Arial" pitchFamily="34" charset="0"/>
              <a:buAutoNum type="arabicParenR"/>
              <a:defRPr/>
            </a:pPr>
            <a:r>
              <a:rPr lang="en-US" sz="2000" dirty="0" smtClean="0">
                <a:solidFill>
                  <a:schemeClr val="tx1"/>
                </a:solidFill>
              </a:rPr>
              <a:t>Extreme sensitivity to touch, even light touch</a:t>
            </a:r>
          </a:p>
          <a:p>
            <a:pPr marL="514350" indent="-514350" algn="l" fontAlgn="auto">
              <a:spcAft>
                <a:spcPts val="0"/>
              </a:spcAft>
              <a:buFont typeface="Arial" pitchFamily="34" charset="0"/>
              <a:buAutoNum type="arabicParenR"/>
              <a:defRPr/>
            </a:pPr>
            <a:r>
              <a:rPr lang="en-US" sz="2000" dirty="0" smtClean="0">
                <a:solidFill>
                  <a:schemeClr val="tx1"/>
                </a:solidFill>
              </a:rPr>
              <a:t>Loss of balance and coordination</a:t>
            </a:r>
          </a:p>
          <a:p>
            <a:pPr algn="l" fontAlgn="auto">
              <a:spcAft>
                <a:spcPts val="0"/>
              </a:spcAft>
              <a:defRPr/>
            </a:pPr>
            <a:endParaRPr lang="en-US" sz="2000" dirty="0" smtClean="0">
              <a:solidFill>
                <a:schemeClr val="tx1"/>
              </a:solidFill>
            </a:endParaRPr>
          </a:p>
          <a:p>
            <a:pPr algn="l" fontAlgn="auto">
              <a:spcAft>
                <a:spcPts val="0"/>
              </a:spcAft>
              <a:defRPr/>
            </a:pPr>
            <a:r>
              <a:rPr lang="en-US" sz="2500" dirty="0" smtClean="0">
                <a:solidFill>
                  <a:schemeClr val="tx1"/>
                </a:solidFill>
              </a:rPr>
              <a:t>- These symptoms are often worse at night.</a:t>
            </a:r>
          </a:p>
        </p:txBody>
      </p:sp>
      <p:pic>
        <p:nvPicPr>
          <p:cNvPr id="6" name="Picture 5" descr="http://www.ncadvocates.com/images/nursing-spru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114800"/>
            <a:ext cx="22154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390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bwMode="auto">
          <a:xfrm>
            <a:off x="533400" y="2152650"/>
            <a:ext cx="5105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buFont typeface="Arial" charset="0"/>
              <a:buNone/>
            </a:pPr>
            <a:r>
              <a:rPr lang="en-US" altLang="en-US" sz="3200" dirty="0"/>
              <a:t>Autonomic Neuropathy </a:t>
            </a:r>
            <a:r>
              <a:rPr lang="en-US" altLang="en-US" sz="2000" dirty="0"/>
              <a:t>(also called Visceral Neuropathy)</a:t>
            </a:r>
            <a:r>
              <a:rPr lang="en-US" altLang="en-US" sz="3200" dirty="0"/>
              <a:t>:</a:t>
            </a:r>
          </a:p>
          <a:p>
            <a:pPr eaLnBrk="1" hangingPunct="1">
              <a:spcBef>
                <a:spcPct val="20000"/>
              </a:spcBef>
              <a:buFont typeface="Arial" charset="0"/>
              <a:buNone/>
            </a:pPr>
            <a:r>
              <a:rPr lang="en-US" altLang="en-US" sz="3200" dirty="0"/>
              <a:t>This is another form of diffuse neuropathy. It affects the nerves that serve the heart and internal organs.</a:t>
            </a:r>
          </a:p>
          <a:p>
            <a:pPr eaLnBrk="1" hangingPunct="1">
              <a:spcBef>
                <a:spcPct val="20000"/>
              </a:spcBef>
              <a:buFont typeface="Arial" charset="0"/>
              <a:buNone/>
            </a:pPr>
            <a:endParaRPr lang="en-US" altLang="en-US" sz="3200" dirty="0"/>
          </a:p>
        </p:txBody>
      </p:sp>
      <p:sp>
        <p:nvSpPr>
          <p:cNvPr id="12" name="Title 1"/>
          <p:cNvSpPr txBox="1">
            <a:spLocks noGrp="1"/>
          </p:cNvSpPr>
          <p:nvPr>
            <p:ph type="title"/>
          </p:nvPr>
        </p:nvSpPr>
        <p:spPr>
          <a:xfrm>
            <a:off x="838200" y="609600"/>
            <a:ext cx="7647708" cy="1126342"/>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600" b="1" dirty="0" smtClean="0"/>
              <a:t>What is Neuropathy?</a:t>
            </a:r>
            <a:endParaRPr lang="en-US" sz="3600" b="1" dirty="0"/>
          </a:p>
        </p:txBody>
      </p:sp>
      <p:pic>
        <p:nvPicPr>
          <p:cNvPr id="13" name="Picture 6" descr="http://4.bp.blogspot.com/-EpD_PaEEiIs/TdYa6KB7gQI/AAAAAAAAAbA/hYd4ZtZU29s/s1600/fig16a_outcom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828800"/>
            <a:ext cx="213767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430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838200" y="533400"/>
            <a:ext cx="7647708" cy="1126342"/>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600" b="1" dirty="0" smtClean="0"/>
              <a:t>Neuropathy</a:t>
            </a:r>
            <a:r>
              <a:rPr lang="en-US" sz="3600" b="1" dirty="0"/>
              <a:t> </a:t>
            </a:r>
            <a:r>
              <a:rPr lang="en-US" sz="3600" b="1" dirty="0" smtClean="0"/>
              <a:t>And Its Effects:</a:t>
            </a:r>
            <a:endParaRPr lang="en-US" sz="3600" b="1" dirty="0"/>
          </a:p>
        </p:txBody>
      </p:sp>
      <p:sp>
        <p:nvSpPr>
          <p:cNvPr id="5" name="Content Placeholder 2"/>
          <p:cNvSpPr txBox="1">
            <a:spLocks/>
          </p:cNvSpPr>
          <p:nvPr/>
        </p:nvSpPr>
        <p:spPr bwMode="auto">
          <a:xfrm>
            <a:off x="304800" y="1676400"/>
            <a:ext cx="5486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buFont typeface="Arial" charset="0"/>
              <a:buNone/>
            </a:pPr>
            <a:r>
              <a:rPr lang="en-US" altLang="en-US" sz="2700" dirty="0"/>
              <a:t>Neuropathy affecting the organs via nerve damage can lead to:</a:t>
            </a:r>
          </a:p>
          <a:p>
            <a:pPr eaLnBrk="1" hangingPunct="1">
              <a:spcBef>
                <a:spcPct val="20000"/>
              </a:spcBef>
              <a:buFontTx/>
              <a:buChar char="-"/>
            </a:pPr>
            <a:r>
              <a:rPr lang="en-US" altLang="en-US" sz="2700" i="1" dirty="0"/>
              <a:t>Urinary incontinence</a:t>
            </a:r>
          </a:p>
          <a:p>
            <a:pPr eaLnBrk="1" hangingPunct="1">
              <a:spcBef>
                <a:spcPct val="20000"/>
              </a:spcBef>
              <a:buFontTx/>
              <a:buChar char="-"/>
            </a:pPr>
            <a:r>
              <a:rPr lang="en-US" altLang="en-US" sz="2700" i="1" dirty="0"/>
              <a:t>- Lack of sexual function</a:t>
            </a:r>
          </a:p>
          <a:p>
            <a:pPr eaLnBrk="1" hangingPunct="1">
              <a:spcBef>
                <a:spcPct val="20000"/>
              </a:spcBef>
              <a:buFont typeface="Arial" charset="0"/>
              <a:buNone/>
            </a:pPr>
            <a:r>
              <a:rPr lang="en-US" altLang="en-US" sz="2700" i="1" dirty="0"/>
              <a:t>- Digestion issues (stomach emptying slowly, bloating, persistent nausea and vomiting) </a:t>
            </a:r>
          </a:p>
          <a:p>
            <a:pPr eaLnBrk="1" hangingPunct="1">
              <a:spcBef>
                <a:spcPct val="20000"/>
              </a:spcBef>
              <a:buFont typeface="Arial" charset="0"/>
              <a:buNone/>
            </a:pPr>
            <a:r>
              <a:rPr lang="en-US" altLang="en-US" sz="2700" i="1" dirty="0"/>
              <a:t>- Lower bowel problems (constipation, diarrhea)</a:t>
            </a:r>
          </a:p>
          <a:p>
            <a:pPr eaLnBrk="1" hangingPunct="1">
              <a:spcBef>
                <a:spcPct val="20000"/>
              </a:spcBef>
              <a:buFont typeface="Arial" charset="0"/>
              <a:buNone/>
            </a:pPr>
            <a:endParaRPr lang="en-US" altLang="en-US" sz="2800" i="1" dirty="0"/>
          </a:p>
          <a:p>
            <a:pPr eaLnBrk="1" hangingPunct="1">
              <a:spcBef>
                <a:spcPct val="20000"/>
              </a:spcBef>
              <a:buFont typeface="Arial" charset="0"/>
              <a:buNone/>
            </a:pPr>
            <a:r>
              <a:rPr lang="en-US" altLang="en-US" sz="2800" dirty="0"/>
              <a:t>	</a:t>
            </a:r>
            <a:endParaRPr lang="en-US" altLang="en-US" sz="3200" dirty="0"/>
          </a:p>
        </p:txBody>
      </p:sp>
      <p:pic>
        <p:nvPicPr>
          <p:cNvPr id="6" name="Picture 6" descr="http://www.kauaimassages.com/images/Anitomical-Ner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828800"/>
            <a:ext cx="28670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131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381000" y="9144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buFont typeface="Arial" charset="0"/>
              <a:buNone/>
            </a:pPr>
            <a:r>
              <a:rPr lang="en-US" altLang="en-US" sz="3200" b="1" dirty="0"/>
              <a:t>It can also effect:</a:t>
            </a:r>
          </a:p>
          <a:p>
            <a:pPr eaLnBrk="1" hangingPunct="1">
              <a:spcBef>
                <a:spcPct val="20000"/>
              </a:spcBef>
              <a:buFont typeface="Arial" charset="0"/>
              <a:buNone/>
            </a:pPr>
            <a:r>
              <a:rPr lang="en-US" altLang="en-US" sz="3200" dirty="0"/>
              <a:t>	</a:t>
            </a:r>
            <a:r>
              <a:rPr lang="en-US" altLang="en-US" sz="3200" i="1" dirty="0"/>
              <a:t>- </a:t>
            </a:r>
            <a:r>
              <a:rPr lang="en-US" altLang="en-US" sz="2800" i="1" dirty="0"/>
              <a:t> The cardiovascular system (which controls the 	    circulation throughout the body)</a:t>
            </a:r>
          </a:p>
          <a:p>
            <a:pPr eaLnBrk="1" hangingPunct="1">
              <a:spcBef>
                <a:spcPct val="20000"/>
              </a:spcBef>
              <a:buFont typeface="Arial" charset="0"/>
              <a:buNone/>
            </a:pPr>
            <a:r>
              <a:rPr lang="en-US" altLang="en-US" sz="2800" dirty="0"/>
              <a:t>Damage to this system effects the signal for the blood in regulating blood pressure and heart rate. One can feel dizzy upon standing as a result (</a:t>
            </a:r>
            <a:r>
              <a:rPr lang="en-US" altLang="en-US" sz="2000" dirty="0"/>
              <a:t>orthostatic hypotension</a:t>
            </a:r>
            <a:r>
              <a:rPr lang="en-US" altLang="en-US" sz="2800" dirty="0"/>
              <a:t>).	</a:t>
            </a:r>
          </a:p>
          <a:p>
            <a:pPr eaLnBrk="1" hangingPunct="1">
              <a:spcBef>
                <a:spcPct val="20000"/>
              </a:spcBef>
              <a:buFont typeface="Arial" charset="0"/>
              <a:buNone/>
            </a:pPr>
            <a:endParaRPr lang="en-US" altLang="en-US" sz="3200" dirty="0"/>
          </a:p>
        </p:txBody>
      </p:sp>
      <p:pic>
        <p:nvPicPr>
          <p:cNvPr id="5" name="Picture 6" descr="http://www.innerbody.com/anim/image/c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07511"/>
            <a:ext cx="2886364"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C:\Users\Todd\AppData\Local\Microsoft\Windows\Temporary Internet Files\Content.IE5\U352OAM1\MC900438809[1].jpg"/>
          <p:cNvPicPr>
            <a:picLocks noChangeAspect="1" noChangeArrowheads="1"/>
          </p:cNvPicPr>
          <p:nvPr/>
        </p:nvPicPr>
        <p:blipFill>
          <a:blip r:embed="rId3"/>
          <a:srcRect/>
          <a:stretch>
            <a:fillRect/>
          </a:stretch>
        </p:blipFill>
        <p:spPr bwMode="auto">
          <a:xfrm>
            <a:off x="3523129" y="4146272"/>
            <a:ext cx="2209800" cy="1703727"/>
          </a:xfrm>
          <a:prstGeom prst="rect">
            <a:avLst/>
          </a:prstGeom>
          <a:ln>
            <a:noFill/>
          </a:ln>
          <a:effectLst>
            <a:outerShdw blurRad="292100" dist="139700" dir="2700000" algn="tl" rotWithShape="0">
              <a:srgbClr val="333333">
                <a:alpha val="65000"/>
              </a:srgbClr>
            </a:outerShdw>
          </a:effectLst>
        </p:spPr>
      </p:pic>
      <p:pic>
        <p:nvPicPr>
          <p:cNvPr id="7" name="Picture 8" descr="C:\Users\Todd\AppData\Local\Microsoft\Windows\Temporary Internet Files\Content.IE5\U352OAM1\MP900407342[1].jpg"/>
          <p:cNvPicPr>
            <a:picLocks noChangeAspect="1" noChangeArrowheads="1"/>
          </p:cNvPicPr>
          <p:nvPr/>
        </p:nvPicPr>
        <p:blipFill>
          <a:blip r:embed="rId4"/>
          <a:srcRect/>
          <a:stretch>
            <a:fillRect/>
          </a:stretch>
        </p:blipFill>
        <p:spPr bwMode="auto">
          <a:xfrm>
            <a:off x="6477000" y="3962400"/>
            <a:ext cx="1600200" cy="20714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0826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457200" y="856129"/>
            <a:ext cx="8229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buFont typeface="Arial" charset="0"/>
              <a:buNone/>
            </a:pPr>
            <a:r>
              <a:rPr lang="en-US" altLang="en-US" sz="3200" b="1" dirty="0"/>
              <a:t>Neuropathy affects this system in the perception of pain from heart disease</a:t>
            </a:r>
            <a:r>
              <a:rPr lang="en-US" altLang="en-US" sz="3200" dirty="0"/>
              <a:t>. People may not experience angina as a warning sign of heart disease and suffer painless heart attacks.</a:t>
            </a:r>
          </a:p>
          <a:p>
            <a:pPr eaLnBrk="1" hangingPunct="1">
              <a:spcBef>
                <a:spcPct val="20000"/>
              </a:spcBef>
              <a:buFont typeface="Arial" charset="0"/>
              <a:buNone/>
            </a:pPr>
            <a:r>
              <a:rPr lang="en-US" altLang="en-US" sz="2800" i="1" dirty="0"/>
              <a:t>Note: raising the risk of a heart attack during general anesthesia can occur.</a:t>
            </a:r>
          </a:p>
        </p:txBody>
      </p:sp>
      <p:pic>
        <p:nvPicPr>
          <p:cNvPr id="5" name="Picture 6" descr="http://www.elitefts.com/images/PICTURES/he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4290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149259"/>
      </p:ext>
    </p:extLst>
  </p:cSld>
  <p:clrMapOvr>
    <a:masterClrMapping/>
  </p:clrMapOvr>
</p:sld>
</file>

<file path=ppt/theme/theme1.xml><?xml version="1.0" encoding="utf-8"?>
<a:theme xmlns:a="http://schemas.openxmlformats.org/drawingml/2006/main" name="Summit Theme2 (1) (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Summit Theme2" id="{718A665C-8674-44B6-B5DB-0B4D69A17002}" vid="{420C94B5-F2CC-4C35-BE5A-E24F081E3DC9}"/>
    </a:ext>
  </a:extLst>
</a:theme>
</file>

<file path=docProps/app.xml><?xml version="1.0" encoding="utf-8"?>
<Properties xmlns="http://schemas.openxmlformats.org/officeDocument/2006/extended-properties" xmlns:vt="http://schemas.openxmlformats.org/officeDocument/2006/docPropsVTypes">
  <Template>Summit Theme2 (1) (2)</Template>
  <TotalTime>7155</TotalTime>
  <Words>1079</Words>
  <Application>Microsoft Office PowerPoint</Application>
  <PresentationFormat>On-screen Show (4:3)</PresentationFormat>
  <Paragraphs>101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Summit Theme2 (1) (2)</vt:lpstr>
      <vt:lpstr>Welcome</vt:lpstr>
      <vt:lpstr>PowerPoint Presentation</vt:lpstr>
      <vt:lpstr>What is Neuropathy?</vt:lpstr>
      <vt:lpstr>PowerPoint Presentation</vt:lpstr>
      <vt:lpstr>What is Neuropathy?</vt:lpstr>
      <vt:lpstr>What is Neuropathy?</vt:lpstr>
      <vt:lpstr>Neuropathy And Its Effects:</vt:lpstr>
      <vt:lpstr>PowerPoint Presentation</vt:lpstr>
      <vt:lpstr>PowerPoint Presentation</vt:lpstr>
      <vt:lpstr>PowerPoint Presentation</vt:lpstr>
      <vt:lpstr>PowerPoint Presentation</vt:lpstr>
      <vt:lpstr>PowerPoint Presentation</vt:lpstr>
      <vt:lpstr>Amputations Caused by Pre-Diabetes to  Full-Blown Diabetes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Change of Diet…</vt:lpstr>
      <vt:lpstr>PowerPoint Presentation</vt:lpstr>
      <vt:lpstr>Receive Help With The Neuropathy Breakthrough Program!</vt:lpstr>
      <vt:lpstr>Supplements in the Neuropathy Program  </vt:lpstr>
      <vt:lpstr>Supplements in the Neuropathy Program  </vt:lpstr>
      <vt:lpstr>This Program Works!</vt:lpstr>
      <vt:lpstr>Self-Mastery Technology for Neuropathy</vt:lpstr>
      <vt:lpstr>Sign Up Today for a FREE Evaluation to See if We Can Help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dc:creator>
  <cp:lastModifiedBy>Joe</cp:lastModifiedBy>
  <cp:revision>25</cp:revision>
  <dcterms:created xsi:type="dcterms:W3CDTF">2016-05-18T20:45:07Z</dcterms:created>
  <dcterms:modified xsi:type="dcterms:W3CDTF">2017-04-27T19:06:03Z</dcterms:modified>
</cp:coreProperties>
</file>