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3" d="100"/>
          <a:sy n="113" d="100"/>
        </p:scale>
        <p:origin x="12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4" y="1146427"/>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4"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365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860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997528"/>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90"/>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0551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4"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4830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2934892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322618" y="1760498"/>
            <a:ext cx="4393870" cy="4081713"/>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950" dirty="0" smtClean="0">
                <a:solidFill>
                  <a:schemeClr val="tx1"/>
                </a:solidFill>
                <a:latin typeface="Trebuchet MS" panose="020B0603020202020204" pitchFamily="34" charset="0"/>
              </a:rPr>
              <a:t>Here </a:t>
            </a:r>
            <a:r>
              <a:rPr lang="en-US" sz="2950" dirty="0" smtClean="0">
                <a:solidFill>
                  <a:schemeClr val="tx1"/>
                </a:solidFill>
                <a:latin typeface="Trebuchet MS" panose="020B0603020202020204" pitchFamily="34" charset="0"/>
              </a:rPr>
              <a:t>in our clinic</a:t>
            </a:r>
            <a:r>
              <a:rPr lang="en-US" sz="2950" dirty="0" smtClean="0">
                <a:solidFill>
                  <a:schemeClr val="tx1"/>
                </a:solidFill>
                <a:latin typeface="Trebuchet MS" panose="020B0603020202020204" pitchFamily="34" charset="0"/>
              </a:rPr>
              <a:t>, </a:t>
            </a:r>
            <a:r>
              <a:rPr lang="en-US" sz="2950" dirty="0" smtClean="0">
                <a:solidFill>
                  <a:schemeClr val="tx1"/>
                </a:solidFill>
                <a:latin typeface="Trebuchet MS" panose="020B0603020202020204" pitchFamily="34" charset="0"/>
              </a:rPr>
              <a:t>we believe that you shouldn’t put on your skin what you wouldn’t put in your mouth. Toxic ingredients can hinder attempts at weight loss and contribute to poor health. </a:t>
            </a:r>
          </a:p>
        </p:txBody>
      </p:sp>
      <p:sp>
        <p:nvSpPr>
          <p:cNvPr id="5" name="TextBox 4"/>
          <p:cNvSpPr txBox="1"/>
          <p:nvPr/>
        </p:nvSpPr>
        <p:spPr>
          <a:xfrm>
            <a:off x="1565249" y="758337"/>
            <a:ext cx="6039730"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Absorption of Toxins</a:t>
            </a:r>
            <a:endParaRPr lang="en-US" sz="48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826" r="24479"/>
          <a:stretch/>
        </p:blipFill>
        <p:spPr>
          <a:xfrm>
            <a:off x="558142" y="1692394"/>
            <a:ext cx="3408218" cy="4312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4600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0562" y="1377537"/>
            <a:ext cx="3279053" cy="4897767"/>
          </a:xfrm>
          <a:prstGeom prst="rect">
            <a:avLst/>
          </a:prstGeom>
        </p:spPr>
      </p:pic>
      <p:sp>
        <p:nvSpPr>
          <p:cNvPr id="2" name="Rectangle 3"/>
          <p:cNvSpPr txBox="1">
            <a:spLocks noChangeArrowheads="1"/>
          </p:cNvSpPr>
          <p:nvPr/>
        </p:nvSpPr>
        <p:spPr>
          <a:xfrm>
            <a:off x="625405" y="1810997"/>
            <a:ext cx="5233262"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altLang="en-US" sz="3200" dirty="0" smtClean="0">
                <a:solidFill>
                  <a:schemeClr val="tx1"/>
                </a:solidFill>
                <a:latin typeface="Trebuchet MS" panose="020B0603020202020204" pitchFamily="34" charset="0"/>
              </a:rPr>
              <a:t>Toxins in skincare products and cosmetics also contribute to skin </a:t>
            </a:r>
          </a:p>
          <a:p>
            <a:pPr marL="0" indent="0">
              <a:spcBef>
                <a:spcPts val="0"/>
              </a:spcBef>
              <a:buNone/>
            </a:pPr>
            <a:r>
              <a:rPr lang="en-US" altLang="en-US" sz="3200" dirty="0" smtClean="0">
                <a:solidFill>
                  <a:schemeClr val="tx1"/>
                </a:solidFill>
                <a:latin typeface="Trebuchet MS" panose="020B0603020202020204" pitchFamily="34" charset="0"/>
              </a:rPr>
              <a:t>problems ranging from </a:t>
            </a:r>
          </a:p>
          <a:p>
            <a:pPr marL="0" indent="0">
              <a:spcBef>
                <a:spcPts val="0"/>
              </a:spcBef>
              <a:buNone/>
            </a:pPr>
            <a:r>
              <a:rPr lang="en-US" altLang="en-US" sz="3200" dirty="0" smtClean="0">
                <a:solidFill>
                  <a:schemeClr val="tx1"/>
                </a:solidFill>
                <a:latin typeface="Trebuchet MS" panose="020B0603020202020204" pitchFamily="34" charset="0"/>
              </a:rPr>
              <a:t>acne to premature aging </a:t>
            </a:r>
          </a:p>
          <a:p>
            <a:pPr marL="0" indent="0">
              <a:spcBef>
                <a:spcPts val="0"/>
              </a:spcBef>
              <a:buNone/>
            </a:pPr>
            <a:r>
              <a:rPr lang="en-US" sz="3200" dirty="0" smtClean="0">
                <a:latin typeface="Trebuchet MS" panose="020B0603020202020204" pitchFamily="34" charset="0"/>
              </a:rPr>
              <a:t>—</a:t>
            </a:r>
            <a:r>
              <a:rPr lang="en-US" sz="3200" dirty="0" smtClean="0"/>
              <a:t> </a:t>
            </a:r>
            <a:r>
              <a:rPr lang="en-US" sz="3200" dirty="0" smtClean="0">
                <a:solidFill>
                  <a:schemeClr val="tx1"/>
                </a:solidFill>
                <a:latin typeface="Trebuchet MS" panose="020B0603020202020204" pitchFamily="34" charset="0"/>
              </a:rPr>
              <a:t>the very problems </a:t>
            </a:r>
          </a:p>
          <a:p>
            <a:pPr marL="0" indent="0">
              <a:spcBef>
                <a:spcPts val="0"/>
              </a:spcBef>
              <a:buNone/>
            </a:pPr>
            <a:r>
              <a:rPr lang="en-US" sz="3200" dirty="0" smtClean="0">
                <a:solidFill>
                  <a:schemeClr val="tx1"/>
                </a:solidFill>
                <a:latin typeface="Trebuchet MS" panose="020B0603020202020204" pitchFamily="34" charset="0"/>
              </a:rPr>
              <a:t>that skincare products </a:t>
            </a:r>
          </a:p>
          <a:p>
            <a:pPr marL="0" indent="0">
              <a:spcBef>
                <a:spcPts val="0"/>
              </a:spcBef>
              <a:buNone/>
            </a:pPr>
            <a:r>
              <a:rPr lang="en-US" sz="3200" dirty="0" smtClean="0">
                <a:solidFill>
                  <a:schemeClr val="tx1"/>
                </a:solidFill>
                <a:latin typeface="Trebuchet MS" panose="020B0603020202020204" pitchFamily="34" charset="0"/>
              </a:rPr>
              <a:t>are supposed to treat!</a:t>
            </a:r>
            <a:r>
              <a:rPr lang="en-US" altLang="en-US" sz="3200" dirty="0" smtClean="0">
                <a:solidFill>
                  <a:schemeClr val="tx1"/>
                </a:solidFill>
                <a:latin typeface="Trebuchet MS" panose="020B0603020202020204" pitchFamily="34" charset="0"/>
              </a:rPr>
              <a:t> </a:t>
            </a:r>
            <a:endParaRPr lang="en-US" altLang="en-US" sz="3200" dirty="0">
              <a:solidFill>
                <a:schemeClr val="tx1"/>
              </a:solidFill>
              <a:latin typeface="Trebuchet MS" panose="020B0603020202020204" pitchFamily="34" charset="0"/>
            </a:endParaRPr>
          </a:p>
        </p:txBody>
      </p:sp>
      <p:sp>
        <p:nvSpPr>
          <p:cNvPr id="4" name="TextBox 3"/>
          <p:cNvSpPr txBox="1"/>
          <p:nvPr/>
        </p:nvSpPr>
        <p:spPr>
          <a:xfrm>
            <a:off x="1191016" y="805837"/>
            <a:ext cx="678820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Toxins and Complexion</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673462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14815" y="2033746"/>
            <a:ext cx="3669632" cy="4163381"/>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400" dirty="0" err="1" smtClean="0">
                <a:solidFill>
                  <a:schemeClr val="tx1"/>
                </a:solidFill>
                <a:latin typeface="Trebuchet MS" panose="020B0603020202020204" pitchFamily="34" charset="0"/>
              </a:rPr>
              <a:t>Avobenzone</a:t>
            </a:r>
            <a:endParaRPr lang="en-US" sz="2400" dirty="0" smtClean="0">
              <a:solidFill>
                <a:schemeClr val="tx1"/>
              </a:solidFill>
              <a:latin typeface="Trebuchet MS" panose="020B0603020202020204" pitchFamily="34" charset="0"/>
            </a:endParaRPr>
          </a:p>
          <a:p>
            <a:pPr marL="0" indent="0">
              <a:spcBef>
                <a:spcPts val="0"/>
              </a:spcBef>
              <a:buNone/>
            </a:pPr>
            <a:r>
              <a:rPr lang="en-US" sz="2400" dirty="0" err="1" smtClean="0">
                <a:solidFill>
                  <a:schemeClr val="tx1"/>
                </a:solidFill>
                <a:latin typeface="Trebuchet MS" panose="020B0603020202020204" pitchFamily="34" charset="0"/>
              </a:rPr>
              <a:t>Benzphenone</a:t>
            </a:r>
            <a:endParaRPr lang="en-US" sz="2400" dirty="0" smtClean="0">
              <a:solidFill>
                <a:schemeClr val="tx1"/>
              </a:solidFill>
              <a:latin typeface="Trebuchet MS" panose="020B0603020202020204" pitchFamily="34" charset="0"/>
            </a:endParaRPr>
          </a:p>
          <a:p>
            <a:pPr marL="0" indent="0">
              <a:spcBef>
                <a:spcPts val="0"/>
              </a:spcBef>
              <a:buNone/>
            </a:pPr>
            <a:r>
              <a:rPr lang="en-US" sz="2400" dirty="0" err="1" smtClean="0">
                <a:solidFill>
                  <a:schemeClr val="tx1"/>
                </a:solidFill>
                <a:latin typeface="Trebuchet MS" panose="020B0603020202020204" pitchFamily="34" charset="0"/>
              </a:rPr>
              <a:t>Ethoxycinnamate</a:t>
            </a:r>
            <a:endParaRPr lang="en-US" sz="2400" dirty="0" smtClean="0">
              <a:solidFill>
                <a:schemeClr val="tx1"/>
              </a:solidFill>
              <a:latin typeface="Trebuchet MS" panose="020B0603020202020204" pitchFamily="34" charset="0"/>
            </a:endParaRPr>
          </a:p>
          <a:p>
            <a:pPr marL="0" indent="0">
              <a:spcBef>
                <a:spcPts val="0"/>
              </a:spcBef>
              <a:buNone/>
            </a:pPr>
            <a:r>
              <a:rPr lang="en-US" sz="2400" dirty="0" smtClean="0">
                <a:solidFill>
                  <a:schemeClr val="tx1"/>
                </a:solidFill>
                <a:latin typeface="Trebuchet MS" panose="020B0603020202020204" pitchFamily="34" charset="0"/>
              </a:rPr>
              <a:t>DMDM </a:t>
            </a:r>
            <a:r>
              <a:rPr lang="en-US" sz="2400" dirty="0" err="1" smtClean="0">
                <a:solidFill>
                  <a:schemeClr val="tx1"/>
                </a:solidFill>
                <a:latin typeface="Trebuchet MS" panose="020B0603020202020204" pitchFamily="34" charset="0"/>
              </a:rPr>
              <a:t>Hydatoin</a:t>
            </a:r>
            <a:r>
              <a:rPr lang="en-US" sz="2400" dirty="0" smtClean="0">
                <a:solidFill>
                  <a:schemeClr val="tx1"/>
                </a:solidFill>
                <a:latin typeface="Trebuchet MS" panose="020B0603020202020204" pitchFamily="34" charset="0"/>
              </a:rPr>
              <a:t> &amp; Urea</a:t>
            </a:r>
          </a:p>
          <a:p>
            <a:pPr marL="0" indent="0">
              <a:spcBef>
                <a:spcPts val="0"/>
              </a:spcBef>
              <a:buNone/>
            </a:pPr>
            <a:r>
              <a:rPr lang="en-US" sz="2400" dirty="0" smtClean="0">
                <a:solidFill>
                  <a:schemeClr val="tx1"/>
                </a:solidFill>
                <a:latin typeface="Trebuchet MS" panose="020B0603020202020204" pitchFamily="34" charset="0"/>
              </a:rPr>
              <a:t>Phthalates</a:t>
            </a:r>
          </a:p>
          <a:p>
            <a:pPr marL="0" indent="0">
              <a:spcBef>
                <a:spcPts val="0"/>
              </a:spcBef>
              <a:buNone/>
            </a:pPr>
            <a:r>
              <a:rPr lang="en-US" sz="2400" dirty="0" err="1" smtClean="0">
                <a:solidFill>
                  <a:schemeClr val="tx1"/>
                </a:solidFill>
                <a:latin typeface="Trebuchet MS" panose="020B0603020202020204" pitchFamily="34" charset="0"/>
              </a:rPr>
              <a:t>Triclosan</a:t>
            </a:r>
            <a:endParaRPr lang="en-US" sz="2400" dirty="0" smtClean="0">
              <a:solidFill>
                <a:schemeClr val="tx1"/>
              </a:solidFill>
              <a:latin typeface="Trebuchet MS" panose="020B0603020202020204" pitchFamily="34" charset="0"/>
            </a:endParaRPr>
          </a:p>
          <a:p>
            <a:pPr marL="0" indent="0">
              <a:spcBef>
                <a:spcPts val="0"/>
              </a:spcBef>
              <a:buNone/>
            </a:pPr>
            <a:r>
              <a:rPr lang="en-US" sz="2400" dirty="0" smtClean="0">
                <a:solidFill>
                  <a:schemeClr val="tx1"/>
                </a:solidFill>
                <a:latin typeface="Trebuchet MS" panose="020B0603020202020204" pitchFamily="34" charset="0"/>
              </a:rPr>
              <a:t>BHA and BHT</a:t>
            </a:r>
          </a:p>
          <a:p>
            <a:pPr marL="0" indent="0">
              <a:spcBef>
                <a:spcPts val="0"/>
              </a:spcBef>
              <a:buNone/>
            </a:pPr>
            <a:r>
              <a:rPr lang="en-US" sz="2400" dirty="0" smtClean="0">
                <a:solidFill>
                  <a:schemeClr val="tx1"/>
                </a:solidFill>
                <a:latin typeface="Trebuchet MS" panose="020B0603020202020204" pitchFamily="34" charset="0"/>
              </a:rPr>
              <a:t>Coal tar dyes </a:t>
            </a:r>
          </a:p>
          <a:p>
            <a:pPr marL="0" indent="0">
              <a:spcBef>
                <a:spcPts val="0"/>
              </a:spcBef>
              <a:buNone/>
            </a:pPr>
            <a:r>
              <a:rPr lang="en-US" sz="2400" dirty="0" err="1" smtClean="0">
                <a:solidFill>
                  <a:schemeClr val="tx1"/>
                </a:solidFill>
                <a:latin typeface="Trebuchet MS" panose="020B0603020202020204" pitchFamily="34" charset="0"/>
              </a:rPr>
              <a:t>Siloxanes</a:t>
            </a:r>
            <a:endParaRPr lang="en-US" sz="2400" dirty="0" smtClean="0">
              <a:solidFill>
                <a:schemeClr val="tx1"/>
              </a:solidFill>
              <a:latin typeface="Trebuchet MS" panose="020B0603020202020204" pitchFamily="34" charset="0"/>
            </a:endParaRPr>
          </a:p>
          <a:p>
            <a:pPr marL="0" indent="0">
              <a:spcBef>
                <a:spcPts val="0"/>
              </a:spcBef>
              <a:buNone/>
            </a:pPr>
            <a:r>
              <a:rPr lang="en-US" sz="2400" dirty="0" smtClean="0">
                <a:solidFill>
                  <a:schemeClr val="tx1"/>
                </a:solidFill>
                <a:latin typeface="Trebuchet MS" panose="020B0603020202020204" pitchFamily="34" charset="0"/>
              </a:rPr>
              <a:t>PABA</a:t>
            </a:r>
          </a:p>
        </p:txBody>
      </p:sp>
      <p:sp>
        <p:nvSpPr>
          <p:cNvPr id="3" name="Rectangle 3"/>
          <p:cNvSpPr txBox="1">
            <a:spLocks noChangeArrowheads="1"/>
          </p:cNvSpPr>
          <p:nvPr/>
        </p:nvSpPr>
        <p:spPr>
          <a:xfrm>
            <a:off x="632088" y="2022699"/>
            <a:ext cx="4682727"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400" dirty="0" smtClean="0">
                <a:solidFill>
                  <a:schemeClr val="tx1"/>
                </a:solidFill>
                <a:latin typeface="Trebuchet MS" panose="020B0603020202020204" pitchFamily="34" charset="0"/>
              </a:rPr>
              <a:t>Polyethylene glycol (PEG) </a:t>
            </a:r>
          </a:p>
          <a:p>
            <a:pPr marL="0" indent="0">
              <a:spcBef>
                <a:spcPts val="0"/>
              </a:spcBef>
              <a:buNone/>
            </a:pPr>
            <a:r>
              <a:rPr lang="en-US" sz="2400" dirty="0" smtClean="0">
                <a:solidFill>
                  <a:schemeClr val="tx1"/>
                </a:solidFill>
                <a:latin typeface="Trebuchet MS" panose="020B0603020202020204" pitchFamily="34" charset="0"/>
              </a:rPr>
              <a:t>Benzoyl Peroxide</a:t>
            </a:r>
          </a:p>
          <a:p>
            <a:pPr marL="0" indent="0">
              <a:spcBef>
                <a:spcPts val="0"/>
              </a:spcBef>
              <a:buNone/>
            </a:pPr>
            <a:r>
              <a:rPr lang="en-US" sz="2400" dirty="0" smtClean="0">
                <a:solidFill>
                  <a:schemeClr val="tx1"/>
                </a:solidFill>
                <a:latin typeface="Trebuchet MS" panose="020B0603020202020204" pitchFamily="34" charset="0"/>
              </a:rPr>
              <a:t>Propylene Glycol</a:t>
            </a:r>
          </a:p>
          <a:p>
            <a:pPr marL="0" indent="0">
              <a:spcBef>
                <a:spcPts val="0"/>
              </a:spcBef>
              <a:buNone/>
            </a:pPr>
            <a:r>
              <a:rPr lang="en-US" sz="2400" dirty="0" smtClean="0">
                <a:solidFill>
                  <a:schemeClr val="tx1"/>
                </a:solidFill>
                <a:latin typeface="Trebuchet MS" panose="020B0603020202020204" pitchFamily="34" charset="0"/>
              </a:rPr>
              <a:t>Butylene Glycol</a:t>
            </a:r>
          </a:p>
          <a:p>
            <a:pPr marL="0" indent="0">
              <a:spcBef>
                <a:spcPts val="0"/>
              </a:spcBef>
              <a:buNone/>
            </a:pPr>
            <a:r>
              <a:rPr lang="en-US" sz="2400" dirty="0" smtClean="0">
                <a:solidFill>
                  <a:schemeClr val="tx1"/>
                </a:solidFill>
                <a:latin typeface="Trebuchet MS" panose="020B0603020202020204" pitchFamily="34" charset="0"/>
              </a:rPr>
              <a:t>DEA (</a:t>
            </a:r>
            <a:r>
              <a:rPr lang="en-US" sz="2400" dirty="0" err="1" smtClean="0">
                <a:solidFill>
                  <a:schemeClr val="tx1"/>
                </a:solidFill>
                <a:latin typeface="Trebuchet MS" panose="020B0603020202020204" pitchFamily="34" charset="0"/>
              </a:rPr>
              <a:t>Diethanolamine</a:t>
            </a:r>
            <a:r>
              <a:rPr lang="en-US" sz="2400" dirty="0" smtClean="0">
                <a:solidFill>
                  <a:schemeClr val="tx1"/>
                </a:solidFill>
                <a:latin typeface="Trebuchet MS" panose="020B0603020202020204" pitchFamily="34" charset="0"/>
              </a:rPr>
              <a:t>)</a:t>
            </a:r>
          </a:p>
          <a:p>
            <a:pPr marL="0" indent="0">
              <a:spcBef>
                <a:spcPts val="0"/>
              </a:spcBef>
              <a:buNone/>
            </a:pPr>
            <a:r>
              <a:rPr lang="en-US" sz="2400" dirty="0" smtClean="0">
                <a:solidFill>
                  <a:schemeClr val="tx1"/>
                </a:solidFill>
                <a:latin typeface="Trebuchet MS" panose="020B0603020202020204" pitchFamily="34" charset="0"/>
              </a:rPr>
              <a:t>MEA (</a:t>
            </a:r>
            <a:r>
              <a:rPr lang="en-US" sz="2400" dirty="0" err="1" smtClean="0">
                <a:solidFill>
                  <a:schemeClr val="tx1"/>
                </a:solidFill>
                <a:latin typeface="Trebuchet MS" panose="020B0603020202020204" pitchFamily="34" charset="0"/>
              </a:rPr>
              <a:t>Monoethanolamine</a:t>
            </a:r>
            <a:r>
              <a:rPr lang="en-US" sz="2400" dirty="0" smtClean="0">
                <a:solidFill>
                  <a:schemeClr val="tx1"/>
                </a:solidFill>
                <a:latin typeface="Trebuchet MS" panose="020B0603020202020204" pitchFamily="34" charset="0"/>
              </a:rPr>
              <a:t>)</a:t>
            </a:r>
          </a:p>
          <a:p>
            <a:pPr marL="0" indent="0">
              <a:spcBef>
                <a:spcPts val="0"/>
              </a:spcBef>
              <a:buNone/>
            </a:pPr>
            <a:r>
              <a:rPr lang="en-US" sz="2400" dirty="0" smtClean="0">
                <a:solidFill>
                  <a:schemeClr val="tx1"/>
                </a:solidFill>
                <a:latin typeface="Trebuchet MS" panose="020B0603020202020204" pitchFamily="34" charset="0"/>
              </a:rPr>
              <a:t>TEA (</a:t>
            </a:r>
            <a:r>
              <a:rPr lang="en-US" sz="2400" dirty="0" err="1" smtClean="0">
                <a:solidFill>
                  <a:schemeClr val="tx1"/>
                </a:solidFill>
                <a:latin typeface="Trebuchet MS" panose="020B0603020202020204" pitchFamily="34" charset="0"/>
              </a:rPr>
              <a:t>Triethanolamine</a:t>
            </a:r>
            <a:r>
              <a:rPr lang="en-US" sz="2400" dirty="0" smtClean="0">
                <a:solidFill>
                  <a:schemeClr val="tx1"/>
                </a:solidFill>
                <a:latin typeface="Trebuchet MS" panose="020B0603020202020204" pitchFamily="34" charset="0"/>
              </a:rPr>
              <a:t>)</a:t>
            </a:r>
          </a:p>
          <a:p>
            <a:pPr marL="0" indent="0">
              <a:spcBef>
                <a:spcPts val="0"/>
              </a:spcBef>
              <a:buNone/>
            </a:pPr>
            <a:r>
              <a:rPr lang="en-US" sz="2400" dirty="0" err="1" smtClean="0">
                <a:solidFill>
                  <a:schemeClr val="tx1"/>
                </a:solidFill>
                <a:latin typeface="Trebuchet MS" panose="020B0603020202020204" pitchFamily="34" charset="0"/>
              </a:rPr>
              <a:t>Parabens</a:t>
            </a:r>
            <a:r>
              <a:rPr lang="en-US" sz="2400" dirty="0" smtClean="0">
                <a:solidFill>
                  <a:schemeClr val="tx1"/>
                </a:solidFill>
                <a:latin typeface="Trebuchet MS" panose="020B0603020202020204" pitchFamily="34" charset="0"/>
              </a:rPr>
              <a:t> </a:t>
            </a:r>
          </a:p>
          <a:p>
            <a:pPr marL="0" indent="0">
              <a:spcBef>
                <a:spcPts val="0"/>
              </a:spcBef>
              <a:buNone/>
            </a:pPr>
            <a:r>
              <a:rPr lang="en-US" sz="2400" dirty="0" smtClean="0">
                <a:solidFill>
                  <a:schemeClr val="tx1"/>
                </a:solidFill>
                <a:latin typeface="Trebuchet MS" panose="020B0603020202020204" pitchFamily="34" charset="0"/>
              </a:rPr>
              <a:t>Sodium Lauryl/</a:t>
            </a:r>
            <a:r>
              <a:rPr lang="en-US" sz="2400" dirty="0" err="1" smtClean="0">
                <a:solidFill>
                  <a:schemeClr val="tx1"/>
                </a:solidFill>
                <a:latin typeface="Trebuchet MS" panose="020B0603020202020204" pitchFamily="34" charset="0"/>
              </a:rPr>
              <a:t>Laureth</a:t>
            </a:r>
            <a:r>
              <a:rPr lang="en-US" sz="2400" dirty="0" smtClean="0">
                <a:solidFill>
                  <a:schemeClr val="tx1"/>
                </a:solidFill>
                <a:latin typeface="Trebuchet MS" panose="020B0603020202020204" pitchFamily="34" charset="0"/>
              </a:rPr>
              <a:t> Sulfate </a:t>
            </a:r>
          </a:p>
          <a:p>
            <a:pPr marL="0" indent="0">
              <a:spcBef>
                <a:spcPts val="0"/>
              </a:spcBef>
              <a:buNone/>
            </a:pPr>
            <a:r>
              <a:rPr lang="en-US" sz="2400" dirty="0" smtClean="0">
                <a:solidFill>
                  <a:schemeClr val="tx1"/>
                </a:solidFill>
                <a:latin typeface="Trebuchet MS" panose="020B0603020202020204" pitchFamily="34" charset="0"/>
              </a:rPr>
              <a:t>Dioxins</a:t>
            </a:r>
          </a:p>
          <a:p>
            <a:pPr marL="0" indent="0">
              <a:spcBef>
                <a:spcPts val="0"/>
              </a:spcBef>
              <a:buNone/>
            </a:pPr>
            <a:endParaRPr lang="en-US" sz="2000" dirty="0" smtClean="0">
              <a:solidFill>
                <a:schemeClr val="tx1"/>
              </a:solidFill>
              <a:latin typeface="Trebuchet MS" panose="020B0603020202020204" pitchFamily="34" charset="0"/>
            </a:endParaRPr>
          </a:p>
        </p:txBody>
      </p:sp>
      <p:sp>
        <p:nvSpPr>
          <p:cNvPr id="5" name="TextBox 4"/>
          <p:cNvSpPr txBox="1"/>
          <p:nvPr/>
        </p:nvSpPr>
        <p:spPr>
          <a:xfrm>
            <a:off x="277433" y="983965"/>
            <a:ext cx="8615372" cy="769441"/>
          </a:xfrm>
          <a:prstGeom prst="rect">
            <a:avLst/>
          </a:prstGeom>
          <a:noFill/>
        </p:spPr>
        <p:txBody>
          <a:bodyPr wrap="none" rtlCol="0">
            <a:spAutoFit/>
          </a:bodyPr>
          <a:lstStyle/>
          <a:p>
            <a:pPr algn="ctr"/>
            <a:r>
              <a:rPr lang="en-US" sz="4300" b="1" dirty="0" smtClean="0">
                <a:solidFill>
                  <a:srgbClr val="1C77A4"/>
                </a:solidFill>
                <a:latin typeface="Trebuchet MS" panose="020B0603020202020204" pitchFamily="34" charset="0"/>
              </a:rPr>
              <a:t>Top 20 Toxins to Watch Out For:</a:t>
            </a:r>
            <a:endParaRPr lang="en-US" sz="43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771263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60125" y="1855827"/>
            <a:ext cx="4062351"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altLang="en-US" sz="3100" dirty="0">
                <a:solidFill>
                  <a:schemeClr val="tx1"/>
                </a:solidFill>
                <a:latin typeface="Trebuchet MS" panose="020B0603020202020204" pitchFamily="34" charset="0"/>
              </a:rPr>
              <a:t>If you want a smooth, glowing, healthy complexion, it’</a:t>
            </a:r>
            <a:r>
              <a:rPr lang="en-US" altLang="ja-JP" sz="3100" dirty="0">
                <a:solidFill>
                  <a:schemeClr val="tx1"/>
                </a:solidFill>
                <a:latin typeface="Trebuchet MS" panose="020B0603020202020204" pitchFamily="34" charset="0"/>
              </a:rPr>
              <a:t>s time to think more seriously about what you’re absorbing through the largest organ of your body. </a:t>
            </a:r>
            <a:endParaRPr lang="en-US" altLang="en-US" sz="3100" dirty="0">
              <a:solidFill>
                <a:schemeClr val="tx1"/>
              </a:solidFill>
              <a:latin typeface="Trebuchet MS" panose="020B0603020202020204" pitchFamily="34" charset="0"/>
            </a:endParaRPr>
          </a:p>
        </p:txBody>
      </p:sp>
      <p:sp>
        <p:nvSpPr>
          <p:cNvPr id="4" name="TextBox 3"/>
          <p:cNvSpPr txBox="1"/>
          <p:nvPr/>
        </p:nvSpPr>
        <p:spPr>
          <a:xfrm>
            <a:off x="1191016" y="805837"/>
            <a:ext cx="678820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Toxins and Complexion</a:t>
            </a:r>
            <a:endParaRPr lang="en-US" sz="4800" b="1" dirty="0">
              <a:solidFill>
                <a:srgbClr val="1C77A4"/>
              </a:solidFill>
              <a:latin typeface="Trebuchet MS" panose="020B0603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078" r="19131"/>
          <a:stretch/>
        </p:blipFill>
        <p:spPr>
          <a:xfrm>
            <a:off x="594745" y="1784574"/>
            <a:ext cx="3555543" cy="42047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8279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582"/>
          <a:stretch/>
        </p:blipFill>
        <p:spPr>
          <a:xfrm>
            <a:off x="4108861" y="1851060"/>
            <a:ext cx="4928259" cy="4414843"/>
          </a:xfrm>
          <a:prstGeom prst="rect">
            <a:avLst/>
          </a:prstGeom>
        </p:spPr>
      </p:pic>
      <p:sp>
        <p:nvSpPr>
          <p:cNvPr id="2" name="TextBox 5"/>
          <p:cNvSpPr txBox="1">
            <a:spLocks noChangeArrowheads="1"/>
          </p:cNvSpPr>
          <p:nvPr/>
        </p:nvSpPr>
        <p:spPr bwMode="auto">
          <a:xfrm>
            <a:off x="602897" y="1910435"/>
            <a:ext cx="680730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800" dirty="0">
                <a:latin typeface="Trebuchet MS" panose="020B0603020202020204" pitchFamily="34" charset="0"/>
              </a:rPr>
              <a:t>Switching out your old, toxic products for </a:t>
            </a:r>
            <a:r>
              <a:rPr lang="en-US" altLang="en-US" sz="3800" dirty="0" smtClean="0">
                <a:latin typeface="Trebuchet MS" panose="020B0603020202020204" pitchFamily="34" charset="0"/>
              </a:rPr>
              <a:t>all-natural skincare </a:t>
            </a:r>
            <a:r>
              <a:rPr lang="en-US" altLang="en-US" sz="3800" dirty="0">
                <a:latin typeface="Trebuchet MS" panose="020B0603020202020204" pitchFamily="34" charset="0"/>
              </a:rPr>
              <a:t>can </a:t>
            </a:r>
            <a:endParaRPr lang="en-US" altLang="en-US" sz="3800" dirty="0" smtClean="0">
              <a:latin typeface="Trebuchet MS" panose="020B0603020202020204" pitchFamily="34" charset="0"/>
            </a:endParaRPr>
          </a:p>
          <a:p>
            <a:pPr eaLnBrk="1" hangingPunct="1"/>
            <a:r>
              <a:rPr lang="en-US" altLang="en-US" sz="3800" dirty="0" smtClean="0">
                <a:latin typeface="Trebuchet MS" panose="020B0603020202020204" pitchFamily="34" charset="0"/>
              </a:rPr>
              <a:t>make </a:t>
            </a:r>
            <a:r>
              <a:rPr lang="en-US" altLang="en-US" sz="3800" dirty="0">
                <a:latin typeface="Trebuchet MS" panose="020B0603020202020204" pitchFamily="34" charset="0"/>
              </a:rPr>
              <a:t>all the </a:t>
            </a:r>
            <a:endParaRPr lang="en-US" altLang="en-US" sz="3800" dirty="0" smtClean="0">
              <a:latin typeface="Trebuchet MS" panose="020B0603020202020204" pitchFamily="34" charset="0"/>
            </a:endParaRPr>
          </a:p>
          <a:p>
            <a:pPr eaLnBrk="1" hangingPunct="1"/>
            <a:r>
              <a:rPr lang="en-US" altLang="en-US" sz="3800" dirty="0" smtClean="0">
                <a:latin typeface="Trebuchet MS" panose="020B0603020202020204" pitchFamily="34" charset="0"/>
              </a:rPr>
              <a:t>difference</a:t>
            </a:r>
            <a:r>
              <a:rPr lang="en-US" altLang="en-US" sz="3800" dirty="0">
                <a:latin typeface="Trebuchet MS" panose="020B0603020202020204" pitchFamily="34" charset="0"/>
              </a:rPr>
              <a:t>! </a:t>
            </a:r>
          </a:p>
        </p:txBody>
      </p:sp>
      <p:sp>
        <p:nvSpPr>
          <p:cNvPr id="4" name="TextBox 3"/>
          <p:cNvSpPr txBox="1"/>
          <p:nvPr/>
        </p:nvSpPr>
        <p:spPr>
          <a:xfrm>
            <a:off x="1113596" y="805837"/>
            <a:ext cx="6943056"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 Non-Toxic Alternative</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808309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55" t="10282"/>
          <a:stretch/>
        </p:blipFill>
        <p:spPr>
          <a:xfrm>
            <a:off x="403760" y="1957874"/>
            <a:ext cx="3645725" cy="4114321"/>
          </a:xfrm>
          <a:prstGeom prst="rect">
            <a:avLst/>
          </a:prstGeom>
        </p:spPr>
      </p:pic>
      <p:sp>
        <p:nvSpPr>
          <p:cNvPr id="2" name="TextBox 5"/>
          <p:cNvSpPr txBox="1">
            <a:spLocks noChangeArrowheads="1"/>
          </p:cNvSpPr>
          <p:nvPr/>
        </p:nvSpPr>
        <p:spPr bwMode="auto">
          <a:xfrm>
            <a:off x="4215740" y="1706125"/>
            <a:ext cx="4614651"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sz="3000" dirty="0" smtClean="0">
                <a:latin typeface="Trebuchet MS" panose="020B0603020202020204" pitchFamily="34" charset="0"/>
              </a:rPr>
              <a:t>Our office offers </a:t>
            </a:r>
            <a:r>
              <a:rPr lang="en-US" sz="3000" dirty="0">
                <a:latin typeface="Trebuchet MS" panose="020B0603020202020204" pitchFamily="34" charset="0"/>
              </a:rPr>
              <a:t>a unique line of </a:t>
            </a:r>
            <a:r>
              <a:rPr lang="en-US" sz="3000" dirty="0" smtClean="0">
                <a:latin typeface="Trebuchet MS" panose="020B0603020202020204" pitchFamily="34" charset="0"/>
              </a:rPr>
              <a:t>non-toxic, 100% natural </a:t>
            </a:r>
            <a:r>
              <a:rPr lang="en-US" sz="3000" dirty="0">
                <a:latin typeface="Trebuchet MS" panose="020B0603020202020204" pitchFamily="34" charset="0"/>
              </a:rPr>
              <a:t>skincare that’s different from anything else</a:t>
            </a:r>
            <a:r>
              <a:rPr lang="en-US" sz="3000" dirty="0" smtClean="0">
                <a:latin typeface="Trebuchet MS" panose="020B0603020202020204" pitchFamily="34" charset="0"/>
              </a:rPr>
              <a:t>. These skincare </a:t>
            </a:r>
            <a:r>
              <a:rPr lang="en-US" sz="3000" dirty="0">
                <a:latin typeface="Trebuchet MS" panose="020B0603020202020204" pitchFamily="34" charset="0"/>
              </a:rPr>
              <a:t>products don’t just wash away impurities </a:t>
            </a:r>
            <a:r>
              <a:rPr lang="en-US" sz="3000" i="1" dirty="0">
                <a:latin typeface="Trebuchet MS" panose="020B0603020202020204" pitchFamily="34" charset="0"/>
              </a:rPr>
              <a:t>– they actually have healing properties.</a:t>
            </a:r>
            <a:r>
              <a:rPr lang="en-US" sz="3000" dirty="0">
                <a:latin typeface="Trebuchet MS" panose="020B0603020202020204" pitchFamily="34" charset="0"/>
              </a:rPr>
              <a:t> </a:t>
            </a:r>
            <a:endParaRPr lang="en-US" sz="3000" dirty="0">
              <a:effectLst/>
              <a:latin typeface="Trebuchet MS" panose="020B0603020202020204" pitchFamily="34" charset="0"/>
            </a:endParaRPr>
          </a:p>
        </p:txBody>
      </p:sp>
      <p:sp>
        <p:nvSpPr>
          <p:cNvPr id="4" name="TextBox 3"/>
          <p:cNvSpPr txBox="1"/>
          <p:nvPr/>
        </p:nvSpPr>
        <p:spPr>
          <a:xfrm>
            <a:off x="1113596" y="805837"/>
            <a:ext cx="6943056"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 Non-Toxic Alternative</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117993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3490" r="19037"/>
          <a:stretch/>
        </p:blipFill>
        <p:spPr>
          <a:xfrm>
            <a:off x="4799023" y="1306286"/>
            <a:ext cx="3786837" cy="4966414"/>
          </a:xfrm>
          <a:prstGeom prst="rect">
            <a:avLst/>
          </a:prstGeom>
        </p:spPr>
      </p:pic>
      <p:sp>
        <p:nvSpPr>
          <p:cNvPr id="2" name="TextBox 5"/>
          <p:cNvSpPr txBox="1">
            <a:spLocks noChangeArrowheads="1"/>
          </p:cNvSpPr>
          <p:nvPr/>
        </p:nvSpPr>
        <p:spPr bwMode="auto">
          <a:xfrm>
            <a:off x="680670" y="2035166"/>
            <a:ext cx="4378219"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sz="3700" dirty="0">
                <a:latin typeface="Trebuchet MS" panose="020B0603020202020204" pitchFamily="34" charset="0"/>
              </a:rPr>
              <a:t>When you switch to our all-natural line, your friends and family will see the difference and want to try it </a:t>
            </a:r>
            <a:r>
              <a:rPr lang="en-US" sz="3700" dirty="0" smtClean="0">
                <a:latin typeface="Trebuchet MS" panose="020B0603020202020204" pitchFamily="34" charset="0"/>
              </a:rPr>
              <a:t>too!</a:t>
            </a:r>
            <a:endParaRPr lang="en-US" sz="3700" dirty="0">
              <a:effectLst/>
              <a:latin typeface="Trebuchet MS" panose="020B0603020202020204" pitchFamily="34" charset="0"/>
            </a:endParaRPr>
          </a:p>
        </p:txBody>
      </p:sp>
      <p:sp>
        <p:nvSpPr>
          <p:cNvPr id="4" name="TextBox 3"/>
          <p:cNvSpPr txBox="1"/>
          <p:nvPr/>
        </p:nvSpPr>
        <p:spPr>
          <a:xfrm>
            <a:off x="1113596" y="805837"/>
            <a:ext cx="6943056"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 Non-Toxic Alternative</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001527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83109" y="1514213"/>
            <a:ext cx="7837112"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3000" dirty="0" smtClean="0">
                <a:solidFill>
                  <a:schemeClr val="tx1"/>
                </a:solidFill>
                <a:latin typeface="Trebuchet MS" panose="020B0603020202020204" pitchFamily="34" charset="0"/>
              </a:rPr>
              <a:t>Most skincare products on the market contain toxic chemicals that are absorbed by the skin.</a:t>
            </a:r>
          </a:p>
          <a:p>
            <a:pPr>
              <a:lnSpc>
                <a:spcPct val="110000"/>
              </a:lnSpc>
              <a:buClrTx/>
              <a:buFont typeface="Arial" panose="020B0604020202020204" pitchFamily="34" charset="0"/>
              <a:buChar char="•"/>
            </a:pPr>
            <a:r>
              <a:rPr lang="en-US" sz="3000" dirty="0" smtClean="0">
                <a:solidFill>
                  <a:schemeClr val="tx1"/>
                </a:solidFill>
                <a:latin typeface="Trebuchet MS" panose="020B0603020202020204" pitchFamily="34" charset="0"/>
              </a:rPr>
              <a:t>These toxins cause problems ranging from acne to weight gain.</a:t>
            </a:r>
          </a:p>
          <a:p>
            <a:pPr>
              <a:lnSpc>
                <a:spcPct val="110000"/>
              </a:lnSpc>
              <a:buClrTx/>
              <a:buFont typeface="Arial" panose="020B0604020202020204" pitchFamily="34" charset="0"/>
              <a:buChar char="•"/>
            </a:pPr>
            <a:r>
              <a:rPr lang="en-US" sz="3000" dirty="0" smtClean="0">
                <a:solidFill>
                  <a:schemeClr val="tx1"/>
                </a:solidFill>
                <a:latin typeface="Trebuchet MS" panose="020B0603020202020204" pitchFamily="34" charset="0"/>
              </a:rPr>
              <a:t>By switching to all-natural skincare products, you can help heal your skin and avoid the health effects of harmful toxins.</a:t>
            </a:r>
          </a:p>
          <a:p>
            <a:pPr>
              <a:lnSpc>
                <a:spcPct val="110000"/>
              </a:lnSpc>
              <a:buClrTx/>
              <a:buFont typeface="Arial" panose="020B0604020202020204" pitchFamily="34" charset="0"/>
              <a:buChar char="•"/>
            </a:pPr>
            <a:endParaRPr lang="en-US" sz="2800" dirty="0" smtClean="0">
              <a:solidFill>
                <a:schemeClr val="tx1"/>
              </a:solidFill>
              <a:latin typeface="Trebuchet MS" panose="020B0603020202020204" pitchFamily="34" charset="0"/>
            </a:endParaRPr>
          </a:p>
        </p:txBody>
      </p:sp>
      <p:sp>
        <p:nvSpPr>
          <p:cNvPr id="4" name="TextBox 3"/>
          <p:cNvSpPr txBox="1"/>
          <p:nvPr/>
        </p:nvSpPr>
        <p:spPr>
          <a:xfrm>
            <a:off x="2958718" y="568332"/>
            <a:ext cx="325281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Summary: </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727709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8218" y="1838715"/>
            <a:ext cx="5274244" cy="4001095"/>
          </a:xfrm>
          <a:prstGeom prst="rect">
            <a:avLst/>
          </a:prstGeom>
          <a:noFill/>
        </p:spPr>
        <p:txBody>
          <a:bodyPr wrap="square" rtlCol="0">
            <a:spAutoFit/>
          </a:bodyPr>
          <a:lstStyle/>
          <a:p>
            <a:r>
              <a:rPr lang="en-US" sz="2800" dirty="0" smtClean="0">
                <a:latin typeface="Trebuchet MS" panose="020B0603020202020204" pitchFamily="34" charset="0"/>
              </a:rPr>
              <a:t>We’re offering our three most popular Solutions4 skincare products at a discount for this week only! These products include:</a:t>
            </a:r>
            <a:endParaRPr lang="en-US" sz="2800" dirty="0" smtClean="0">
              <a:latin typeface="Trebuchet MS" panose="020B0603020202020204" pitchFamily="34" charset="0"/>
            </a:endParaRPr>
          </a:p>
          <a:p>
            <a:endParaRPr lang="en-US" sz="1000" dirty="0" smtClean="0">
              <a:latin typeface="Trebuchet MS" panose="020B0603020202020204" pitchFamily="34" charset="0"/>
            </a:endParaRPr>
          </a:p>
          <a:p>
            <a:r>
              <a:rPr lang="en-US" sz="2800" dirty="0" smtClean="0">
                <a:latin typeface="Trebuchet MS" panose="020B0603020202020204" pitchFamily="34" charset="0"/>
              </a:rPr>
              <a:t>1.  </a:t>
            </a:r>
            <a:r>
              <a:rPr lang="en-US" sz="2800" dirty="0" smtClean="0">
                <a:latin typeface="Trebuchet MS" panose="020B0603020202020204" pitchFamily="34" charset="0"/>
              </a:rPr>
              <a:t>Green Tea Cleanser</a:t>
            </a:r>
            <a:endParaRPr lang="en-US" sz="2800" dirty="0" smtClean="0">
              <a:latin typeface="Trebuchet MS" panose="020B0603020202020204" pitchFamily="34" charset="0"/>
            </a:endParaRPr>
          </a:p>
          <a:p>
            <a:endParaRPr lang="en-US" sz="1000" dirty="0" smtClean="0">
              <a:latin typeface="Trebuchet MS" panose="020B0603020202020204" pitchFamily="34" charset="0"/>
            </a:endParaRPr>
          </a:p>
          <a:p>
            <a:r>
              <a:rPr lang="en-US" sz="2800" dirty="0" smtClean="0">
                <a:latin typeface="Trebuchet MS" panose="020B0603020202020204" pitchFamily="34" charset="0"/>
              </a:rPr>
              <a:t>2.  </a:t>
            </a:r>
            <a:r>
              <a:rPr lang="en-US" sz="2800" dirty="0" smtClean="0">
                <a:latin typeface="Trebuchet MS" panose="020B0603020202020204" pitchFamily="34" charset="0"/>
              </a:rPr>
              <a:t>Apple Stem Cell Moisturizer</a:t>
            </a:r>
          </a:p>
          <a:p>
            <a:endParaRPr lang="en-US" sz="1000" dirty="0" smtClean="0">
              <a:latin typeface="Trebuchet MS" panose="020B0603020202020204" pitchFamily="34" charset="0"/>
            </a:endParaRPr>
          </a:p>
          <a:p>
            <a:r>
              <a:rPr lang="en-US" sz="2800" dirty="0" smtClean="0">
                <a:latin typeface="Trebuchet MS" panose="020B0603020202020204" pitchFamily="34" charset="0"/>
              </a:rPr>
              <a:t>3.  </a:t>
            </a:r>
            <a:r>
              <a:rPr lang="en-US" sz="2800" dirty="0" smtClean="0">
                <a:latin typeface="Trebuchet MS" panose="020B0603020202020204" pitchFamily="34" charset="0"/>
              </a:rPr>
              <a:t>Apricot Exfoliator</a:t>
            </a:r>
            <a:endParaRPr lang="en-US" sz="2800" dirty="0">
              <a:latin typeface="Trebuchet MS" panose="020B0603020202020204" pitchFamily="34" charset="0"/>
            </a:endParaRPr>
          </a:p>
        </p:txBody>
      </p:sp>
      <p:sp>
        <p:nvSpPr>
          <p:cNvPr id="4" name="TextBox 3"/>
          <p:cNvSpPr txBox="1"/>
          <p:nvPr/>
        </p:nvSpPr>
        <p:spPr>
          <a:xfrm>
            <a:off x="1641726" y="782087"/>
            <a:ext cx="5886804"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On Sale This Week: </a:t>
            </a:r>
            <a:endParaRPr lang="en-US" sz="4800" b="1" dirty="0">
              <a:solidFill>
                <a:srgbClr val="1C77A4"/>
              </a:solidFill>
              <a:latin typeface="Trebuchet MS" panose="020B0603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06" y="2529421"/>
            <a:ext cx="2612571" cy="2612571"/>
          </a:xfrm>
          <a:prstGeom prst="rect">
            <a:avLst/>
          </a:prstGeom>
        </p:spPr>
      </p:pic>
    </p:spTree>
    <p:extLst>
      <p:ext uri="{BB962C8B-B14F-4D97-AF65-F5344CB8AC3E}">
        <p14:creationId xmlns:p14="http://schemas.microsoft.com/office/powerpoint/2010/main" val="295570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009" y="1834739"/>
            <a:ext cx="5520537" cy="4462760"/>
          </a:xfrm>
          <a:prstGeom prst="rect">
            <a:avLst/>
          </a:prstGeom>
          <a:noFill/>
        </p:spPr>
        <p:txBody>
          <a:bodyPr wrap="square" rtlCol="0">
            <a:spAutoFit/>
          </a:bodyPr>
          <a:lstStyle/>
          <a:p>
            <a:r>
              <a:rPr lang="en-US" sz="3200" dirty="0" smtClean="0">
                <a:latin typeface="Trebuchet MS" panose="020B0603020202020204" pitchFamily="34" charset="0"/>
              </a:rPr>
              <a:t>The </a:t>
            </a:r>
            <a:r>
              <a:rPr lang="en-US" sz="3200" b="1" dirty="0" smtClean="0">
                <a:latin typeface="Trebuchet MS" panose="020B0603020202020204" pitchFamily="34" charset="0"/>
              </a:rPr>
              <a:t>Green Tea Cleanser </a:t>
            </a:r>
            <a:r>
              <a:rPr lang="en-US" sz="3200" dirty="0" smtClean="0">
                <a:latin typeface="Trebuchet MS" panose="020B0603020202020204" pitchFamily="34" charset="0"/>
              </a:rPr>
              <a:t>is </a:t>
            </a:r>
            <a:r>
              <a:rPr lang="en-US" sz="3200" dirty="0" smtClean="0">
                <a:latin typeface="Trebuchet MS" panose="020B0603020202020204" pitchFamily="34" charset="0"/>
              </a:rPr>
              <a:t>a super-potent cleanser that heals and softens your skin. It includes antioxidants like green tea leaves, CoQ10, and vitamin C to fight off the free radicals that cause premature aging.</a:t>
            </a:r>
          </a:p>
          <a:p>
            <a:endParaRPr lang="en-US" sz="2800" dirty="0">
              <a:latin typeface="Trebuchet MS" panose="020B0603020202020204" pitchFamily="34" charset="0"/>
            </a:endParaRPr>
          </a:p>
        </p:txBody>
      </p:sp>
      <p:sp>
        <p:nvSpPr>
          <p:cNvPr id="5" name="TextBox 4"/>
          <p:cNvSpPr txBox="1"/>
          <p:nvPr/>
        </p:nvSpPr>
        <p:spPr>
          <a:xfrm>
            <a:off x="1699155" y="782087"/>
            <a:ext cx="5771966"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Green Tea Cleanser</a:t>
            </a:r>
            <a:endParaRPr lang="en-US" sz="48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176" y="1613084"/>
            <a:ext cx="1860299" cy="4464718"/>
          </a:xfrm>
          <a:prstGeom prst="rect">
            <a:avLst/>
          </a:prstGeom>
        </p:spPr>
      </p:pic>
    </p:spTree>
    <p:extLst>
      <p:ext uri="{BB962C8B-B14F-4D97-AF65-F5344CB8AC3E}">
        <p14:creationId xmlns:p14="http://schemas.microsoft.com/office/powerpoint/2010/main" val="2813742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0986" y="1341912"/>
            <a:ext cx="4167901" cy="4937601"/>
          </a:xfrm>
          <a:prstGeom prst="rect">
            <a:avLst/>
          </a:prstGeom>
        </p:spPr>
      </p:pic>
      <p:sp>
        <p:nvSpPr>
          <p:cNvPr id="4" name="Title 1"/>
          <p:cNvSpPr txBox="1">
            <a:spLocks/>
          </p:cNvSpPr>
          <p:nvPr/>
        </p:nvSpPr>
        <p:spPr>
          <a:xfrm>
            <a:off x="358396" y="1245694"/>
            <a:ext cx="4970712"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100" b="1" dirty="0" smtClean="0">
                <a:solidFill>
                  <a:srgbClr val="1C77A4"/>
                </a:solidFill>
                <a:latin typeface="Trebuchet MS" panose="020B0603020202020204" pitchFamily="34" charset="0"/>
              </a:rPr>
              <a:t>Today, we’re going to talk about hidden dangers </a:t>
            </a:r>
          </a:p>
          <a:p>
            <a:pPr algn="ctr"/>
            <a:r>
              <a:rPr lang="en-US" sz="5100" b="1" dirty="0" smtClean="0">
                <a:solidFill>
                  <a:srgbClr val="1C77A4"/>
                </a:solidFill>
                <a:latin typeface="Trebuchet MS" panose="020B0603020202020204" pitchFamily="34" charset="0"/>
              </a:rPr>
              <a:t>lurking in your makeup bag.</a:t>
            </a:r>
            <a:endParaRPr lang="en-US" sz="51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007879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6313" y="2071371"/>
            <a:ext cx="6329548" cy="3970318"/>
          </a:xfrm>
          <a:prstGeom prst="rect">
            <a:avLst/>
          </a:prstGeom>
          <a:noFill/>
        </p:spPr>
        <p:txBody>
          <a:bodyPr wrap="square" rtlCol="0">
            <a:spAutoFit/>
          </a:bodyPr>
          <a:lstStyle/>
          <a:p>
            <a:r>
              <a:rPr lang="en-US" sz="3200" dirty="0" smtClean="0">
                <a:latin typeface="Trebuchet MS" panose="020B0603020202020204" pitchFamily="34" charset="0"/>
              </a:rPr>
              <a:t>The </a:t>
            </a:r>
            <a:r>
              <a:rPr lang="en-US" sz="3200" b="1" dirty="0" smtClean="0">
                <a:latin typeface="Trebuchet MS" panose="020B0603020202020204" pitchFamily="34" charset="0"/>
              </a:rPr>
              <a:t>Apple Stem Cell Moisturizer </a:t>
            </a:r>
            <a:r>
              <a:rPr lang="en-US" sz="3200" dirty="0" smtClean="0">
                <a:latin typeface="Trebuchet MS" panose="020B0603020202020204" pitchFamily="34" charset="0"/>
              </a:rPr>
              <a:t>uses </a:t>
            </a:r>
            <a:r>
              <a:rPr lang="en-US" sz="3200" dirty="0" smtClean="0">
                <a:latin typeface="Trebuchet MS" panose="020B0603020202020204" pitchFamily="34" charset="0"/>
              </a:rPr>
              <a:t>stem cells derived from a rare Swiss apple (the </a:t>
            </a:r>
            <a:r>
              <a:rPr lang="en-US" sz="3200" dirty="0" err="1">
                <a:latin typeface="Trebuchet MS" panose="020B0603020202020204" pitchFamily="34" charset="0"/>
              </a:rPr>
              <a:t>Uttwiler</a:t>
            </a:r>
            <a:r>
              <a:rPr lang="en-US" sz="3200" dirty="0">
                <a:latin typeface="Trebuchet MS" panose="020B0603020202020204" pitchFamily="34" charset="0"/>
              </a:rPr>
              <a:t> </a:t>
            </a:r>
            <a:r>
              <a:rPr lang="en-US" sz="3200" dirty="0" err="1" smtClean="0">
                <a:latin typeface="Trebuchet MS" panose="020B0603020202020204" pitchFamily="34" charset="0"/>
              </a:rPr>
              <a:t>Spätlauber</a:t>
            </a:r>
            <a:r>
              <a:rPr lang="en-US" sz="3200" dirty="0" smtClean="0">
                <a:latin typeface="Trebuchet MS" panose="020B0603020202020204" pitchFamily="34" charset="0"/>
              </a:rPr>
              <a:t>) to restore skin to a state of youthful vibrancy. We are able to literally give aging skin a fresh new start.</a:t>
            </a:r>
          </a:p>
          <a:p>
            <a:endParaRPr lang="en-US" sz="2800" dirty="0">
              <a:latin typeface="Trebuchet MS" panose="020B0603020202020204" pitchFamily="34" charset="0"/>
            </a:endParaRPr>
          </a:p>
        </p:txBody>
      </p:sp>
      <p:sp>
        <p:nvSpPr>
          <p:cNvPr id="4" name="TextBox 3"/>
          <p:cNvSpPr txBox="1"/>
          <p:nvPr/>
        </p:nvSpPr>
        <p:spPr>
          <a:xfrm>
            <a:off x="498929" y="853338"/>
            <a:ext cx="8172430"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Apple Stem Cell Moisturizer</a:t>
            </a:r>
            <a:endParaRPr lang="en-US" sz="4800" b="1" dirty="0">
              <a:solidFill>
                <a:srgbClr val="1C77A4"/>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29" y="1815063"/>
            <a:ext cx="1562235" cy="4482935"/>
          </a:xfrm>
          <a:prstGeom prst="rect">
            <a:avLst/>
          </a:prstGeom>
        </p:spPr>
      </p:pic>
    </p:spTree>
    <p:extLst>
      <p:ext uri="{BB962C8B-B14F-4D97-AF65-F5344CB8AC3E}">
        <p14:creationId xmlns:p14="http://schemas.microsoft.com/office/powerpoint/2010/main" val="2189557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2690" y="2042381"/>
            <a:ext cx="5698909" cy="3539430"/>
          </a:xfrm>
          <a:prstGeom prst="rect">
            <a:avLst/>
          </a:prstGeom>
          <a:noFill/>
        </p:spPr>
        <p:txBody>
          <a:bodyPr wrap="square" rtlCol="0">
            <a:spAutoFit/>
          </a:bodyPr>
          <a:lstStyle/>
          <a:p>
            <a:r>
              <a:rPr lang="en-US" sz="3200" dirty="0" smtClean="0">
                <a:latin typeface="Trebuchet MS" panose="020B0603020202020204" pitchFamily="34" charset="0"/>
              </a:rPr>
              <a:t>The </a:t>
            </a:r>
            <a:r>
              <a:rPr lang="en-US" sz="3200" b="1" dirty="0" smtClean="0">
                <a:latin typeface="Trebuchet MS" panose="020B0603020202020204" pitchFamily="34" charset="0"/>
              </a:rPr>
              <a:t>Apricot Exfoliator </a:t>
            </a:r>
            <a:r>
              <a:rPr lang="en-US" sz="3200" dirty="0" smtClean="0">
                <a:latin typeface="Trebuchet MS" panose="020B0603020202020204" pitchFamily="34" charset="0"/>
              </a:rPr>
              <a:t>is </a:t>
            </a:r>
            <a:r>
              <a:rPr lang="en-US" sz="3200" dirty="0" smtClean="0">
                <a:latin typeface="Trebuchet MS" panose="020B0603020202020204" pitchFamily="34" charset="0"/>
              </a:rPr>
              <a:t>a </a:t>
            </a:r>
            <a:r>
              <a:rPr lang="en-US" sz="3200" dirty="0" err="1" smtClean="0">
                <a:latin typeface="Trebuchet MS" panose="020B0603020202020204" pitchFamily="34" charset="0"/>
              </a:rPr>
              <a:t>grapseed</a:t>
            </a:r>
            <a:r>
              <a:rPr lang="en-US" sz="3200" dirty="0" smtClean="0">
                <a:latin typeface="Trebuchet MS" panose="020B0603020202020204" pitchFamily="34" charset="0"/>
              </a:rPr>
              <a:t>-oil based scrub that uses apricot seeds to provide gentle exfoliation. It also contains collagen and elastin builders to prevent against fine lines and wrinkles.</a:t>
            </a:r>
            <a:endParaRPr lang="en-US" sz="3200" dirty="0">
              <a:latin typeface="Trebuchet MS" panose="020B0603020202020204" pitchFamily="34" charset="0"/>
            </a:endParaRPr>
          </a:p>
        </p:txBody>
      </p:sp>
      <p:sp>
        <p:nvSpPr>
          <p:cNvPr id="4" name="TextBox 3"/>
          <p:cNvSpPr txBox="1"/>
          <p:nvPr/>
        </p:nvSpPr>
        <p:spPr>
          <a:xfrm>
            <a:off x="1941630" y="782087"/>
            <a:ext cx="528702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Apricot Exfoliator</a:t>
            </a:r>
            <a:endParaRPr lang="en-US" sz="4800" b="1" dirty="0">
              <a:solidFill>
                <a:srgbClr val="1C77A4"/>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338" y="1613084"/>
            <a:ext cx="1832510" cy="4398024"/>
          </a:xfrm>
          <a:prstGeom prst="rect">
            <a:avLst/>
          </a:prstGeom>
        </p:spPr>
      </p:pic>
    </p:spTree>
    <p:extLst>
      <p:ext uri="{BB962C8B-B14F-4D97-AF65-F5344CB8AC3E}">
        <p14:creationId xmlns:p14="http://schemas.microsoft.com/office/powerpoint/2010/main" val="3621433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4478" y="1959397"/>
            <a:ext cx="4867713" cy="4040530"/>
          </a:xfrm>
          <a:prstGeom prst="rect">
            <a:avLst/>
          </a:prstGeom>
          <a:noFill/>
        </p:spPr>
        <p:txBody>
          <a:bodyPr wrap="square" rtlCol="0">
            <a:spAutoFit/>
          </a:bodyPr>
          <a:lstStyle/>
          <a:p>
            <a:pPr>
              <a:lnSpc>
                <a:spcPct val="110000"/>
              </a:lnSpc>
              <a:buClrTx/>
            </a:pPr>
            <a:r>
              <a:rPr lang="en-US" sz="2800" dirty="0" smtClean="0">
                <a:latin typeface="Trebuchet MS" panose="020B0603020202020204" pitchFamily="34" charset="0"/>
              </a:rPr>
              <a:t>If you suffer from a dark circles or under-eye puffiness, you know how hard it can be to find an effective solution. When you try the </a:t>
            </a:r>
            <a:r>
              <a:rPr lang="en-US" sz="2800" dirty="0" smtClean="0">
                <a:latin typeface="Trebuchet MS" panose="020B0603020202020204" pitchFamily="34" charset="0"/>
              </a:rPr>
              <a:t>Solutions4 </a:t>
            </a:r>
          </a:p>
          <a:p>
            <a:pPr>
              <a:lnSpc>
                <a:spcPct val="110000"/>
              </a:lnSpc>
              <a:buClrTx/>
            </a:pPr>
            <a:r>
              <a:rPr lang="en-US" sz="2800" b="1" dirty="0" smtClean="0">
                <a:latin typeface="Trebuchet MS" panose="020B0603020202020204" pitchFamily="34" charset="0"/>
              </a:rPr>
              <a:t>Eye </a:t>
            </a:r>
            <a:r>
              <a:rPr lang="en-US" sz="2800" b="1" dirty="0" smtClean="0">
                <a:latin typeface="Trebuchet MS" panose="020B0603020202020204" pitchFamily="34" charset="0"/>
              </a:rPr>
              <a:t>Serum</a:t>
            </a:r>
            <a:r>
              <a:rPr lang="en-US" sz="2800" dirty="0" smtClean="0">
                <a:latin typeface="Trebuchet MS" panose="020B0603020202020204" pitchFamily="34" charset="0"/>
              </a:rPr>
              <a:t>, you’ll fall in love on the spot!</a:t>
            </a:r>
            <a:endParaRPr lang="en-US" sz="2800" b="1" dirty="0" smtClean="0">
              <a:latin typeface="Trebuchet MS" panose="020B0603020202020204" pitchFamily="34" charset="0"/>
            </a:endParaRPr>
          </a:p>
          <a:p>
            <a:pPr>
              <a:lnSpc>
                <a:spcPct val="110000"/>
              </a:lnSpc>
              <a:buClrTx/>
            </a:pPr>
            <a:endParaRPr lang="en-US" sz="1000" b="1" dirty="0" smtClean="0">
              <a:latin typeface="Trebuchet MS" panose="020B0603020202020204" pitchFamily="34" charset="0"/>
            </a:endParaRPr>
          </a:p>
        </p:txBody>
      </p:sp>
      <p:sp>
        <p:nvSpPr>
          <p:cNvPr id="3" name="TextBox 2"/>
          <p:cNvSpPr txBox="1"/>
          <p:nvPr/>
        </p:nvSpPr>
        <p:spPr>
          <a:xfrm>
            <a:off x="2959660" y="615831"/>
            <a:ext cx="3227165" cy="1138773"/>
          </a:xfrm>
          <a:prstGeom prst="rect">
            <a:avLst/>
          </a:prstGeom>
          <a:noFill/>
        </p:spPr>
        <p:txBody>
          <a:bodyPr wrap="none" rtlCol="0">
            <a:spAutoFit/>
          </a:bodyPr>
          <a:lstStyle/>
          <a:p>
            <a:pPr algn="ctr"/>
            <a:r>
              <a:rPr lang="en-US" sz="2000" b="1" dirty="0" smtClean="0">
                <a:solidFill>
                  <a:srgbClr val="1C77A4"/>
                </a:solidFill>
                <a:latin typeface="Trebuchet MS" panose="020B0603020202020204" pitchFamily="34" charset="0"/>
              </a:rPr>
              <a:t>Also Recommended:</a:t>
            </a:r>
          </a:p>
          <a:p>
            <a:pPr algn="ctr"/>
            <a:r>
              <a:rPr lang="en-US" sz="4800" b="1" dirty="0" smtClean="0">
                <a:solidFill>
                  <a:srgbClr val="1C77A4"/>
                </a:solidFill>
                <a:latin typeface="Trebuchet MS" panose="020B0603020202020204" pitchFamily="34" charset="0"/>
              </a:rPr>
              <a:t>Eye </a:t>
            </a:r>
            <a:r>
              <a:rPr lang="en-US" sz="4800" b="1" dirty="0" smtClean="0">
                <a:solidFill>
                  <a:srgbClr val="1C77A4"/>
                </a:solidFill>
                <a:latin typeface="Trebuchet MS" panose="020B0603020202020204" pitchFamily="34" charset="0"/>
              </a:rPr>
              <a:t>Serum</a:t>
            </a:r>
            <a:endParaRPr lang="en-US" sz="4800" b="1" dirty="0">
              <a:solidFill>
                <a:srgbClr val="1C77A4"/>
              </a:solidFill>
              <a:latin typeface="Trebuchet MS" panose="020B0603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17" y="1882015"/>
            <a:ext cx="2739459" cy="4117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1443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6973" y="1866940"/>
            <a:ext cx="5367647" cy="4375044"/>
          </a:xfrm>
          <a:prstGeom prst="rect">
            <a:avLst/>
          </a:prstGeom>
          <a:noFill/>
        </p:spPr>
        <p:txBody>
          <a:bodyPr wrap="square" rtlCol="0">
            <a:spAutoFit/>
          </a:bodyPr>
          <a:lstStyle/>
          <a:p>
            <a:pPr>
              <a:lnSpc>
                <a:spcPct val="110000"/>
              </a:lnSpc>
              <a:buClrTx/>
            </a:pPr>
            <a:r>
              <a:rPr lang="en-US" sz="2600" dirty="0" smtClean="0">
                <a:latin typeface="Trebuchet MS" panose="020B0603020202020204" pitchFamily="34" charset="0"/>
              </a:rPr>
              <a:t>The </a:t>
            </a:r>
            <a:r>
              <a:rPr lang="en-US" sz="2600" b="1" dirty="0" smtClean="0">
                <a:latin typeface="Trebuchet MS" panose="020B0603020202020204" pitchFamily="34" charset="0"/>
              </a:rPr>
              <a:t>Green Clay Mask </a:t>
            </a:r>
            <a:r>
              <a:rPr lang="en-US" sz="2600" dirty="0" smtClean="0">
                <a:latin typeface="Trebuchet MS" panose="020B0603020202020204" pitchFamily="34" charset="0"/>
              </a:rPr>
              <a:t>absorbs excess oils and draws impurities out of the skin! </a:t>
            </a:r>
          </a:p>
          <a:p>
            <a:pPr>
              <a:lnSpc>
                <a:spcPct val="110000"/>
              </a:lnSpc>
              <a:buClrTx/>
            </a:pPr>
            <a:endParaRPr lang="en-US" sz="600" dirty="0" smtClean="0">
              <a:latin typeface="Trebuchet MS" panose="020B0603020202020204" pitchFamily="34" charset="0"/>
            </a:endParaRPr>
          </a:p>
          <a:p>
            <a:pPr>
              <a:lnSpc>
                <a:spcPct val="110000"/>
              </a:lnSpc>
              <a:buClrTx/>
            </a:pPr>
            <a:r>
              <a:rPr lang="en-US" sz="2600" dirty="0" smtClean="0">
                <a:latin typeface="Trebuchet MS" panose="020B0603020202020204" pitchFamily="34" charset="0"/>
              </a:rPr>
              <a:t>The </a:t>
            </a:r>
            <a:r>
              <a:rPr lang="en-US" sz="2600" b="1" dirty="0" smtClean="0">
                <a:latin typeface="Trebuchet MS" panose="020B0603020202020204" pitchFamily="34" charset="0"/>
              </a:rPr>
              <a:t>Protein Lift Mask </a:t>
            </a:r>
            <a:r>
              <a:rPr lang="en-US" sz="2600" dirty="0" smtClean="0">
                <a:latin typeface="Trebuchet MS" panose="020B0603020202020204" pitchFamily="34" charset="0"/>
              </a:rPr>
              <a:t>and </a:t>
            </a:r>
            <a:r>
              <a:rPr lang="en-US" sz="2600" b="1" dirty="0" smtClean="0">
                <a:latin typeface="Trebuchet MS" panose="020B0603020202020204" pitchFamily="34" charset="0"/>
              </a:rPr>
              <a:t>Aloe Activator </a:t>
            </a:r>
            <a:r>
              <a:rPr lang="en-US" sz="2600" dirty="0" smtClean="0">
                <a:latin typeface="Trebuchet MS" panose="020B0603020202020204" pitchFamily="34" charset="0"/>
              </a:rPr>
              <a:t>work together to provide a natural alternative to face-lift surgery! These incredible products tone and tighten the skin to produce impressive results. </a:t>
            </a:r>
            <a:endParaRPr lang="en-US" sz="2600" b="1" dirty="0" smtClean="0">
              <a:latin typeface="Trebuchet MS" panose="020B0603020202020204" pitchFamily="34" charset="0"/>
            </a:endParaRPr>
          </a:p>
          <a:p>
            <a:pPr>
              <a:lnSpc>
                <a:spcPct val="110000"/>
              </a:lnSpc>
              <a:buClrTx/>
            </a:pPr>
            <a:endParaRPr lang="en-US" sz="900" b="1" dirty="0">
              <a:latin typeface="Trebuchet MS" panose="020B0603020202020204" pitchFamily="34" charset="0"/>
            </a:endParaRPr>
          </a:p>
        </p:txBody>
      </p:sp>
      <p:sp>
        <p:nvSpPr>
          <p:cNvPr id="4" name="TextBox 3"/>
          <p:cNvSpPr txBox="1"/>
          <p:nvPr/>
        </p:nvSpPr>
        <p:spPr>
          <a:xfrm>
            <a:off x="994382" y="615831"/>
            <a:ext cx="7157729" cy="1138773"/>
          </a:xfrm>
          <a:prstGeom prst="rect">
            <a:avLst/>
          </a:prstGeom>
          <a:noFill/>
        </p:spPr>
        <p:txBody>
          <a:bodyPr wrap="none" rtlCol="0">
            <a:spAutoFit/>
          </a:bodyPr>
          <a:lstStyle/>
          <a:p>
            <a:pPr algn="ctr"/>
            <a:r>
              <a:rPr lang="en-US" sz="2000" b="1" dirty="0" smtClean="0">
                <a:solidFill>
                  <a:srgbClr val="1C77A4"/>
                </a:solidFill>
                <a:latin typeface="Trebuchet MS" panose="020B0603020202020204" pitchFamily="34" charset="0"/>
              </a:rPr>
              <a:t>Also Recommended:</a:t>
            </a:r>
          </a:p>
          <a:p>
            <a:pPr algn="ctr"/>
            <a:r>
              <a:rPr lang="en-US" sz="4800" b="1" dirty="0" smtClean="0">
                <a:solidFill>
                  <a:srgbClr val="1C77A4"/>
                </a:solidFill>
                <a:latin typeface="Trebuchet MS" panose="020B0603020202020204" pitchFamily="34" charset="0"/>
              </a:rPr>
              <a:t>Detoxifying Facial Masks</a:t>
            </a:r>
            <a:endParaRPr lang="en-US" sz="48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748" y="1754604"/>
            <a:ext cx="1790082" cy="160140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185" y="4540038"/>
            <a:ext cx="1601894" cy="143305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5238" y="3491693"/>
            <a:ext cx="982180" cy="2357232"/>
          </a:xfrm>
          <a:prstGeom prst="rect">
            <a:avLst/>
          </a:prstGeom>
        </p:spPr>
      </p:pic>
    </p:spTree>
    <p:extLst>
      <p:ext uri="{BB962C8B-B14F-4D97-AF65-F5344CB8AC3E}">
        <p14:creationId xmlns:p14="http://schemas.microsoft.com/office/powerpoint/2010/main" val="2847826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358" y="1877772"/>
            <a:ext cx="5656561" cy="4450449"/>
          </a:xfrm>
          <a:prstGeom prst="rect">
            <a:avLst/>
          </a:prstGeom>
          <a:noFill/>
        </p:spPr>
        <p:txBody>
          <a:bodyPr wrap="square" rtlCol="0">
            <a:spAutoFit/>
          </a:bodyPr>
          <a:lstStyle/>
          <a:p>
            <a:pPr>
              <a:lnSpc>
                <a:spcPct val="110000"/>
              </a:lnSpc>
              <a:buClrTx/>
            </a:pPr>
            <a:r>
              <a:rPr lang="en-US" sz="2900" dirty="0" smtClean="0">
                <a:latin typeface="Trebuchet MS" panose="020B0603020202020204" pitchFamily="34" charset="0"/>
              </a:rPr>
              <a:t>The </a:t>
            </a:r>
            <a:r>
              <a:rPr lang="en-US" sz="2900" b="1" dirty="0" smtClean="0">
                <a:latin typeface="Trebuchet MS" panose="020B0603020202020204" pitchFamily="34" charset="0"/>
              </a:rPr>
              <a:t>Vitamin C Hydrator </a:t>
            </a:r>
            <a:r>
              <a:rPr lang="en-US" sz="2900" dirty="0" smtClean="0">
                <a:latin typeface="Trebuchet MS" panose="020B0603020202020204" pitchFamily="34" charset="0"/>
              </a:rPr>
              <a:t>contains hyaluronic acid, a naturally occurring part of the human skin that has the ability to absorb 1,000 </a:t>
            </a:r>
            <a:r>
              <a:rPr lang="en-US" sz="2900" smtClean="0">
                <a:latin typeface="Trebuchet MS" panose="020B0603020202020204" pitchFamily="34" charset="0"/>
              </a:rPr>
              <a:t>times its </a:t>
            </a:r>
            <a:r>
              <a:rPr lang="en-US" sz="2900" dirty="0" smtClean="0">
                <a:latin typeface="Trebuchet MS" panose="020B0603020202020204" pitchFamily="34" charset="0"/>
              </a:rPr>
              <a:t>weight in water. This helps to maintain the skin’s natural elasticity and give you a glowing complexion!</a:t>
            </a:r>
            <a:r>
              <a:rPr lang="en-US" sz="2900" b="1" dirty="0" smtClean="0">
                <a:latin typeface="Trebuchet MS" panose="020B0603020202020204" pitchFamily="34" charset="0"/>
              </a:rPr>
              <a:t> </a:t>
            </a:r>
            <a:endParaRPr lang="en-US" sz="2900" b="1" dirty="0">
              <a:latin typeface="Trebuchet MS" panose="020B0603020202020204" pitchFamily="34" charset="0"/>
            </a:endParaRPr>
          </a:p>
          <a:p>
            <a:endParaRPr lang="en-US" sz="2800" dirty="0">
              <a:latin typeface="Trebuchet MS" panose="020B0603020202020204" pitchFamily="34" charset="0"/>
            </a:endParaRPr>
          </a:p>
        </p:txBody>
      </p:sp>
      <p:sp>
        <p:nvSpPr>
          <p:cNvPr id="4" name="TextBox 3"/>
          <p:cNvSpPr txBox="1"/>
          <p:nvPr/>
        </p:nvSpPr>
        <p:spPr>
          <a:xfrm>
            <a:off x="1736507" y="615831"/>
            <a:ext cx="5673476" cy="1138773"/>
          </a:xfrm>
          <a:prstGeom prst="rect">
            <a:avLst/>
          </a:prstGeom>
          <a:noFill/>
        </p:spPr>
        <p:txBody>
          <a:bodyPr wrap="none" rtlCol="0">
            <a:spAutoFit/>
          </a:bodyPr>
          <a:lstStyle/>
          <a:p>
            <a:pPr algn="ctr"/>
            <a:r>
              <a:rPr lang="en-US" sz="2000" b="1" dirty="0" smtClean="0">
                <a:solidFill>
                  <a:srgbClr val="1C77A4"/>
                </a:solidFill>
                <a:latin typeface="Trebuchet MS" panose="020B0603020202020204" pitchFamily="34" charset="0"/>
              </a:rPr>
              <a:t>Also Recommended:</a:t>
            </a:r>
          </a:p>
          <a:p>
            <a:pPr algn="ctr"/>
            <a:r>
              <a:rPr lang="en-US" sz="4800" b="1" dirty="0" smtClean="0">
                <a:solidFill>
                  <a:srgbClr val="1C77A4"/>
                </a:solidFill>
                <a:latin typeface="Trebuchet MS" panose="020B0603020202020204" pitchFamily="34" charset="0"/>
              </a:rPr>
              <a:t>Vitamin C Hydrator</a:t>
            </a:r>
            <a:endParaRPr lang="en-US" sz="48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167" y="1754604"/>
            <a:ext cx="1855632" cy="4243750"/>
          </a:xfrm>
          <a:prstGeom prst="rect">
            <a:avLst/>
          </a:prstGeom>
        </p:spPr>
      </p:pic>
    </p:spTree>
    <p:extLst>
      <p:ext uri="{BB962C8B-B14F-4D97-AF65-F5344CB8AC3E}">
        <p14:creationId xmlns:p14="http://schemas.microsoft.com/office/powerpoint/2010/main" val="2049902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9353" y="2006673"/>
            <a:ext cx="5786230" cy="3765646"/>
          </a:xfrm>
          <a:prstGeom prst="rect">
            <a:avLst/>
          </a:prstGeom>
          <a:noFill/>
        </p:spPr>
        <p:txBody>
          <a:bodyPr wrap="square" rtlCol="0">
            <a:spAutoFit/>
          </a:bodyPr>
          <a:lstStyle/>
          <a:p>
            <a:pPr>
              <a:lnSpc>
                <a:spcPct val="110000"/>
              </a:lnSpc>
              <a:buClrTx/>
            </a:pPr>
            <a:r>
              <a:rPr lang="en-US" sz="3100" dirty="0" smtClean="0">
                <a:latin typeface="Trebuchet MS" panose="020B0603020202020204" pitchFamily="34" charset="0"/>
              </a:rPr>
              <a:t>The </a:t>
            </a:r>
            <a:r>
              <a:rPr lang="en-US" sz="3100" b="1" dirty="0" smtClean="0">
                <a:latin typeface="Trebuchet MS" panose="020B0603020202020204" pitchFamily="34" charset="0"/>
              </a:rPr>
              <a:t>Toner Spray </a:t>
            </a:r>
            <a:r>
              <a:rPr lang="en-US" sz="3100" dirty="0" smtClean="0">
                <a:latin typeface="Trebuchet MS" panose="020B0603020202020204" pitchFamily="34" charset="0"/>
              </a:rPr>
              <a:t>contains botanical extracts and aloe </a:t>
            </a:r>
            <a:r>
              <a:rPr lang="en-US" sz="3100" dirty="0" err="1" smtClean="0">
                <a:latin typeface="Trebuchet MS" panose="020B0603020202020204" pitchFamily="34" charset="0"/>
              </a:rPr>
              <a:t>vera</a:t>
            </a:r>
            <a:r>
              <a:rPr lang="en-US" sz="3100" dirty="0" smtClean="0">
                <a:latin typeface="Trebuchet MS" panose="020B0603020202020204" pitchFamily="34" charset="0"/>
              </a:rPr>
              <a:t> that brighten the skin and give it a silky smooth texture. You can use it before applying makeup or anytime throughout the day to freshen up!</a:t>
            </a:r>
            <a:endParaRPr lang="en-US" sz="3100" dirty="0">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83" y="1049750"/>
            <a:ext cx="1881484" cy="5045799"/>
          </a:xfrm>
          <a:prstGeom prst="rect">
            <a:avLst/>
          </a:prstGeom>
        </p:spPr>
      </p:pic>
      <p:sp>
        <p:nvSpPr>
          <p:cNvPr id="6" name="TextBox 5"/>
          <p:cNvSpPr txBox="1"/>
          <p:nvPr/>
        </p:nvSpPr>
        <p:spPr>
          <a:xfrm>
            <a:off x="2796223" y="615831"/>
            <a:ext cx="3570978" cy="1138773"/>
          </a:xfrm>
          <a:prstGeom prst="rect">
            <a:avLst/>
          </a:prstGeom>
          <a:noFill/>
        </p:spPr>
        <p:txBody>
          <a:bodyPr wrap="none" rtlCol="0">
            <a:spAutoFit/>
          </a:bodyPr>
          <a:lstStyle/>
          <a:p>
            <a:pPr algn="ctr"/>
            <a:r>
              <a:rPr lang="en-US" sz="2000" b="1" dirty="0" smtClean="0">
                <a:solidFill>
                  <a:srgbClr val="1C77A4"/>
                </a:solidFill>
                <a:latin typeface="Trebuchet MS" panose="020B0603020202020204" pitchFamily="34" charset="0"/>
              </a:rPr>
              <a:t>Also Recommended:</a:t>
            </a:r>
          </a:p>
          <a:p>
            <a:pPr algn="ctr"/>
            <a:r>
              <a:rPr lang="en-US" sz="4800" b="1" dirty="0" smtClean="0">
                <a:solidFill>
                  <a:srgbClr val="1C77A4"/>
                </a:solidFill>
                <a:latin typeface="Trebuchet MS" panose="020B0603020202020204" pitchFamily="34" charset="0"/>
              </a:rPr>
              <a:t>Toner Spray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619125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5115" y="928558"/>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Trebuchet MS" panose="020B0603020202020204" pitchFamily="34" charset="0"/>
              </a:rPr>
              <a:t>Integrate what you’ve learned today by listening to: </a:t>
            </a:r>
          </a:p>
          <a:p>
            <a:endParaRPr lang="en-US" sz="2000" b="1" dirty="0" smtClean="0">
              <a:solidFill>
                <a:srgbClr val="382C7A"/>
              </a:solidFill>
              <a:latin typeface="Trebuchet MS" panose="020B0603020202020204" pitchFamily="34" charset="0"/>
            </a:endParaRPr>
          </a:p>
          <a:p>
            <a:r>
              <a:rPr lang="en-US" sz="4000" dirty="0" smtClean="0">
                <a:latin typeface="Trebuchet MS" panose="020B0603020202020204" pitchFamily="34" charset="0"/>
              </a:rPr>
              <a:t>LHL002 — Healthy </a:t>
            </a:r>
          </a:p>
          <a:p>
            <a:r>
              <a:rPr lang="en-US" sz="4000" dirty="0" smtClean="0">
                <a:latin typeface="Trebuchet MS" panose="020B0603020202020204" pitchFamily="34" charset="0"/>
              </a:rPr>
              <a:t>Habits for Radiant</a:t>
            </a:r>
          </a:p>
          <a:p>
            <a:r>
              <a:rPr lang="en-US" sz="4000" dirty="0" smtClean="0">
                <a:latin typeface="Trebuchet MS" panose="020B0603020202020204" pitchFamily="34" charset="0"/>
              </a:rPr>
              <a:t>Skin</a:t>
            </a:r>
            <a:endParaRPr lang="en-US" sz="4000" dirty="0">
              <a:latin typeface="Trebuchet MS" panose="020B0603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683"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4793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
        <p:nvSpPr>
          <p:cNvPr id="5"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Tree>
    <p:extLst>
      <p:ext uri="{BB962C8B-B14F-4D97-AF65-F5344CB8AC3E}">
        <p14:creationId xmlns:p14="http://schemas.microsoft.com/office/powerpoint/2010/main" val="2860742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31509" y="1980233"/>
            <a:ext cx="5164154" cy="4026291"/>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300" dirty="0" smtClean="0">
                <a:solidFill>
                  <a:schemeClr val="tx1"/>
                </a:solidFill>
                <a:latin typeface="Trebuchet MS" panose="020B0603020202020204" pitchFamily="34" charset="0"/>
              </a:rPr>
              <a:t>Skincare products are some of the least regulated products on the market. Most skincare products are never tested for safety before they are widely distributed!</a:t>
            </a:r>
          </a:p>
        </p:txBody>
      </p:sp>
      <p:sp>
        <p:nvSpPr>
          <p:cNvPr id="3" name="TextBox 2"/>
          <p:cNvSpPr txBox="1"/>
          <p:nvPr/>
        </p:nvSpPr>
        <p:spPr>
          <a:xfrm>
            <a:off x="450356" y="865212"/>
            <a:ext cx="826950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Pervasive Toxins in Skincare</a:t>
            </a:r>
            <a:endParaRPr lang="en-US" sz="4800" b="1" dirty="0">
              <a:solidFill>
                <a:srgbClr val="1C77A4"/>
              </a:solidFill>
              <a:latin typeface="Trebuchet MS" panose="020B0603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6598" t="55434" r="33792" b="3942"/>
          <a:stretch/>
        </p:blipFill>
        <p:spPr>
          <a:xfrm>
            <a:off x="6065931" y="1893633"/>
            <a:ext cx="2370498" cy="3889099"/>
          </a:xfrm>
          <a:prstGeom prst="rect">
            <a:avLst/>
          </a:prstGeom>
        </p:spPr>
      </p:pic>
    </p:spTree>
    <p:extLst>
      <p:ext uri="{BB962C8B-B14F-4D97-AF65-F5344CB8AC3E}">
        <p14:creationId xmlns:p14="http://schemas.microsoft.com/office/powerpoint/2010/main" val="3496808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302243" y="1871730"/>
            <a:ext cx="4417621"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600" dirty="0" smtClean="0">
                <a:solidFill>
                  <a:schemeClr val="tx1"/>
                </a:solidFill>
                <a:latin typeface="Trebuchet MS" panose="020B0603020202020204" pitchFamily="34" charset="0"/>
              </a:rPr>
              <a:t>Of the 13,000 chemicals used in cosmetics in the United States, only about 10% have been evaluated for safety.</a:t>
            </a:r>
          </a:p>
        </p:txBody>
      </p:sp>
      <p:sp>
        <p:nvSpPr>
          <p:cNvPr id="4" name="TextBox 3"/>
          <p:cNvSpPr txBox="1"/>
          <p:nvPr/>
        </p:nvSpPr>
        <p:spPr>
          <a:xfrm>
            <a:off x="450356" y="865212"/>
            <a:ext cx="826950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Pervasive Toxins in Skincare</a:t>
            </a:r>
            <a:endParaRPr lang="en-US" sz="4800" b="1" dirty="0">
              <a:solidFill>
                <a:srgbClr val="1C77A4"/>
              </a:solidFill>
              <a:latin typeface="Trebuchet MS" panose="020B0603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9786"/>
          <a:stretch/>
        </p:blipFill>
        <p:spPr>
          <a:xfrm>
            <a:off x="810975" y="1871730"/>
            <a:ext cx="3014116" cy="4077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8205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28626" y="1919233"/>
            <a:ext cx="5422793" cy="4184685"/>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400" dirty="0" smtClean="0">
                <a:solidFill>
                  <a:schemeClr val="tx1"/>
                </a:solidFill>
                <a:latin typeface="Trebuchet MS" panose="020B0603020202020204" pitchFamily="34" charset="0"/>
              </a:rPr>
              <a:t>Of the 10% of chemicals that </a:t>
            </a:r>
            <a:r>
              <a:rPr lang="en-US" sz="3400" i="1" dirty="0" smtClean="0">
                <a:solidFill>
                  <a:schemeClr val="tx1"/>
                </a:solidFill>
                <a:latin typeface="Trebuchet MS" panose="020B0603020202020204" pitchFamily="34" charset="0"/>
              </a:rPr>
              <a:t>have </a:t>
            </a:r>
            <a:r>
              <a:rPr lang="en-US" sz="3400" dirty="0" smtClean="0">
                <a:solidFill>
                  <a:schemeClr val="tx1"/>
                </a:solidFill>
                <a:latin typeface="Trebuchet MS" panose="020B0603020202020204" pitchFamily="34" charset="0"/>
              </a:rPr>
              <a:t>been tested, the National Institute of Occupational Safety and Health found that 884 of those chemicals are actually toxic to human health!</a:t>
            </a:r>
          </a:p>
        </p:txBody>
      </p:sp>
      <p:sp>
        <p:nvSpPr>
          <p:cNvPr id="4" name="TextBox 3"/>
          <p:cNvSpPr txBox="1"/>
          <p:nvPr/>
        </p:nvSpPr>
        <p:spPr>
          <a:xfrm>
            <a:off x="450356" y="865212"/>
            <a:ext cx="826950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Pervasive Toxins in Skincare</a:t>
            </a:r>
            <a:endParaRPr lang="en-US" sz="48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3016" t="8184" r="18061" b="6256"/>
          <a:stretch/>
        </p:blipFill>
        <p:spPr>
          <a:xfrm>
            <a:off x="6384370" y="1696209"/>
            <a:ext cx="1986326" cy="4325362"/>
          </a:xfrm>
          <a:prstGeom prst="rect">
            <a:avLst/>
          </a:prstGeom>
        </p:spPr>
      </p:pic>
    </p:spTree>
    <p:extLst>
      <p:ext uri="{BB962C8B-B14F-4D97-AF65-F5344CB8AC3E}">
        <p14:creationId xmlns:p14="http://schemas.microsoft.com/office/powerpoint/2010/main" val="2811644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084881" y="1871730"/>
            <a:ext cx="4634983"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100" dirty="0" smtClean="0">
                <a:solidFill>
                  <a:schemeClr val="tx1"/>
                </a:solidFill>
                <a:latin typeface="Trebuchet MS" panose="020B0603020202020204" pitchFamily="34" charset="0"/>
              </a:rPr>
              <a:t>Women use an average of 12 personal care products &amp; cosmetics each day. Through these products, women end up putting </a:t>
            </a:r>
            <a:r>
              <a:rPr lang="en-US" sz="3100" i="1" dirty="0" smtClean="0">
                <a:solidFill>
                  <a:schemeClr val="tx1"/>
                </a:solidFill>
                <a:latin typeface="Trebuchet MS" panose="020B0603020202020204" pitchFamily="34" charset="0"/>
              </a:rPr>
              <a:t>an</a:t>
            </a:r>
            <a:r>
              <a:rPr lang="en-US" sz="3100" dirty="0" smtClean="0">
                <a:solidFill>
                  <a:schemeClr val="tx1"/>
                </a:solidFill>
                <a:latin typeface="Trebuchet MS" panose="020B0603020202020204" pitchFamily="34" charset="0"/>
              </a:rPr>
              <a:t> </a:t>
            </a:r>
            <a:r>
              <a:rPr lang="en-US" sz="3100" i="1" dirty="0" smtClean="0">
                <a:solidFill>
                  <a:schemeClr val="tx1"/>
                </a:solidFill>
                <a:latin typeface="Trebuchet MS" panose="020B0603020202020204" pitchFamily="34" charset="0"/>
              </a:rPr>
              <a:t>average of 168 chemicals on their skin every single day!</a:t>
            </a:r>
          </a:p>
        </p:txBody>
      </p:sp>
      <p:sp>
        <p:nvSpPr>
          <p:cNvPr id="4" name="TextBox 3"/>
          <p:cNvSpPr txBox="1"/>
          <p:nvPr/>
        </p:nvSpPr>
        <p:spPr>
          <a:xfrm>
            <a:off x="450356" y="865212"/>
            <a:ext cx="826950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Pervasive Toxins in Skincare</a:t>
            </a:r>
            <a:endParaRPr lang="en-US" sz="4800" b="1" dirty="0">
              <a:solidFill>
                <a:srgbClr val="1C77A4"/>
              </a:solidFill>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0284" b="3981"/>
          <a:stretch/>
        </p:blipFill>
        <p:spPr>
          <a:xfrm>
            <a:off x="353128" y="1871730"/>
            <a:ext cx="3588573" cy="4101561"/>
          </a:xfrm>
          <a:prstGeom prst="rect">
            <a:avLst/>
          </a:prstGeom>
        </p:spPr>
      </p:pic>
    </p:spTree>
    <p:extLst>
      <p:ext uri="{BB962C8B-B14F-4D97-AF65-F5344CB8AC3E}">
        <p14:creationId xmlns:p14="http://schemas.microsoft.com/office/powerpoint/2010/main" val="18355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43758" y="1696209"/>
            <a:ext cx="8082703" cy="3122375"/>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800" dirty="0" smtClean="0">
                <a:solidFill>
                  <a:schemeClr val="tx1"/>
                </a:solidFill>
                <a:latin typeface="Trebuchet MS" panose="020B0603020202020204" pitchFamily="34" charset="0"/>
              </a:rPr>
              <a:t>If you’re putting 168 different chemicals on your skin </a:t>
            </a:r>
            <a:r>
              <a:rPr lang="en-US" sz="2800" i="1" dirty="0" smtClean="0">
                <a:solidFill>
                  <a:schemeClr val="tx1"/>
                </a:solidFill>
                <a:latin typeface="Trebuchet MS" panose="020B0603020202020204" pitchFamily="34" charset="0"/>
              </a:rPr>
              <a:t>every single day, </a:t>
            </a:r>
            <a:r>
              <a:rPr lang="en-US" sz="2800" dirty="0" smtClean="0">
                <a:solidFill>
                  <a:schemeClr val="tx1"/>
                </a:solidFill>
                <a:latin typeface="Trebuchet MS" panose="020B0603020202020204" pitchFamily="34" charset="0"/>
              </a:rPr>
              <a:t>imagine how they add up over the course of your entire life!</a:t>
            </a:r>
            <a:endParaRPr lang="en-US" sz="2800" i="1" dirty="0" smtClean="0">
              <a:solidFill>
                <a:schemeClr val="tx1"/>
              </a:solidFill>
              <a:latin typeface="Trebuchet MS" panose="020B0603020202020204" pitchFamily="34" charset="0"/>
            </a:endParaRPr>
          </a:p>
        </p:txBody>
      </p:sp>
      <p:sp>
        <p:nvSpPr>
          <p:cNvPr id="4" name="TextBox 3"/>
          <p:cNvSpPr txBox="1"/>
          <p:nvPr/>
        </p:nvSpPr>
        <p:spPr>
          <a:xfrm>
            <a:off x="450356" y="865212"/>
            <a:ext cx="826950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Pervasive Toxins in Skincare</a:t>
            </a:r>
            <a:endParaRPr lang="en-US" sz="4800" b="1" dirty="0">
              <a:solidFill>
                <a:srgbClr val="1C77A4"/>
              </a:solidFill>
              <a:latin typeface="Trebuchet MS" panose="020B0603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639" y="3278846"/>
            <a:ext cx="6879189" cy="2752680"/>
          </a:xfrm>
          <a:prstGeom prst="rect">
            <a:avLst/>
          </a:prstGeom>
        </p:spPr>
      </p:pic>
    </p:spTree>
    <p:extLst>
      <p:ext uri="{BB962C8B-B14F-4D97-AF65-F5344CB8AC3E}">
        <p14:creationId xmlns:p14="http://schemas.microsoft.com/office/powerpoint/2010/main" val="36978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0099"/>
          <a:stretch/>
        </p:blipFill>
        <p:spPr>
          <a:xfrm>
            <a:off x="5195271" y="1589334"/>
            <a:ext cx="3480744" cy="4692712"/>
          </a:xfrm>
          <a:prstGeom prst="rect">
            <a:avLst/>
          </a:prstGeom>
        </p:spPr>
      </p:pic>
      <p:sp>
        <p:nvSpPr>
          <p:cNvPr id="3" name="Rectangle 3"/>
          <p:cNvSpPr txBox="1">
            <a:spLocks noChangeArrowheads="1"/>
          </p:cNvSpPr>
          <p:nvPr/>
        </p:nvSpPr>
        <p:spPr>
          <a:xfrm>
            <a:off x="625165" y="1695630"/>
            <a:ext cx="4920611" cy="3942056"/>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100" dirty="0" smtClean="0">
                <a:solidFill>
                  <a:schemeClr val="tx1"/>
                </a:solidFill>
                <a:latin typeface="Trebuchet MS" panose="020B0603020202020204" pitchFamily="34" charset="0"/>
              </a:rPr>
              <a:t>The skin is the largest organ in the human body, and also the most permeable. When you use lotions or skincare products, the ingredients are absorbed, and many make it into your bloodstream.</a:t>
            </a:r>
          </a:p>
        </p:txBody>
      </p:sp>
      <p:sp>
        <p:nvSpPr>
          <p:cNvPr id="5" name="TextBox 4"/>
          <p:cNvSpPr txBox="1"/>
          <p:nvPr/>
        </p:nvSpPr>
        <p:spPr>
          <a:xfrm>
            <a:off x="1565249" y="758337"/>
            <a:ext cx="6039730"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Absorption of Toxins</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720021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docProps/app.xml><?xml version="1.0" encoding="utf-8"?>
<Properties xmlns="http://schemas.openxmlformats.org/officeDocument/2006/extended-properties" xmlns:vt="http://schemas.openxmlformats.org/officeDocument/2006/docPropsVTypes">
  <Template>Summit Theme2 (2)</Template>
  <TotalTime>148</TotalTime>
  <Words>905</Words>
  <Application>Microsoft Office PowerPoint</Application>
  <PresentationFormat>On-screen Show (4:3)</PresentationFormat>
  <Paragraphs>96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メイリオ</vt:lpstr>
      <vt:lpstr>ＭＳ Ｐゴシック</vt:lpstr>
      <vt:lpstr>Arial</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Sullivan</dc:creator>
  <cp:lastModifiedBy>Kristen Sullivan</cp:lastModifiedBy>
  <cp:revision>13</cp:revision>
  <dcterms:created xsi:type="dcterms:W3CDTF">2015-06-17T18:10:29Z</dcterms:created>
  <dcterms:modified xsi:type="dcterms:W3CDTF">2015-06-17T20:40:03Z</dcterms:modified>
</cp:coreProperties>
</file>