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5"/>
  </p:notesMasterIdLst>
  <p:sldIdLst>
    <p:sldId id="259" r:id="rId2"/>
    <p:sldId id="290" r:id="rId3"/>
    <p:sldId id="271"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6206" autoAdjust="0"/>
  </p:normalViewPr>
  <p:slideViewPr>
    <p:cSldViewPr snapToGrid="0">
      <p:cViewPr varScale="1">
        <p:scale>
          <a:sx n="92" d="100"/>
          <a:sy n="92" d="100"/>
        </p:scale>
        <p:origin x="96"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10/1/2015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10</a:t>
            </a:fld>
            <a:endParaRPr lang="en-US"/>
          </a:p>
        </p:txBody>
      </p:sp>
    </p:spTree>
    <p:extLst>
      <p:ext uri="{BB962C8B-B14F-4D97-AF65-F5344CB8AC3E}">
        <p14:creationId xmlns:p14="http://schemas.microsoft.com/office/powerpoint/2010/main" val="278849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11</a:t>
            </a:fld>
            <a:endParaRPr lang="en-US"/>
          </a:p>
        </p:txBody>
      </p:sp>
    </p:spTree>
    <p:extLst>
      <p:ext uri="{BB962C8B-B14F-4D97-AF65-F5344CB8AC3E}">
        <p14:creationId xmlns:p14="http://schemas.microsoft.com/office/powerpoint/2010/main" val="3462666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12</a:t>
            </a:fld>
            <a:endParaRPr lang="en-US"/>
          </a:p>
        </p:txBody>
      </p:sp>
    </p:spTree>
    <p:extLst>
      <p:ext uri="{BB962C8B-B14F-4D97-AF65-F5344CB8AC3E}">
        <p14:creationId xmlns:p14="http://schemas.microsoft.com/office/powerpoint/2010/main" val="118753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13</a:t>
            </a:fld>
            <a:endParaRPr lang="en-US"/>
          </a:p>
        </p:txBody>
      </p:sp>
    </p:spTree>
    <p:extLst>
      <p:ext uri="{BB962C8B-B14F-4D97-AF65-F5344CB8AC3E}">
        <p14:creationId xmlns:p14="http://schemas.microsoft.com/office/powerpoint/2010/main" val="208620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14</a:t>
            </a:fld>
            <a:endParaRPr lang="en-US"/>
          </a:p>
        </p:txBody>
      </p:sp>
    </p:spTree>
    <p:extLst>
      <p:ext uri="{BB962C8B-B14F-4D97-AF65-F5344CB8AC3E}">
        <p14:creationId xmlns:p14="http://schemas.microsoft.com/office/powerpoint/2010/main" val="116771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15</a:t>
            </a:fld>
            <a:endParaRPr lang="en-US"/>
          </a:p>
        </p:txBody>
      </p:sp>
    </p:spTree>
    <p:extLst>
      <p:ext uri="{BB962C8B-B14F-4D97-AF65-F5344CB8AC3E}">
        <p14:creationId xmlns:p14="http://schemas.microsoft.com/office/powerpoint/2010/main" val="3037520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16</a:t>
            </a:fld>
            <a:endParaRPr lang="en-US"/>
          </a:p>
        </p:txBody>
      </p:sp>
    </p:spTree>
    <p:extLst>
      <p:ext uri="{BB962C8B-B14F-4D97-AF65-F5344CB8AC3E}">
        <p14:creationId xmlns:p14="http://schemas.microsoft.com/office/powerpoint/2010/main" val="121885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17</a:t>
            </a:fld>
            <a:endParaRPr lang="en-US"/>
          </a:p>
        </p:txBody>
      </p:sp>
    </p:spTree>
    <p:extLst>
      <p:ext uri="{BB962C8B-B14F-4D97-AF65-F5344CB8AC3E}">
        <p14:creationId xmlns:p14="http://schemas.microsoft.com/office/powerpoint/2010/main" val="225120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18</a:t>
            </a:fld>
            <a:endParaRPr lang="en-US"/>
          </a:p>
        </p:txBody>
      </p:sp>
    </p:spTree>
    <p:extLst>
      <p:ext uri="{BB962C8B-B14F-4D97-AF65-F5344CB8AC3E}">
        <p14:creationId xmlns:p14="http://schemas.microsoft.com/office/powerpoint/2010/main" val="408159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21</a:t>
            </a:fld>
            <a:endParaRPr lang="en-US"/>
          </a:p>
        </p:txBody>
      </p:sp>
    </p:spTree>
    <p:extLst>
      <p:ext uri="{BB962C8B-B14F-4D97-AF65-F5344CB8AC3E}">
        <p14:creationId xmlns:p14="http://schemas.microsoft.com/office/powerpoint/2010/main" val="43436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377627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22</a:t>
            </a:fld>
            <a:endParaRPr lang="en-US"/>
          </a:p>
        </p:txBody>
      </p:sp>
    </p:spTree>
    <p:extLst>
      <p:ext uri="{BB962C8B-B14F-4D97-AF65-F5344CB8AC3E}">
        <p14:creationId xmlns:p14="http://schemas.microsoft.com/office/powerpoint/2010/main" val="115359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23</a:t>
            </a:fld>
            <a:endParaRPr lang="en-US"/>
          </a:p>
        </p:txBody>
      </p:sp>
    </p:spTree>
    <p:extLst>
      <p:ext uri="{BB962C8B-B14F-4D97-AF65-F5344CB8AC3E}">
        <p14:creationId xmlns:p14="http://schemas.microsoft.com/office/powerpoint/2010/main" val="245728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4</a:t>
            </a:fld>
            <a:endParaRPr lang="en-US"/>
          </a:p>
        </p:txBody>
      </p:sp>
    </p:spTree>
    <p:extLst>
      <p:ext uri="{BB962C8B-B14F-4D97-AF65-F5344CB8AC3E}">
        <p14:creationId xmlns:p14="http://schemas.microsoft.com/office/powerpoint/2010/main" val="300545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5</a:t>
            </a:fld>
            <a:endParaRPr lang="en-US"/>
          </a:p>
        </p:txBody>
      </p:sp>
    </p:spTree>
    <p:extLst>
      <p:ext uri="{BB962C8B-B14F-4D97-AF65-F5344CB8AC3E}">
        <p14:creationId xmlns:p14="http://schemas.microsoft.com/office/powerpoint/2010/main" val="350096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6</a:t>
            </a:fld>
            <a:endParaRPr lang="en-US"/>
          </a:p>
        </p:txBody>
      </p:sp>
    </p:spTree>
    <p:extLst>
      <p:ext uri="{BB962C8B-B14F-4D97-AF65-F5344CB8AC3E}">
        <p14:creationId xmlns:p14="http://schemas.microsoft.com/office/powerpoint/2010/main" val="128808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7</a:t>
            </a:fld>
            <a:endParaRPr lang="en-US"/>
          </a:p>
        </p:txBody>
      </p:sp>
    </p:spTree>
    <p:extLst>
      <p:ext uri="{BB962C8B-B14F-4D97-AF65-F5344CB8AC3E}">
        <p14:creationId xmlns:p14="http://schemas.microsoft.com/office/powerpoint/2010/main" val="392354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8</a:t>
            </a:fld>
            <a:endParaRPr lang="en-US"/>
          </a:p>
        </p:txBody>
      </p:sp>
    </p:spTree>
    <p:extLst>
      <p:ext uri="{BB962C8B-B14F-4D97-AF65-F5344CB8AC3E}">
        <p14:creationId xmlns:p14="http://schemas.microsoft.com/office/powerpoint/2010/main" val="331346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9</a:t>
            </a:fld>
            <a:endParaRPr lang="en-US"/>
          </a:p>
        </p:txBody>
      </p:sp>
    </p:spTree>
    <p:extLst>
      <p:ext uri="{BB962C8B-B14F-4D97-AF65-F5344CB8AC3E}">
        <p14:creationId xmlns:p14="http://schemas.microsoft.com/office/powerpoint/2010/main" val="3927233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10/1/2015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3368491" y="1826480"/>
            <a:ext cx="5356409" cy="3970318"/>
          </a:xfrm>
          <a:prstGeom prst="rect">
            <a:avLst/>
          </a:prstGeom>
          <a:noFill/>
        </p:spPr>
        <p:txBody>
          <a:bodyPr wrap="square" rtlCol="0">
            <a:spAutoFit/>
          </a:bodyPr>
          <a:lstStyle/>
          <a:p>
            <a:r>
              <a:rPr lang="en-US" sz="2800" dirty="0" smtClean="0">
                <a:latin typeface="Trebuchet MS" panose="020B0603020202020204" pitchFamily="34" charset="0"/>
              </a:rPr>
              <a:t>This is especially frightening considering that Americans are consuming record-high amounts of sugar, with consumption increasing each year. Today, 16% of all calories come from added sugar, and the average American consumes 54 gallons of soda per year. </a:t>
            </a:r>
            <a:endParaRPr lang="en-US" sz="2800" dirty="0">
              <a:effectLst/>
              <a:latin typeface="Trebuchet MS" panose="020B0603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832" t="7029" r="21019" b="7905"/>
          <a:stretch/>
        </p:blipFill>
        <p:spPr>
          <a:xfrm>
            <a:off x="863029" y="1786076"/>
            <a:ext cx="2075158" cy="4450338"/>
          </a:xfrm>
          <a:prstGeom prst="rect">
            <a:avLst/>
          </a:prstGeom>
        </p:spPr>
      </p:pic>
      <p:sp>
        <p:nvSpPr>
          <p:cNvPr id="7" name="TextBox 6"/>
          <p:cNvSpPr txBox="1"/>
          <p:nvPr/>
        </p:nvSpPr>
        <p:spPr>
          <a:xfrm>
            <a:off x="1006772" y="848736"/>
            <a:ext cx="719459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Prevalence of Sugar</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33900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727644" y="1854697"/>
            <a:ext cx="5032291" cy="3831818"/>
          </a:xfrm>
          <a:prstGeom prst="rect">
            <a:avLst/>
          </a:prstGeom>
          <a:noFill/>
        </p:spPr>
        <p:txBody>
          <a:bodyPr wrap="square" rtlCol="0">
            <a:spAutoFit/>
          </a:bodyPr>
          <a:lstStyle/>
          <a:p>
            <a:r>
              <a:rPr lang="en-US" sz="2700" dirty="0" smtClean="0">
                <a:latin typeface="Trebuchet MS" panose="020B0603020202020204" pitchFamily="34" charset="0"/>
              </a:rPr>
              <a:t>But it’s not just soda that’s to blame for our sugar crisis. Hidden sugars are everywhere, even in foods that you wouldn’t expect. Refined sugar is added to pasta sauce, yogurt, granola bars, breakfast cereals, and other foods that you might consider “healthy.”  </a:t>
            </a:r>
            <a:endParaRPr lang="en-US" sz="2700" dirty="0">
              <a:effectLst/>
              <a:latin typeface="Trebuchet MS" panose="020B0603020202020204" pitchFamily="34" charset="0"/>
            </a:endParaRPr>
          </a:p>
        </p:txBody>
      </p:sp>
      <p:sp>
        <p:nvSpPr>
          <p:cNvPr id="6" name="TextBox 5"/>
          <p:cNvSpPr txBox="1"/>
          <p:nvPr/>
        </p:nvSpPr>
        <p:spPr>
          <a:xfrm>
            <a:off x="1024405" y="848736"/>
            <a:ext cx="7159332"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Hidden Sources of Sugar</a:t>
            </a:r>
            <a:endParaRPr lang="en-US" sz="4800" b="1" dirty="0">
              <a:solidFill>
                <a:srgbClr val="1C77A4"/>
              </a:solidFill>
              <a:latin typeface="Trebuchet MS" panose="020B0603020202020204" pitchFamily="34" charset="0"/>
            </a:endParaRPr>
          </a:p>
        </p:txBody>
      </p:sp>
      <p:pic>
        <p:nvPicPr>
          <p:cNvPr id="6146" name="Picture 2" descr="http://cdn.shopify.com/s/files/1/0223/7461/products/Pasta-Sauce-Full-Silos_3aa40e3e-7b31-469f-be2b-2dc7fe5daa23_1024x1024.png?v=1395781281"/>
          <p:cNvPicPr>
            <a:picLocks noChangeAspect="1" noChangeArrowheads="1"/>
          </p:cNvPicPr>
          <p:nvPr/>
        </p:nvPicPr>
        <p:blipFill rotWithShape="1">
          <a:blip r:embed="rId3">
            <a:extLst>
              <a:ext uri="{28A0092B-C50C-407E-A947-70E740481C1C}">
                <a14:useLocalDpi xmlns:a14="http://schemas.microsoft.com/office/drawing/2010/main" val="0"/>
              </a:ext>
            </a:extLst>
          </a:blip>
          <a:srcRect l="25119" r="18931"/>
          <a:stretch/>
        </p:blipFill>
        <p:spPr bwMode="auto">
          <a:xfrm>
            <a:off x="6082301" y="1952579"/>
            <a:ext cx="2229492" cy="398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8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4240917" y="1766971"/>
            <a:ext cx="4369683" cy="4108817"/>
          </a:xfrm>
          <a:prstGeom prst="rect">
            <a:avLst/>
          </a:prstGeom>
          <a:noFill/>
        </p:spPr>
        <p:txBody>
          <a:bodyPr wrap="square" rtlCol="0">
            <a:spAutoFit/>
          </a:bodyPr>
          <a:lstStyle/>
          <a:p>
            <a:r>
              <a:rPr lang="en-US" sz="2900" dirty="0" smtClean="0">
                <a:latin typeface="Trebuchet MS" panose="020B0603020202020204" pitchFamily="34" charset="0"/>
              </a:rPr>
              <a:t>This means that it’s not enough to stop drinking soda, even though that’s an important first step! You also need to become aware of the sneaky ways that sugar infiltrates your diet throughout the day.</a:t>
            </a:r>
            <a:endParaRPr lang="en-US" sz="2900" dirty="0">
              <a:effectLst/>
              <a:latin typeface="Trebuchet MS" panose="020B0603020202020204" pitchFamily="34" charset="0"/>
            </a:endParaRPr>
          </a:p>
        </p:txBody>
      </p:sp>
      <p:sp>
        <p:nvSpPr>
          <p:cNvPr id="7" name="TextBox 6"/>
          <p:cNvSpPr txBox="1"/>
          <p:nvPr/>
        </p:nvSpPr>
        <p:spPr>
          <a:xfrm>
            <a:off x="1024406" y="848736"/>
            <a:ext cx="7159332"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Hidden Sources of Sugar</a:t>
            </a:r>
            <a:endParaRPr lang="en-US" sz="4800" b="1" dirty="0">
              <a:solidFill>
                <a:srgbClr val="1C77A4"/>
              </a:solidFill>
              <a:latin typeface="Trebuchet MS" panose="020B0603020202020204" pitchFamily="34" charset="0"/>
            </a:endParaRPr>
          </a:p>
        </p:txBody>
      </p:sp>
      <p:pic>
        <p:nvPicPr>
          <p:cNvPr id="8" name="Picture 2" descr="https://upload.wikimedia.org/wikipedia/en/0/01/Raisin-Bran-Bo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32" y="1869711"/>
            <a:ext cx="2881830" cy="421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2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664802" y="1751651"/>
            <a:ext cx="4485640" cy="4324261"/>
          </a:xfrm>
          <a:prstGeom prst="rect">
            <a:avLst/>
          </a:prstGeom>
          <a:noFill/>
        </p:spPr>
        <p:txBody>
          <a:bodyPr wrap="square" rtlCol="0">
            <a:spAutoFit/>
          </a:bodyPr>
          <a:lstStyle/>
          <a:p>
            <a:r>
              <a:rPr lang="en-US" sz="2500" dirty="0" smtClean="0">
                <a:latin typeface="Trebuchet MS" panose="020B0603020202020204" pitchFamily="34" charset="0"/>
              </a:rPr>
              <a:t>If you’re trying to lose weight, sugar is enemy #1. Recent studies are beginning to reveal that the overconsumption </a:t>
            </a:r>
            <a:r>
              <a:rPr lang="en-US" sz="2500" dirty="0" smtClean="0">
                <a:latin typeface="Trebuchet MS" panose="020B0603020202020204" pitchFamily="34" charset="0"/>
              </a:rPr>
              <a:t>of sugar </a:t>
            </a:r>
            <a:r>
              <a:rPr lang="en-US" sz="2500" dirty="0" smtClean="0">
                <a:latin typeface="Trebuchet MS" panose="020B0603020202020204" pitchFamily="34" charset="0"/>
              </a:rPr>
              <a:t>(not fat) is to blame for the obesity epidemic. In fact, “low fat” foods can actually be worse than their full-fat counterparts because they often replace fat with sugar. </a:t>
            </a:r>
            <a:endParaRPr lang="en-US" sz="2500" dirty="0">
              <a:effectLst/>
              <a:latin typeface="Trebuchet MS" panose="020B0603020202020204" pitchFamily="34" charset="0"/>
            </a:endParaRPr>
          </a:p>
        </p:txBody>
      </p:sp>
      <p:sp>
        <p:nvSpPr>
          <p:cNvPr id="7" name="TextBox 6"/>
          <p:cNvSpPr txBox="1"/>
          <p:nvPr/>
        </p:nvSpPr>
        <p:spPr>
          <a:xfrm>
            <a:off x="1315287" y="848736"/>
            <a:ext cx="6577570"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Sugar and Weight Loss</a:t>
            </a:r>
            <a:endParaRPr lang="en-US" sz="4800" b="1" dirty="0">
              <a:solidFill>
                <a:srgbClr val="1C77A4"/>
              </a:solidFill>
              <a:latin typeface="Trebuchet MS" panose="020B0603020202020204" pitchFamily="34" charset="0"/>
            </a:endParaRPr>
          </a:p>
        </p:txBody>
      </p:sp>
      <p:pic>
        <p:nvPicPr>
          <p:cNvPr id="8" name="Picture 2" descr="http://www.gianteagle.com/ProductImages/PRODUCT_NODE_649/70470003108.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41" r="17962"/>
          <a:stretch/>
        </p:blipFill>
        <p:spPr bwMode="auto">
          <a:xfrm>
            <a:off x="5523808" y="1787704"/>
            <a:ext cx="2749926" cy="425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72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4094923" y="1886023"/>
            <a:ext cx="4515677" cy="3831818"/>
          </a:xfrm>
          <a:prstGeom prst="rect">
            <a:avLst/>
          </a:prstGeom>
          <a:noFill/>
        </p:spPr>
        <p:txBody>
          <a:bodyPr wrap="square" rtlCol="0">
            <a:spAutoFit/>
          </a:bodyPr>
          <a:lstStyle/>
          <a:p>
            <a:r>
              <a:rPr lang="en-US" sz="2700" dirty="0" smtClean="0">
                <a:latin typeface="Trebuchet MS" panose="020B0603020202020204" pitchFamily="34" charset="0"/>
              </a:rPr>
              <a:t>Though you probably know you need to cut down on sugar, it’s easier said than done! Studies have shown that sugar is more addictive than drugs like cocaine and heroin. So how can you escape the vicious cycle and make a change?</a:t>
            </a:r>
            <a:endParaRPr lang="en-US" sz="2700" dirty="0">
              <a:effectLst/>
              <a:latin typeface="Trebuchet MS" panose="020B0603020202020204" pitchFamily="34" charset="0"/>
            </a:endParaRPr>
          </a:p>
        </p:txBody>
      </p:sp>
      <p:sp>
        <p:nvSpPr>
          <p:cNvPr id="7" name="TextBox 6"/>
          <p:cNvSpPr txBox="1"/>
          <p:nvPr/>
        </p:nvSpPr>
        <p:spPr>
          <a:xfrm>
            <a:off x="521071" y="848736"/>
            <a:ext cx="8166018"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Sugar Is a Hard Drug to Quit</a:t>
            </a:r>
            <a:endParaRPr lang="en-US" sz="4800" b="1" dirty="0">
              <a:solidFill>
                <a:srgbClr val="1C77A4"/>
              </a:solidFill>
              <a:latin typeface="Trebuchet MS" panose="020B0603020202020204" pitchFamily="34" charset="0"/>
            </a:endParaRPr>
          </a:p>
        </p:txBody>
      </p:sp>
      <p:pic>
        <p:nvPicPr>
          <p:cNvPr id="10242" name="Picture 2" descr="http://kategardnernutrition.com/wp-content/uploads/2011/11/sugar-syrin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22" y="2018301"/>
            <a:ext cx="3014885" cy="3699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4991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717078" y="1819967"/>
            <a:ext cx="5428457" cy="3908762"/>
          </a:xfrm>
          <a:prstGeom prst="rect">
            <a:avLst/>
          </a:prstGeom>
          <a:noFill/>
        </p:spPr>
        <p:txBody>
          <a:bodyPr wrap="square" rtlCol="0">
            <a:spAutoFit/>
          </a:bodyPr>
          <a:lstStyle/>
          <a:p>
            <a:r>
              <a:rPr lang="en-US" sz="3100" dirty="0" smtClean="0">
                <a:latin typeface="Trebuchet MS" panose="020B0603020202020204" pitchFamily="34" charset="0"/>
              </a:rPr>
              <a:t>If you find it hard to cut sugar out of your diet, you’re not alone. That’s why we designed the Fiber Sweetener — a sugar-free, chemical-free, low-calorie, low-glycemic soluble fiber supplement and sweetener!</a:t>
            </a:r>
            <a:endParaRPr lang="en-US" sz="3100" dirty="0">
              <a:effectLst/>
              <a:latin typeface="Trebuchet MS" panose="020B0603020202020204" pitchFamily="34" charset="0"/>
            </a:endParaRPr>
          </a:p>
        </p:txBody>
      </p:sp>
      <p:sp>
        <p:nvSpPr>
          <p:cNvPr id="7" name="TextBox 6"/>
          <p:cNvSpPr txBox="1"/>
          <p:nvPr/>
        </p:nvSpPr>
        <p:spPr>
          <a:xfrm>
            <a:off x="301466" y="848736"/>
            <a:ext cx="8605241"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Introducing the Fiber Sweetener!</a:t>
            </a:r>
            <a:endParaRPr lang="en-US" sz="4200" b="1" dirty="0">
              <a:solidFill>
                <a:srgbClr val="1C77A4"/>
              </a:solidFill>
              <a:latin typeface="Trebuchet MS" panose="020B0603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486" y="1668594"/>
            <a:ext cx="1953163" cy="4211507"/>
          </a:xfrm>
          <a:prstGeom prst="rect">
            <a:avLst/>
          </a:prstGeom>
        </p:spPr>
      </p:pic>
    </p:spTree>
    <p:extLst>
      <p:ext uri="{BB962C8B-B14F-4D97-AF65-F5344CB8AC3E}">
        <p14:creationId xmlns:p14="http://schemas.microsoft.com/office/powerpoint/2010/main" val="173557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717079" y="1669278"/>
            <a:ext cx="7893521" cy="4278094"/>
          </a:xfrm>
          <a:prstGeom prst="rect">
            <a:avLst/>
          </a:prstGeom>
          <a:noFill/>
        </p:spPr>
        <p:txBody>
          <a:bodyPr wrap="square" rtlCol="0">
            <a:spAutoFit/>
          </a:bodyPr>
          <a:lstStyle/>
          <a:p>
            <a:r>
              <a:rPr lang="en-US" sz="2800" dirty="0" smtClean="0">
                <a:latin typeface="Trebuchet MS" panose="020B0603020202020204" pitchFamily="34" charset="0"/>
              </a:rPr>
              <a:t>The Fiber Sweetener contains the following all-natural ingredients:</a:t>
            </a:r>
          </a:p>
          <a:p>
            <a:endParaRPr lang="en-US" sz="300" dirty="0" smtClean="0">
              <a:latin typeface="Trebuchet MS" panose="020B0603020202020204" pitchFamily="34" charset="0"/>
            </a:endParaRPr>
          </a:p>
          <a:p>
            <a:pPr marL="457200" indent="-457200">
              <a:spcBef>
                <a:spcPts val="900"/>
              </a:spcBef>
              <a:buFont typeface="Arial" panose="020B0604020202020204" pitchFamily="34" charset="0"/>
              <a:buChar char="•"/>
            </a:pPr>
            <a:r>
              <a:rPr lang="en-US" sz="2400" b="1" dirty="0" smtClean="0">
                <a:latin typeface="Trebuchet MS" panose="020B0603020202020204" pitchFamily="34" charset="0"/>
              </a:rPr>
              <a:t>Lo Han Extract: </a:t>
            </a:r>
            <a:r>
              <a:rPr lang="en-US" sz="2400" dirty="0" smtClean="0">
                <a:latin typeface="Trebuchet MS" panose="020B0603020202020204" pitchFamily="34" charset="0"/>
              </a:rPr>
              <a:t>Natural sweetener</a:t>
            </a:r>
          </a:p>
          <a:p>
            <a:pPr marL="457200" indent="-457200">
              <a:spcBef>
                <a:spcPts val="900"/>
              </a:spcBef>
              <a:buFont typeface="Arial" panose="020B0604020202020204" pitchFamily="34" charset="0"/>
              <a:buChar char="•"/>
            </a:pPr>
            <a:r>
              <a:rPr lang="en-US" sz="2400" b="1" dirty="0" smtClean="0">
                <a:latin typeface="Trebuchet MS" panose="020B0603020202020204" pitchFamily="34" charset="0"/>
              </a:rPr>
              <a:t>Chicory Root: </a:t>
            </a:r>
            <a:r>
              <a:rPr lang="en-US" sz="2400" dirty="0" smtClean="0">
                <a:latin typeface="Trebuchet MS" panose="020B0603020202020204" pitchFamily="34" charset="0"/>
              </a:rPr>
              <a:t>Natural sweetener and digestive aid</a:t>
            </a:r>
          </a:p>
          <a:p>
            <a:pPr marL="457200" indent="-457200">
              <a:spcBef>
                <a:spcPts val="900"/>
              </a:spcBef>
              <a:buFont typeface="Arial" panose="020B0604020202020204" pitchFamily="34" charset="0"/>
              <a:buChar char="•"/>
            </a:pPr>
            <a:r>
              <a:rPr lang="en-US" sz="2400" b="1" dirty="0" smtClean="0">
                <a:latin typeface="Trebuchet MS" panose="020B0603020202020204" pitchFamily="34" charset="0"/>
              </a:rPr>
              <a:t>Acacia Fiber: </a:t>
            </a:r>
            <a:r>
              <a:rPr lang="en-US" sz="2400" dirty="0" smtClean="0">
                <a:latin typeface="Trebuchet MS" panose="020B0603020202020204" pitchFamily="34" charset="0"/>
              </a:rPr>
              <a:t>Soluble fiber supplement</a:t>
            </a:r>
            <a:endParaRPr lang="en-US" sz="2400" b="1" dirty="0" smtClean="0">
              <a:latin typeface="Trebuchet MS" panose="020B0603020202020204" pitchFamily="34" charset="0"/>
            </a:endParaRPr>
          </a:p>
          <a:p>
            <a:pPr marL="457200" indent="-457200">
              <a:spcBef>
                <a:spcPts val="900"/>
              </a:spcBef>
              <a:buFont typeface="Arial" panose="020B0604020202020204" pitchFamily="34" charset="0"/>
              <a:buChar char="•"/>
            </a:pPr>
            <a:r>
              <a:rPr lang="en-US" sz="2400" b="1" dirty="0" smtClean="0">
                <a:latin typeface="Trebuchet MS" panose="020B0603020202020204" pitchFamily="34" charset="0"/>
              </a:rPr>
              <a:t>Xylitol: </a:t>
            </a:r>
            <a:r>
              <a:rPr lang="en-US" sz="2400" dirty="0" smtClean="0">
                <a:latin typeface="Trebuchet MS" panose="020B0603020202020204" pitchFamily="34" charset="0"/>
              </a:rPr>
              <a:t>Natural sweetener</a:t>
            </a:r>
            <a:endParaRPr lang="en-US" sz="2400" b="1" dirty="0" smtClean="0">
              <a:latin typeface="Trebuchet MS" panose="020B0603020202020204" pitchFamily="34" charset="0"/>
            </a:endParaRPr>
          </a:p>
          <a:p>
            <a:pPr marL="457200" indent="-457200">
              <a:spcBef>
                <a:spcPts val="900"/>
              </a:spcBef>
              <a:buFont typeface="Arial" panose="020B0604020202020204" pitchFamily="34" charset="0"/>
              <a:buChar char="•"/>
            </a:pPr>
            <a:r>
              <a:rPr lang="en-US" sz="2400" b="1" dirty="0" smtClean="0">
                <a:latin typeface="Trebuchet MS" panose="020B0603020202020204" pitchFamily="34" charset="0"/>
              </a:rPr>
              <a:t>Citrus Bioflavonoids: </a:t>
            </a:r>
            <a:r>
              <a:rPr lang="en-US" sz="2400" dirty="0" smtClean="0">
                <a:latin typeface="Trebuchet MS" panose="020B0603020202020204" pitchFamily="34" charset="0"/>
              </a:rPr>
              <a:t>Strengthens blood vessels and provides antioxidant protection</a:t>
            </a:r>
            <a:endParaRPr lang="en-US" sz="2400" b="1" dirty="0" smtClean="0">
              <a:latin typeface="Trebuchet MS" panose="020B0603020202020204" pitchFamily="34" charset="0"/>
            </a:endParaRPr>
          </a:p>
          <a:p>
            <a:pPr marL="457200" indent="-457200">
              <a:spcBef>
                <a:spcPts val="900"/>
              </a:spcBef>
              <a:buFont typeface="Arial" panose="020B0604020202020204" pitchFamily="34" charset="0"/>
              <a:buChar char="•"/>
            </a:pPr>
            <a:r>
              <a:rPr lang="en-US" sz="2400" b="1" dirty="0" smtClean="0">
                <a:latin typeface="Trebuchet MS" panose="020B0603020202020204" pitchFamily="34" charset="0"/>
              </a:rPr>
              <a:t>Silica: </a:t>
            </a:r>
            <a:r>
              <a:rPr lang="en-US" sz="2400" dirty="0" smtClean="0">
                <a:latin typeface="Trebuchet MS" panose="020B0603020202020204" pitchFamily="34" charset="0"/>
              </a:rPr>
              <a:t>Strengthens bones and cartilage</a:t>
            </a:r>
            <a:endParaRPr lang="en-US" sz="2800" dirty="0">
              <a:effectLst/>
              <a:latin typeface="Trebuchet MS" panose="020B0603020202020204" pitchFamily="34" charset="0"/>
            </a:endParaRPr>
          </a:p>
        </p:txBody>
      </p:sp>
      <p:sp>
        <p:nvSpPr>
          <p:cNvPr id="7" name="TextBox 6"/>
          <p:cNvSpPr txBox="1"/>
          <p:nvPr/>
        </p:nvSpPr>
        <p:spPr>
          <a:xfrm>
            <a:off x="301466" y="848736"/>
            <a:ext cx="8605241"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Introducing the Fiber Sweetener!</a:t>
            </a:r>
            <a:endParaRPr lang="en-US" sz="42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85034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03" y="1500026"/>
            <a:ext cx="3665921" cy="4833991"/>
          </a:xfrm>
          <a:prstGeom prst="rect">
            <a:avLst/>
          </a:prstGeom>
        </p:spPr>
      </p:pic>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3607294" y="1793362"/>
            <a:ext cx="5096838" cy="4247317"/>
          </a:xfrm>
          <a:prstGeom prst="rect">
            <a:avLst/>
          </a:prstGeom>
          <a:noFill/>
        </p:spPr>
        <p:txBody>
          <a:bodyPr wrap="square" rtlCol="0">
            <a:spAutoFit/>
          </a:bodyPr>
          <a:lstStyle/>
          <a:p>
            <a:r>
              <a:rPr lang="en-US" sz="2600" dirty="0" smtClean="0">
                <a:latin typeface="Trebuchet MS" panose="020B0603020202020204" pitchFamily="34" charset="0"/>
              </a:rPr>
              <a:t>Though you can use this product to sweeten just about anything (homemade smoothies, sorbet, or even a healthy apple pie) it also contains a healthy dose of fiber! Fiber helps to speed up digestion, normalize bowel movements, lower cholesterol levels, and help you lose weight naturally.</a:t>
            </a:r>
            <a:endParaRPr lang="en-US" sz="2600" dirty="0">
              <a:effectLst/>
              <a:latin typeface="Trebuchet MS" panose="020B0603020202020204" pitchFamily="34" charset="0"/>
            </a:endParaRPr>
          </a:p>
        </p:txBody>
      </p:sp>
      <p:sp>
        <p:nvSpPr>
          <p:cNvPr id="6" name="TextBox 5"/>
          <p:cNvSpPr txBox="1"/>
          <p:nvPr/>
        </p:nvSpPr>
        <p:spPr>
          <a:xfrm>
            <a:off x="301466" y="848736"/>
            <a:ext cx="8605241"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Introducing the Fiber Sweetener!</a:t>
            </a:r>
            <a:endParaRPr lang="en-US" sz="42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32285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686256" y="1654225"/>
            <a:ext cx="5231657" cy="4401205"/>
          </a:xfrm>
          <a:prstGeom prst="rect">
            <a:avLst/>
          </a:prstGeom>
          <a:noFill/>
        </p:spPr>
        <p:txBody>
          <a:bodyPr wrap="square" rtlCol="0">
            <a:spAutoFit/>
          </a:bodyPr>
          <a:lstStyle/>
          <a:p>
            <a:r>
              <a:rPr lang="en-US" sz="2800" dirty="0">
                <a:latin typeface="Trebuchet MS" panose="020B0603020202020204" pitchFamily="34" charset="0"/>
              </a:rPr>
              <a:t>Unlike other natural sweeteners, </a:t>
            </a:r>
            <a:r>
              <a:rPr lang="en-US" sz="2800" dirty="0" smtClean="0">
                <a:latin typeface="Trebuchet MS" panose="020B0603020202020204" pitchFamily="34" charset="0"/>
              </a:rPr>
              <a:t>the Fiber Sweetener also contains </a:t>
            </a:r>
            <a:r>
              <a:rPr lang="en-US" sz="2800" dirty="0">
                <a:latin typeface="Trebuchet MS" panose="020B0603020202020204" pitchFamily="34" charset="0"/>
              </a:rPr>
              <a:t>two special forms of </a:t>
            </a:r>
            <a:r>
              <a:rPr lang="en-US" sz="2800" dirty="0" smtClean="0">
                <a:latin typeface="Trebuchet MS" panose="020B0603020202020204" pitchFamily="34" charset="0"/>
              </a:rPr>
              <a:t>fiber</a:t>
            </a:r>
            <a:r>
              <a:rPr lang="en-US" sz="2800" dirty="0">
                <a:latin typeface="Trebuchet MS" panose="020B0603020202020204" pitchFamily="34" charset="0"/>
              </a:rPr>
              <a:t> — </a:t>
            </a:r>
            <a:r>
              <a:rPr lang="en-US" sz="2800" dirty="0" smtClean="0">
                <a:latin typeface="Trebuchet MS" panose="020B0603020202020204" pitchFamily="34" charset="0"/>
              </a:rPr>
              <a:t>chicory </a:t>
            </a:r>
            <a:r>
              <a:rPr lang="en-US" sz="2800" dirty="0">
                <a:latin typeface="Trebuchet MS" panose="020B0603020202020204" pitchFamily="34" charset="0"/>
              </a:rPr>
              <a:t>root and </a:t>
            </a:r>
            <a:r>
              <a:rPr lang="en-US" sz="2800" dirty="0" smtClean="0">
                <a:latin typeface="Trebuchet MS" panose="020B0603020202020204" pitchFamily="34" charset="0"/>
              </a:rPr>
              <a:t>acacia</a:t>
            </a:r>
            <a:r>
              <a:rPr lang="en-US" sz="2800" dirty="0">
                <a:latin typeface="Trebuchet MS" panose="020B0603020202020204" pitchFamily="34" charset="0"/>
              </a:rPr>
              <a:t> — </a:t>
            </a:r>
            <a:r>
              <a:rPr lang="en-US" sz="2800" dirty="0" smtClean="0">
                <a:latin typeface="Trebuchet MS" panose="020B0603020202020204" pitchFamily="34" charset="0"/>
              </a:rPr>
              <a:t>that </a:t>
            </a:r>
            <a:r>
              <a:rPr lang="en-US" sz="2800" dirty="0">
                <a:latin typeface="Trebuchet MS" panose="020B0603020202020204" pitchFamily="34" charset="0"/>
              </a:rPr>
              <a:t>help </a:t>
            </a:r>
            <a:r>
              <a:rPr lang="en-US" sz="2800" dirty="0" smtClean="0">
                <a:latin typeface="Trebuchet MS" panose="020B0603020202020204" pitchFamily="34" charset="0"/>
              </a:rPr>
              <a:t>stabilize </a:t>
            </a:r>
            <a:r>
              <a:rPr lang="en-US" sz="2800" dirty="0">
                <a:latin typeface="Trebuchet MS" panose="020B0603020202020204" pitchFamily="34" charset="0"/>
              </a:rPr>
              <a:t>blood sugar levels. This helps to reduce inflammation and prevents your energy levels from plummeting after a big </a:t>
            </a:r>
            <a:r>
              <a:rPr lang="en-US" sz="2800" dirty="0" smtClean="0">
                <a:latin typeface="Trebuchet MS" panose="020B0603020202020204" pitchFamily="34" charset="0"/>
              </a:rPr>
              <a:t>meal! </a:t>
            </a:r>
            <a:endParaRPr lang="en-US" sz="2800" dirty="0">
              <a:latin typeface="Trebuchet MS" panose="020B0603020202020204" pitchFamily="34" charset="0"/>
            </a:endParaRPr>
          </a:p>
        </p:txBody>
      </p:sp>
      <p:sp>
        <p:nvSpPr>
          <p:cNvPr id="6" name="TextBox 5"/>
          <p:cNvSpPr txBox="1"/>
          <p:nvPr/>
        </p:nvSpPr>
        <p:spPr>
          <a:xfrm>
            <a:off x="301466" y="848736"/>
            <a:ext cx="8605241"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Introducing the Fiber Sweetener!</a:t>
            </a:r>
            <a:endParaRPr lang="en-US" sz="4200" b="1" dirty="0">
              <a:solidFill>
                <a:srgbClr val="1C77A4"/>
              </a:solidFill>
              <a:latin typeface="Trebuchet MS" panose="020B0603020202020204" pitchFamily="34" charset="0"/>
            </a:endParaRPr>
          </a:p>
        </p:txBody>
      </p:sp>
      <p:pic>
        <p:nvPicPr>
          <p:cNvPr id="13314" name="Picture 2" descr="http://www.alldayenergybars.com/wp-content/uploads/2015/02/t-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707806" y="2609453"/>
            <a:ext cx="4684935" cy="249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1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374" y="5149477"/>
            <a:ext cx="8165424" cy="1200329"/>
          </a:xfrm>
          <a:prstGeom prst="rect">
            <a:avLst/>
          </a:prstGeom>
        </p:spPr>
        <p:txBody>
          <a:bodyPr wrap="square">
            <a:spAutoFit/>
          </a:bodyPr>
          <a:lstStyle/>
          <a:p>
            <a:r>
              <a:rPr lang="en-US" sz="2400" dirty="0">
                <a:latin typeface="Trebuchet MS" panose="020B0603020202020204" pitchFamily="34" charset="0"/>
              </a:rPr>
              <a:t>With all of your newfound energy, you might feel like going for a walk, getting outside, or doing something else you love!</a:t>
            </a:r>
          </a:p>
        </p:txBody>
      </p:sp>
      <p:sp>
        <p:nvSpPr>
          <p:cNvPr id="7" name="TextBox 6"/>
          <p:cNvSpPr txBox="1"/>
          <p:nvPr/>
        </p:nvSpPr>
        <p:spPr>
          <a:xfrm>
            <a:off x="301466" y="848736"/>
            <a:ext cx="8605241"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Introducing the Fiber Sweetener!</a:t>
            </a:r>
            <a:endParaRPr lang="en-US" sz="4200" b="1" dirty="0">
              <a:solidFill>
                <a:srgbClr val="1C77A4"/>
              </a:solidFill>
              <a:latin typeface="Trebuchet MS" panose="020B0603020202020204" pitchFamily="34" charset="0"/>
            </a:endParaRPr>
          </a:p>
        </p:txBody>
      </p:sp>
      <p:pic>
        <p:nvPicPr>
          <p:cNvPr id="12290" name="Picture 2" descr="http://champagnecartel.files.wordpress.com/2013/08/walk-in-park.jpg"/>
          <p:cNvPicPr>
            <a:picLocks noChangeAspect="1" noChangeArrowheads="1"/>
          </p:cNvPicPr>
          <p:nvPr/>
        </p:nvPicPr>
        <p:blipFill rotWithShape="1">
          <a:blip r:embed="rId2">
            <a:extLst>
              <a:ext uri="{28A0092B-C50C-407E-A947-70E740481C1C}">
                <a14:useLocalDpi xmlns:a14="http://schemas.microsoft.com/office/drawing/2010/main" val="0"/>
              </a:ext>
            </a:extLst>
          </a:blip>
          <a:srcRect t="3463" b="11501"/>
          <a:stretch/>
        </p:blipFill>
        <p:spPr bwMode="auto">
          <a:xfrm>
            <a:off x="1602769" y="1688216"/>
            <a:ext cx="5819525" cy="3299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9783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939" r="16406"/>
          <a:stretch/>
        </p:blipFill>
        <p:spPr>
          <a:xfrm>
            <a:off x="4695289" y="625689"/>
            <a:ext cx="4130211" cy="5649048"/>
          </a:xfrm>
          <a:prstGeom prst="rect">
            <a:avLst/>
          </a:prstGeom>
        </p:spPr>
      </p:pic>
      <p:sp>
        <p:nvSpPr>
          <p:cNvPr id="2" name="Title 1"/>
          <p:cNvSpPr txBox="1">
            <a:spLocks/>
          </p:cNvSpPr>
          <p:nvPr/>
        </p:nvSpPr>
        <p:spPr>
          <a:xfrm>
            <a:off x="432797" y="1056390"/>
            <a:ext cx="4498800"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dirty="0" smtClean="0">
                <a:solidFill>
                  <a:srgbClr val="1C77A4"/>
                </a:solidFill>
                <a:latin typeface="Trebuchet MS" panose="020B0603020202020204" pitchFamily="34" charset="0"/>
              </a:rPr>
              <a:t>Today, we’re going to talk about sugar. Is it really as bad as people claim? Let’s find out…</a:t>
            </a:r>
            <a:endParaRPr lang="en-US" sz="46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631831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1334" y="1796527"/>
            <a:ext cx="4679208" cy="3970318"/>
          </a:xfrm>
          <a:prstGeom prst="rect">
            <a:avLst/>
          </a:prstGeom>
        </p:spPr>
        <p:txBody>
          <a:bodyPr wrap="square">
            <a:spAutoFit/>
          </a:bodyPr>
          <a:lstStyle/>
          <a:p>
            <a:r>
              <a:rPr lang="en-US" sz="2800" dirty="0">
                <a:latin typeface="Trebuchet MS" panose="020B0603020202020204" pitchFamily="34" charset="0"/>
              </a:rPr>
              <a:t>When you add </a:t>
            </a:r>
            <a:r>
              <a:rPr lang="en-US" sz="2800" dirty="0" smtClean="0">
                <a:latin typeface="Trebuchet MS" panose="020B0603020202020204" pitchFamily="34" charset="0"/>
              </a:rPr>
              <a:t>the Fiber Sweetener to food or water, </a:t>
            </a:r>
            <a:r>
              <a:rPr lang="en-US" sz="2800" dirty="0">
                <a:latin typeface="Trebuchet MS" panose="020B0603020202020204" pitchFamily="34" charset="0"/>
              </a:rPr>
              <a:t>the fiber instantly dissolves. You’re left with a delicious natural sweetener with no artificial aftertaste! This makes </a:t>
            </a:r>
            <a:r>
              <a:rPr lang="en-US" sz="2800" dirty="0" smtClean="0">
                <a:latin typeface="Trebuchet MS" panose="020B0603020202020204" pitchFamily="34" charset="0"/>
              </a:rPr>
              <a:t>the Fiber Sweetener perfect </a:t>
            </a:r>
            <a:r>
              <a:rPr lang="en-US" sz="2800" dirty="0">
                <a:latin typeface="Trebuchet MS" panose="020B0603020202020204" pitchFamily="34" charset="0"/>
              </a:rPr>
              <a:t>for just about everything.</a:t>
            </a:r>
          </a:p>
        </p:txBody>
      </p:sp>
      <p:sp>
        <p:nvSpPr>
          <p:cNvPr id="5" name="TextBox 4"/>
          <p:cNvSpPr txBox="1"/>
          <p:nvPr/>
        </p:nvSpPr>
        <p:spPr>
          <a:xfrm>
            <a:off x="301466" y="848736"/>
            <a:ext cx="8605241" cy="738664"/>
          </a:xfrm>
          <a:prstGeom prst="rect">
            <a:avLst/>
          </a:prstGeom>
          <a:noFill/>
        </p:spPr>
        <p:txBody>
          <a:bodyPr wrap="none" rtlCol="0">
            <a:spAutoFit/>
          </a:bodyPr>
          <a:lstStyle/>
          <a:p>
            <a:pPr algn="ctr"/>
            <a:r>
              <a:rPr lang="en-US" sz="4200" b="1" dirty="0" smtClean="0">
                <a:solidFill>
                  <a:srgbClr val="1C77A4"/>
                </a:solidFill>
                <a:latin typeface="Trebuchet MS" panose="020B0603020202020204" pitchFamily="34" charset="0"/>
              </a:rPr>
              <a:t>Introducing the Fiber Sweetener!</a:t>
            </a:r>
            <a:endParaRPr lang="en-US" sz="4200" b="1" dirty="0">
              <a:solidFill>
                <a:srgbClr val="1C77A4"/>
              </a:solidFill>
              <a:latin typeface="Trebuchet MS" panose="020B0603020202020204" pitchFamily="34" charset="0"/>
            </a:endParaRPr>
          </a:p>
        </p:txBody>
      </p:sp>
      <p:pic>
        <p:nvPicPr>
          <p:cNvPr id="11268" name="Picture 4" descr="http://www.wa2.ca/wp-content/uploads/2013/12/1-glass-of-water-mh0k97p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57" y="1587400"/>
            <a:ext cx="3679412" cy="485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23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93511" y="1444073"/>
            <a:ext cx="8159447"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Eating sugar creates a vicious cycle that always ends with more sugar. Over time, this can lead to metabolic syndrome and other harmful health effects.</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Sugar is becoming increasingly prevalent in the American diet. It’s even hidden in many foods that you wouldn’t expect!</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Sugar makes weight loss extremely difficult. </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The Fiber Sweetener provides a natural way for you to satisfy your sweet tooth without harming your health. Each serving contains a dose of health-boosting fiber!</a:t>
            </a:r>
          </a:p>
        </p:txBody>
      </p:sp>
      <p:sp>
        <p:nvSpPr>
          <p:cNvPr id="5" name="TextBox 4"/>
          <p:cNvSpPr txBox="1"/>
          <p:nvPr/>
        </p:nvSpPr>
        <p:spPr>
          <a:xfrm>
            <a:off x="3039803" y="508952"/>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23313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4590" y="764819"/>
            <a:ext cx="7261924" cy="1415772"/>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On Sale This Week:</a:t>
            </a:r>
          </a:p>
          <a:p>
            <a:pPr algn="ctr"/>
            <a:r>
              <a:rPr lang="en-US" sz="5400" b="1" dirty="0" smtClean="0">
                <a:solidFill>
                  <a:srgbClr val="1C77A4"/>
                </a:solidFill>
                <a:latin typeface="Trebuchet MS" panose="020B0603020202020204" pitchFamily="34" charset="0"/>
              </a:rPr>
              <a:t>The Fiber Sweetener!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764" y="2579738"/>
            <a:ext cx="3254178" cy="325417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2882" y="2255492"/>
            <a:ext cx="1754764" cy="3783709"/>
          </a:xfrm>
          <a:prstGeom prst="rect">
            <a:avLst/>
          </a:prstGeom>
        </p:spPr>
      </p:pic>
    </p:spTree>
    <p:extLst>
      <p:ext uri="{BB962C8B-B14F-4D97-AF65-F5344CB8AC3E}">
        <p14:creationId xmlns:p14="http://schemas.microsoft.com/office/powerpoint/2010/main" val="64497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70188" y="1295133"/>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smtClean="0">
                <a:latin typeface="Trebuchet MS" panose="020B0603020202020204" pitchFamily="34" charset="0"/>
              </a:rPr>
              <a:t>LHL010 </a:t>
            </a:r>
            <a:r>
              <a:rPr lang="en-US" sz="4000" dirty="0">
                <a:latin typeface="Trebuchet MS" panose="020B0603020202020204" pitchFamily="34" charset="0"/>
              </a:rPr>
              <a:t>— </a:t>
            </a:r>
            <a:r>
              <a:rPr lang="en-US" sz="4000" dirty="0" smtClean="0">
                <a:latin typeface="Trebuchet MS" panose="020B0603020202020204" pitchFamily="34" charset="0"/>
              </a:rPr>
              <a:t>The</a:t>
            </a:r>
          </a:p>
          <a:p>
            <a:r>
              <a:rPr lang="en-US" sz="4000" dirty="0" smtClean="0">
                <a:latin typeface="Trebuchet MS" panose="020B0603020202020204" pitchFamily="34" charset="0"/>
              </a:rPr>
              <a:t>Harmful Health </a:t>
            </a:r>
          </a:p>
          <a:p>
            <a:r>
              <a:rPr lang="en-US" sz="4000" dirty="0" smtClean="0">
                <a:latin typeface="Trebuchet MS" panose="020B0603020202020204" pitchFamily="34" charset="0"/>
              </a:rPr>
              <a:t>Effects of Sugar </a:t>
            </a: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hellodoctor.co.za/wp-content/uploads/2014/05/sugar-cubes.jpg"/>
          <p:cNvPicPr>
            <a:picLocks noChangeAspect="1" noChangeArrowheads="1"/>
          </p:cNvPicPr>
          <p:nvPr/>
        </p:nvPicPr>
        <p:blipFill rotWithShape="1">
          <a:blip r:embed="rId3">
            <a:extLst>
              <a:ext uri="{28A0092B-C50C-407E-A947-70E740481C1C}">
                <a14:useLocalDpi xmlns:a14="http://schemas.microsoft.com/office/drawing/2010/main" val="0"/>
              </a:ext>
            </a:extLst>
          </a:blip>
          <a:srcRect l="32813"/>
          <a:stretch/>
        </p:blipFill>
        <p:spPr bwMode="auto">
          <a:xfrm>
            <a:off x="10391" y="2088573"/>
            <a:ext cx="5674390" cy="36264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4427460" y="1818963"/>
            <a:ext cx="4346825" cy="4093428"/>
          </a:xfrm>
          <a:prstGeom prst="rect">
            <a:avLst/>
          </a:prstGeom>
          <a:noFill/>
        </p:spPr>
        <p:txBody>
          <a:bodyPr wrap="square" rtlCol="0">
            <a:spAutoFit/>
          </a:bodyPr>
          <a:lstStyle/>
          <a:p>
            <a:r>
              <a:rPr lang="en-US" sz="2600" dirty="0">
                <a:latin typeface="Trebuchet MS" panose="020B0603020202020204" pitchFamily="34" charset="0"/>
              </a:rPr>
              <a:t>Sugar contains no nutrients, no protein, no healthy fats, and no enzymes. It provides a source of empty calories that actually pull minerals from the body during digestion. Eating too much can create hormonal imbalances and cause other harmful health effects. </a:t>
            </a:r>
          </a:p>
        </p:txBody>
      </p:sp>
      <p:sp>
        <p:nvSpPr>
          <p:cNvPr id="7" name="TextBox 6"/>
          <p:cNvSpPr txBox="1"/>
          <p:nvPr/>
        </p:nvSpPr>
        <p:spPr>
          <a:xfrm>
            <a:off x="746279" y="848736"/>
            <a:ext cx="771557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What Makes Sugar So Bad?</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33695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845" y="1616554"/>
            <a:ext cx="5444836" cy="3411017"/>
          </a:xfrm>
          <a:prstGeom prst="rect">
            <a:avLst/>
          </a:prstGeom>
        </p:spPr>
      </p:pic>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519734" y="4954834"/>
            <a:ext cx="8107017" cy="1292662"/>
          </a:xfrm>
          <a:prstGeom prst="rect">
            <a:avLst/>
          </a:prstGeom>
          <a:noFill/>
        </p:spPr>
        <p:txBody>
          <a:bodyPr wrap="square" rtlCol="0">
            <a:spAutoFit/>
          </a:bodyPr>
          <a:lstStyle/>
          <a:p>
            <a:r>
              <a:rPr lang="en-US" sz="2500" dirty="0">
                <a:latin typeface="Trebuchet MS" panose="020B0603020202020204" pitchFamily="34" charset="0"/>
              </a:rPr>
              <a:t>Unfortunately, more than 70% of the American diet is composed of refined carbohydrates like white sugar and flour!</a:t>
            </a:r>
            <a:endParaRPr lang="en-US" sz="2500" dirty="0">
              <a:effectLst/>
              <a:latin typeface="Trebuchet MS" panose="020B0603020202020204" pitchFamily="34" charset="0"/>
            </a:endParaRPr>
          </a:p>
        </p:txBody>
      </p:sp>
      <p:sp>
        <p:nvSpPr>
          <p:cNvPr id="9" name="TextBox 8"/>
          <p:cNvSpPr txBox="1"/>
          <p:nvPr/>
        </p:nvSpPr>
        <p:spPr>
          <a:xfrm>
            <a:off x="746279" y="848736"/>
            <a:ext cx="771557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What Makes Sugar So Bad?</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4096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8/8d/Pancreasactiononbloodsuga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1" y="1853043"/>
            <a:ext cx="3857160" cy="41767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4130211" y="1777283"/>
            <a:ext cx="4583130" cy="4154984"/>
          </a:xfrm>
          <a:prstGeom prst="rect">
            <a:avLst/>
          </a:prstGeom>
          <a:noFill/>
        </p:spPr>
        <p:txBody>
          <a:bodyPr wrap="square" rtlCol="0">
            <a:spAutoFit/>
          </a:bodyPr>
          <a:lstStyle/>
          <a:p>
            <a:r>
              <a:rPr lang="en-US" sz="2400" dirty="0" smtClean="0">
                <a:latin typeface="Trebuchet MS" panose="020B0603020202020204" pitchFamily="34" charset="0"/>
              </a:rPr>
              <a:t>A couple of hours after eating too much sugar, your blood sugar levels will plummet, and you’ll want to reach for something sweet. This new sugary snack will stimulate insulin production, causing your blood sugar to drop even more. You’ll experience low energy, hunger, and cravings — causing the vicious cycle to continue.  </a:t>
            </a:r>
            <a:endParaRPr lang="en-US" sz="2400" dirty="0">
              <a:effectLst/>
              <a:latin typeface="Trebuchet MS" panose="020B0603020202020204" pitchFamily="34" charset="0"/>
            </a:endParaRPr>
          </a:p>
        </p:txBody>
      </p:sp>
      <p:sp>
        <p:nvSpPr>
          <p:cNvPr id="8" name="TextBox 7"/>
          <p:cNvSpPr txBox="1"/>
          <p:nvPr/>
        </p:nvSpPr>
        <p:spPr>
          <a:xfrm>
            <a:off x="1100484" y="848736"/>
            <a:ext cx="7007176"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Vicious Sugar Cycle</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15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529219" y="4892796"/>
            <a:ext cx="8149705" cy="1200329"/>
          </a:xfrm>
          <a:prstGeom prst="rect">
            <a:avLst/>
          </a:prstGeom>
          <a:noFill/>
        </p:spPr>
        <p:txBody>
          <a:bodyPr wrap="square" rtlCol="0">
            <a:spAutoFit/>
          </a:bodyPr>
          <a:lstStyle/>
          <a:p>
            <a:r>
              <a:rPr lang="en-US" sz="2400" dirty="0" smtClean="0">
                <a:latin typeface="Trebuchet MS" panose="020B0603020202020204" pitchFamily="34" charset="0"/>
              </a:rPr>
              <a:t>Eventually, if this cycle continues, the pancreas will slow or stop producing insulin altogether. Without insulin, your body’s blood sugar levels can go haywire!</a:t>
            </a:r>
            <a:endParaRPr lang="en-US" sz="2400" dirty="0">
              <a:effectLst/>
              <a:latin typeface="Trebuchet MS" panose="020B0603020202020204" pitchFamily="34" charset="0"/>
            </a:endParaRPr>
          </a:p>
        </p:txBody>
      </p:sp>
      <p:sp>
        <p:nvSpPr>
          <p:cNvPr id="8" name="TextBox 7"/>
          <p:cNvSpPr txBox="1"/>
          <p:nvPr/>
        </p:nvSpPr>
        <p:spPr>
          <a:xfrm>
            <a:off x="1100484" y="848736"/>
            <a:ext cx="7007176"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Vicious Sugar Cycle</a:t>
            </a:r>
            <a:endParaRPr lang="en-US" sz="4800" b="1" dirty="0">
              <a:solidFill>
                <a:srgbClr val="1C77A4"/>
              </a:solidFill>
              <a:latin typeface="Trebuchet MS" panose="020B0603020202020204" pitchFamily="34" charset="0"/>
            </a:endParaRPr>
          </a:p>
        </p:txBody>
      </p:sp>
      <p:pic>
        <p:nvPicPr>
          <p:cNvPr id="3078" name="Picture 6" descr="http://i.livescience.com/images/i/000/029/214/original/pancreas-120723.jpg?1343080351"/>
          <p:cNvPicPr>
            <a:picLocks noChangeAspect="1" noChangeArrowheads="1"/>
          </p:cNvPicPr>
          <p:nvPr/>
        </p:nvPicPr>
        <p:blipFill rotWithShape="1">
          <a:blip r:embed="rId3">
            <a:extLst>
              <a:ext uri="{28A0092B-C50C-407E-A947-70E740481C1C}">
                <a14:useLocalDpi xmlns:a14="http://schemas.microsoft.com/office/drawing/2010/main" val="0"/>
              </a:ext>
            </a:extLst>
          </a:blip>
          <a:srcRect t="20245" b="18798"/>
          <a:stretch/>
        </p:blipFill>
        <p:spPr bwMode="auto">
          <a:xfrm>
            <a:off x="1417834" y="1769863"/>
            <a:ext cx="6400998" cy="2990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94115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4143054" y="1779030"/>
            <a:ext cx="4613910" cy="4247317"/>
          </a:xfrm>
          <a:prstGeom prst="rect">
            <a:avLst/>
          </a:prstGeom>
          <a:noFill/>
        </p:spPr>
        <p:txBody>
          <a:bodyPr wrap="square" rtlCol="0">
            <a:spAutoFit/>
          </a:bodyPr>
          <a:lstStyle/>
          <a:p>
            <a:r>
              <a:rPr lang="en-US" sz="2700" dirty="0" smtClean="0">
                <a:latin typeface="Trebuchet MS" panose="020B0603020202020204" pitchFamily="34" charset="0"/>
              </a:rPr>
              <a:t>However, you can put an end to this madness by eating high-quality proteins (fish or chicken), fiber-rich foods (fruits and vegetables), and healthy fats (coconut oil, olive oil, etc.) that satiate your appetite and actually leave you feeling full. </a:t>
            </a:r>
            <a:endParaRPr lang="en-US" sz="2700" dirty="0">
              <a:effectLst/>
              <a:latin typeface="Trebuchet MS" panose="020B0603020202020204" pitchFamily="34" charset="0"/>
            </a:endParaRPr>
          </a:p>
        </p:txBody>
      </p:sp>
      <p:sp>
        <p:nvSpPr>
          <p:cNvPr id="6" name="TextBox 5"/>
          <p:cNvSpPr txBox="1"/>
          <p:nvPr/>
        </p:nvSpPr>
        <p:spPr>
          <a:xfrm>
            <a:off x="1100484" y="848736"/>
            <a:ext cx="7007176"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The Vicious Sugar Cycle</a:t>
            </a:r>
            <a:endParaRPr lang="en-US" sz="4800" b="1" dirty="0">
              <a:solidFill>
                <a:srgbClr val="1C77A4"/>
              </a:solidFill>
              <a:latin typeface="Trebuchet MS" panose="020B0603020202020204" pitchFamily="34" charset="0"/>
            </a:endParaRPr>
          </a:p>
        </p:txBody>
      </p:sp>
      <p:pic>
        <p:nvPicPr>
          <p:cNvPr id="4100" name="Picture 4" descr="http://www.healthoffered.com/wp-content/uploads/2013/11/eat-health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195"/>
          <a:stretch/>
        </p:blipFill>
        <p:spPr bwMode="auto">
          <a:xfrm>
            <a:off x="744791" y="1815544"/>
            <a:ext cx="2995045" cy="4210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68099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886200" y="2646493"/>
            <a:ext cx="4724400" cy="2712904"/>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0"/>
              </a:spcBef>
              <a:buNone/>
            </a:pPr>
            <a:endParaRPr lang="en-US" sz="3600" dirty="0" smtClean="0">
              <a:solidFill>
                <a:schemeClr val="tx1"/>
              </a:solidFill>
            </a:endParaRPr>
          </a:p>
        </p:txBody>
      </p:sp>
      <p:sp>
        <p:nvSpPr>
          <p:cNvPr id="3" name="TextBox 2"/>
          <p:cNvSpPr txBox="1"/>
          <p:nvPr/>
        </p:nvSpPr>
        <p:spPr>
          <a:xfrm>
            <a:off x="633126" y="1787461"/>
            <a:ext cx="5062330" cy="4247317"/>
          </a:xfrm>
          <a:prstGeom prst="rect">
            <a:avLst/>
          </a:prstGeom>
          <a:noFill/>
        </p:spPr>
        <p:txBody>
          <a:bodyPr wrap="square" rtlCol="0">
            <a:spAutoFit/>
          </a:bodyPr>
          <a:lstStyle/>
          <a:p>
            <a:r>
              <a:rPr lang="en-US" sz="2700" dirty="0" smtClean="0">
                <a:latin typeface="Trebuchet MS" panose="020B0603020202020204" pitchFamily="34" charset="0"/>
              </a:rPr>
              <a:t>Unfortunately, excess sugar in the diet doesn’t just make you fat. It can also lead to metabolic syndrome — a cluster of unhealthy conditions (high blood pressure, high blood sugar, a large waist circumference, and abnormal cholesterol levels) that lead to diabetes and heart disease.</a:t>
            </a:r>
            <a:endParaRPr lang="en-US" sz="2700" dirty="0">
              <a:effectLst/>
              <a:latin typeface="Trebuchet MS" panose="020B0603020202020204" pitchFamily="34" charset="0"/>
            </a:endParaRPr>
          </a:p>
        </p:txBody>
      </p:sp>
      <p:sp>
        <p:nvSpPr>
          <p:cNvPr id="8" name="TextBox 7"/>
          <p:cNvSpPr txBox="1"/>
          <p:nvPr/>
        </p:nvSpPr>
        <p:spPr>
          <a:xfrm>
            <a:off x="1603888" y="848736"/>
            <a:ext cx="6000362"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Metabolic Syndrome</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102" t="2697" r="18526" b="-2697"/>
          <a:stretch/>
        </p:blipFill>
        <p:spPr>
          <a:xfrm>
            <a:off x="5871996" y="1894336"/>
            <a:ext cx="2801623" cy="4033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348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1565</TotalTime>
  <Words>2548</Words>
  <Application>Microsoft Office PowerPoint</Application>
  <PresentationFormat>On-screen Show (4:3)</PresentationFormat>
  <Paragraphs>94</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Karolyn Campbell</cp:lastModifiedBy>
  <cp:revision>163</cp:revision>
  <dcterms:created xsi:type="dcterms:W3CDTF">2015-03-23T22:32:53Z</dcterms:created>
  <dcterms:modified xsi:type="dcterms:W3CDTF">2015-10-01T20:42:30Z</dcterms:modified>
</cp:coreProperties>
</file>