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5"/>
  </p:notesMasterIdLst>
  <p:sldIdLst>
    <p:sldId id="259" r:id="rId2"/>
    <p:sldId id="272" r:id="rId3"/>
    <p:sldId id="271"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6206" autoAdjust="0"/>
  </p:normalViewPr>
  <p:slideViewPr>
    <p:cSldViewPr snapToGrid="0">
      <p:cViewPr varScale="1">
        <p:scale>
          <a:sx n="92" d="100"/>
          <a:sy n="92" d="100"/>
        </p:scale>
        <p:origin x="96"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10/5/2015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302643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21</a:t>
            </a:fld>
            <a:endParaRPr lang="en-US"/>
          </a:p>
        </p:txBody>
      </p:sp>
    </p:spTree>
    <p:extLst>
      <p:ext uri="{BB962C8B-B14F-4D97-AF65-F5344CB8AC3E}">
        <p14:creationId xmlns:p14="http://schemas.microsoft.com/office/powerpoint/2010/main" val="247957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22</a:t>
            </a:fld>
            <a:endParaRPr lang="en-US"/>
          </a:p>
        </p:txBody>
      </p:sp>
    </p:spTree>
    <p:extLst>
      <p:ext uri="{BB962C8B-B14F-4D97-AF65-F5344CB8AC3E}">
        <p14:creationId xmlns:p14="http://schemas.microsoft.com/office/powerpoint/2010/main" val="210446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23</a:t>
            </a:fld>
            <a:endParaRPr lang="en-US"/>
          </a:p>
        </p:txBody>
      </p:sp>
    </p:spTree>
    <p:extLst>
      <p:ext uri="{BB962C8B-B14F-4D97-AF65-F5344CB8AC3E}">
        <p14:creationId xmlns:p14="http://schemas.microsoft.com/office/powerpoint/2010/main" val="2457280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10/5/2015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1961" y="1786757"/>
            <a:ext cx="4989299" cy="4478149"/>
          </a:xfrm>
          <a:prstGeom prst="rect">
            <a:avLst/>
          </a:prstGeom>
        </p:spPr>
        <p:txBody>
          <a:bodyPr wrap="square">
            <a:spAutoFit/>
          </a:bodyPr>
          <a:lstStyle/>
          <a:p>
            <a:r>
              <a:rPr lang="en-US" sz="2600" dirty="0">
                <a:latin typeface="Trebuchet MS" panose="020B0603020202020204" pitchFamily="34" charset="0"/>
              </a:rPr>
              <a:t>EPA (</a:t>
            </a:r>
            <a:r>
              <a:rPr lang="en-US" sz="2600" dirty="0" err="1">
                <a:latin typeface="Trebuchet MS" panose="020B0603020202020204" pitchFamily="34" charset="0"/>
              </a:rPr>
              <a:t>Eicosapentaenoic</a:t>
            </a:r>
            <a:r>
              <a:rPr lang="en-US" sz="2600" dirty="0">
                <a:latin typeface="Trebuchet MS" panose="020B0603020202020204" pitchFamily="34" charset="0"/>
              </a:rPr>
              <a:t> acid) and DHA (Docosahexaenoic acid) are the two most important forms of omega-3. These fats are found in oily fish </a:t>
            </a:r>
            <a:r>
              <a:rPr lang="en-US" sz="2600" dirty="0" smtClean="0">
                <a:latin typeface="Trebuchet MS" panose="020B0603020202020204" pitchFamily="34" charset="0"/>
              </a:rPr>
              <a:t>(like tuna and salmon). They provide incredible health benefits including better mental health, reduced incidence of disease, and accelerated weight loss.</a:t>
            </a:r>
            <a:endParaRPr lang="en-US" sz="2600" dirty="0">
              <a:latin typeface="Trebuchet MS" panose="020B0603020202020204" pitchFamily="34" charset="0"/>
            </a:endParaRPr>
          </a:p>
          <a:p>
            <a:r>
              <a:rPr lang="en-US" sz="2500" dirty="0" smtClean="0">
                <a:latin typeface="Trebuchet MS" panose="020B0603020202020204" pitchFamily="34" charset="0"/>
              </a:rPr>
              <a:t> </a:t>
            </a:r>
            <a:endParaRPr lang="en-US" sz="2500" dirty="0">
              <a:latin typeface="Trebuchet MS" panose="020B0603020202020204" pitchFamily="34" charset="0"/>
            </a:endParaRPr>
          </a:p>
        </p:txBody>
      </p:sp>
      <p:sp>
        <p:nvSpPr>
          <p:cNvPr id="5" name="TextBox 4"/>
          <p:cNvSpPr txBox="1"/>
          <p:nvPr/>
        </p:nvSpPr>
        <p:spPr>
          <a:xfrm>
            <a:off x="1548406" y="799897"/>
            <a:ext cx="604973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Omega-3 Fatty Acids</a:t>
            </a:r>
            <a:endParaRPr lang="en-US" sz="4800" b="1" dirty="0">
              <a:solidFill>
                <a:srgbClr val="1C77A4"/>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15" y="1630894"/>
            <a:ext cx="3338218" cy="4378835"/>
          </a:xfrm>
          <a:prstGeom prst="rect">
            <a:avLst/>
          </a:prstGeom>
        </p:spPr>
      </p:pic>
    </p:spTree>
    <p:extLst>
      <p:ext uri="{BB962C8B-B14F-4D97-AF65-F5344CB8AC3E}">
        <p14:creationId xmlns:p14="http://schemas.microsoft.com/office/powerpoint/2010/main" val="293723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025" y="1671979"/>
            <a:ext cx="8239990" cy="2062103"/>
          </a:xfrm>
          <a:prstGeom prst="rect">
            <a:avLst/>
          </a:prstGeom>
        </p:spPr>
        <p:txBody>
          <a:bodyPr wrap="square">
            <a:spAutoFit/>
          </a:bodyPr>
          <a:lstStyle/>
          <a:p>
            <a:r>
              <a:rPr lang="en-US" sz="2600" dirty="0">
                <a:latin typeface="Trebuchet MS" panose="020B0603020202020204" pitchFamily="34" charset="0"/>
              </a:rPr>
              <a:t>Omega-3 is found primarily in oily fish (salmon, tuna, sardines, anchovies, etc.), but also </a:t>
            </a:r>
            <a:r>
              <a:rPr lang="en-US" sz="2600" dirty="0" smtClean="0">
                <a:latin typeface="Trebuchet MS" panose="020B0603020202020204" pitchFamily="34" charset="0"/>
              </a:rPr>
              <a:t>found in </a:t>
            </a:r>
            <a:r>
              <a:rPr lang="en-US" sz="2600" dirty="0">
                <a:latin typeface="Trebuchet MS" panose="020B0603020202020204" pitchFamily="34" charset="0"/>
              </a:rPr>
              <a:t>some </a:t>
            </a:r>
            <a:r>
              <a:rPr lang="en-US" sz="2600" dirty="0" smtClean="0">
                <a:latin typeface="Trebuchet MS" panose="020B0603020202020204" pitchFamily="34" charset="0"/>
              </a:rPr>
              <a:t>plant-based </a:t>
            </a:r>
            <a:r>
              <a:rPr lang="en-US" sz="2600" dirty="0">
                <a:latin typeface="Trebuchet MS" panose="020B0603020202020204" pitchFamily="34" charset="0"/>
              </a:rPr>
              <a:t>foods (like </a:t>
            </a:r>
            <a:r>
              <a:rPr lang="en-US" sz="2600" dirty="0" smtClean="0">
                <a:latin typeface="Trebuchet MS" panose="020B0603020202020204" pitchFamily="34" charset="0"/>
              </a:rPr>
              <a:t>flaxseeds, chia seeds, </a:t>
            </a:r>
            <a:r>
              <a:rPr lang="en-US" sz="2600" dirty="0">
                <a:latin typeface="Trebuchet MS" panose="020B0603020202020204" pitchFamily="34" charset="0"/>
              </a:rPr>
              <a:t>and algae). </a:t>
            </a:r>
          </a:p>
          <a:p>
            <a:r>
              <a:rPr lang="en-US" sz="2400" dirty="0" smtClean="0">
                <a:latin typeface="Trebuchet MS" panose="020B0603020202020204" pitchFamily="34" charset="0"/>
              </a:rPr>
              <a:t> </a:t>
            </a:r>
            <a:endParaRPr lang="en-US" sz="2400" dirty="0">
              <a:latin typeface="Trebuchet MS" panose="020B0603020202020204" pitchFamily="34" charset="0"/>
            </a:endParaRPr>
          </a:p>
        </p:txBody>
      </p:sp>
      <p:sp>
        <p:nvSpPr>
          <p:cNvPr id="7" name="TextBox 6"/>
          <p:cNvSpPr txBox="1"/>
          <p:nvPr/>
        </p:nvSpPr>
        <p:spPr>
          <a:xfrm>
            <a:off x="1548406" y="799897"/>
            <a:ext cx="604973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Omega-3 Fatty Acids</a:t>
            </a:r>
            <a:endParaRPr lang="en-US" sz="4800" b="1" dirty="0">
              <a:solidFill>
                <a:srgbClr val="1C77A4"/>
              </a:solidFill>
              <a:latin typeface="Trebuchet MS" panose="020B0603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977" y="3862254"/>
            <a:ext cx="1632398" cy="155786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97" y="3661119"/>
            <a:ext cx="1586345" cy="237951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7718" y="3314697"/>
            <a:ext cx="3978526" cy="2652975"/>
          </a:xfrm>
          <a:prstGeom prst="rect">
            <a:avLst/>
          </a:prstGeom>
        </p:spPr>
      </p:pic>
    </p:spTree>
    <p:extLst>
      <p:ext uri="{BB962C8B-B14F-4D97-AF65-F5344CB8AC3E}">
        <p14:creationId xmlns:p14="http://schemas.microsoft.com/office/powerpoint/2010/main" val="428037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vconnection.noefie.nl/wp-content/uploads/Oil-Cookingo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709" y="1777926"/>
            <a:ext cx="3453822" cy="42567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6807" y="1744154"/>
            <a:ext cx="4814902" cy="4324261"/>
          </a:xfrm>
          <a:prstGeom prst="rect">
            <a:avLst/>
          </a:prstGeom>
        </p:spPr>
        <p:txBody>
          <a:bodyPr wrap="square">
            <a:spAutoFit/>
          </a:bodyPr>
          <a:lstStyle/>
          <a:p>
            <a:r>
              <a:rPr lang="en-US" sz="2500" dirty="0">
                <a:latin typeface="Trebuchet MS" panose="020B0603020202020204" pitchFamily="34" charset="0"/>
              </a:rPr>
              <a:t>Omega-6 fatty acids are also necessary for human health, but they’re generally overeaten in the standard American diet. Refined vegetable oils pack in record high levels of omega-6, which when eaten in excess, can have inflammatory effects in the body</a:t>
            </a:r>
            <a:r>
              <a:rPr lang="en-US" sz="2500" dirty="0" smtClean="0">
                <a:latin typeface="Trebuchet MS" panose="020B0603020202020204" pitchFamily="34" charset="0"/>
              </a:rPr>
              <a:t>. Unfortunately, these oils are just about everywhere we turn.</a:t>
            </a:r>
            <a:endParaRPr lang="en-US" sz="2500" dirty="0">
              <a:latin typeface="Trebuchet MS" panose="020B0603020202020204" pitchFamily="34" charset="0"/>
            </a:endParaRPr>
          </a:p>
        </p:txBody>
      </p:sp>
      <p:sp>
        <p:nvSpPr>
          <p:cNvPr id="6" name="TextBox 5"/>
          <p:cNvSpPr txBox="1"/>
          <p:nvPr/>
        </p:nvSpPr>
        <p:spPr>
          <a:xfrm>
            <a:off x="1548406" y="799897"/>
            <a:ext cx="604973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Omega-6 Fatty Acids</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45625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0744" b="33102"/>
          <a:stretch/>
        </p:blipFill>
        <p:spPr>
          <a:xfrm>
            <a:off x="904416" y="3241965"/>
            <a:ext cx="7455941" cy="2695624"/>
          </a:xfrm>
          <a:prstGeom prst="rect">
            <a:avLst/>
          </a:prstGeom>
        </p:spPr>
      </p:pic>
      <p:sp>
        <p:nvSpPr>
          <p:cNvPr id="2" name="Rectangle 1"/>
          <p:cNvSpPr/>
          <p:nvPr/>
        </p:nvSpPr>
        <p:spPr>
          <a:xfrm>
            <a:off x="509153" y="1766053"/>
            <a:ext cx="8246469" cy="2062103"/>
          </a:xfrm>
          <a:prstGeom prst="rect">
            <a:avLst/>
          </a:prstGeom>
        </p:spPr>
        <p:txBody>
          <a:bodyPr wrap="square">
            <a:spAutoFit/>
          </a:bodyPr>
          <a:lstStyle/>
          <a:p>
            <a:r>
              <a:rPr lang="en-US" sz="2600" dirty="0" smtClean="0">
                <a:latin typeface="Trebuchet MS" panose="020B0603020202020204" pitchFamily="34" charset="0"/>
              </a:rPr>
              <a:t>Studies </a:t>
            </a:r>
            <a:r>
              <a:rPr lang="en-US" sz="2600" dirty="0">
                <a:latin typeface="Trebuchet MS" panose="020B0603020202020204" pitchFamily="34" charset="0"/>
              </a:rPr>
              <a:t>show that excessive amounts of omega-6 can promote a range of serious health effects including cardiovascular disease, cancer, and autoimmune disease. </a:t>
            </a:r>
          </a:p>
          <a:p>
            <a:r>
              <a:rPr lang="en-US" sz="2400" dirty="0" smtClean="0">
                <a:latin typeface="Trebuchet MS" panose="020B0603020202020204" pitchFamily="34" charset="0"/>
              </a:rPr>
              <a:t> </a:t>
            </a:r>
            <a:endParaRPr lang="en-US" sz="2400" dirty="0">
              <a:latin typeface="Trebuchet MS" panose="020B0603020202020204" pitchFamily="34" charset="0"/>
            </a:endParaRPr>
          </a:p>
        </p:txBody>
      </p:sp>
      <p:sp>
        <p:nvSpPr>
          <p:cNvPr id="5" name="TextBox 4"/>
          <p:cNvSpPr txBox="1"/>
          <p:nvPr/>
        </p:nvSpPr>
        <p:spPr>
          <a:xfrm>
            <a:off x="1548406" y="799897"/>
            <a:ext cx="604973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Omega-6 Fatty Acids</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42123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1900" y="1724893"/>
            <a:ext cx="5008301" cy="4247317"/>
          </a:xfrm>
          <a:prstGeom prst="rect">
            <a:avLst/>
          </a:prstGeom>
        </p:spPr>
        <p:txBody>
          <a:bodyPr wrap="square">
            <a:spAutoFit/>
          </a:bodyPr>
          <a:lstStyle/>
          <a:p>
            <a:r>
              <a:rPr lang="en-US" sz="2700" dirty="0" smtClean="0">
                <a:latin typeface="Trebuchet MS" panose="020B0603020202020204" pitchFamily="34" charset="0"/>
              </a:rPr>
              <a:t>Refined vegetable oils (canola, soy, sunflower, safflower, peanut, etc.) are the number one source of omega-6 fatty acids in the American diet, but other foods contain this type of fat as well. Red meat, poultry, margarine, and mayonnaise are all high in omega-6.</a:t>
            </a:r>
            <a:endParaRPr lang="en-US" sz="2700" dirty="0">
              <a:latin typeface="Trebuchet MS" panose="020B0603020202020204" pitchFamily="34" charset="0"/>
            </a:endParaRPr>
          </a:p>
        </p:txBody>
      </p:sp>
      <p:sp>
        <p:nvSpPr>
          <p:cNvPr id="6" name="TextBox 5"/>
          <p:cNvSpPr txBox="1"/>
          <p:nvPr/>
        </p:nvSpPr>
        <p:spPr>
          <a:xfrm>
            <a:off x="553716" y="799897"/>
            <a:ext cx="803912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Where You’ll Find Omega-6</a:t>
            </a:r>
            <a:endParaRPr lang="en-US" sz="4800" b="1" dirty="0">
              <a:solidFill>
                <a:srgbClr val="1C77A4"/>
              </a:solidFill>
              <a:latin typeface="Trebuchet MS" panose="020B0603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202" t="1941" r="8381" b="718"/>
          <a:stretch/>
        </p:blipFill>
        <p:spPr>
          <a:xfrm>
            <a:off x="871718" y="1714501"/>
            <a:ext cx="2505326" cy="4437397"/>
          </a:xfrm>
          <a:prstGeom prst="rect">
            <a:avLst/>
          </a:prstGeom>
        </p:spPr>
      </p:pic>
    </p:spTree>
    <p:extLst>
      <p:ext uri="{BB962C8B-B14F-4D97-AF65-F5344CB8AC3E}">
        <p14:creationId xmlns:p14="http://schemas.microsoft.com/office/powerpoint/2010/main" val="84720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487" y="2434108"/>
            <a:ext cx="5498545" cy="3693319"/>
          </a:xfrm>
          <a:prstGeom prst="rect">
            <a:avLst/>
          </a:prstGeom>
        </p:spPr>
        <p:txBody>
          <a:bodyPr wrap="square">
            <a:spAutoFit/>
          </a:bodyPr>
          <a:lstStyle/>
          <a:p>
            <a:pPr marL="457200" indent="-457200">
              <a:buFont typeface="Arial" panose="020B0604020202020204" pitchFamily="34" charset="0"/>
              <a:buChar char="•"/>
            </a:pPr>
            <a:r>
              <a:rPr lang="en-US" sz="2600" dirty="0" smtClean="0">
                <a:latin typeface="Trebuchet MS" panose="020B0603020202020204" pitchFamily="34" charset="0"/>
              </a:rPr>
              <a:t>Eat more oily fish (salmon, tuna, anchovies, sardines, etc.). </a:t>
            </a:r>
          </a:p>
          <a:p>
            <a:pPr marL="457200" indent="-457200">
              <a:buFont typeface="Arial" panose="020B0604020202020204" pitchFamily="34" charset="0"/>
              <a:buChar char="•"/>
            </a:pPr>
            <a:r>
              <a:rPr lang="en-US" sz="2600" dirty="0" smtClean="0">
                <a:latin typeface="Trebuchet MS" panose="020B0603020202020204" pitchFamily="34" charset="0"/>
              </a:rPr>
              <a:t>Eat chia seeds and flaxseeds.</a:t>
            </a:r>
          </a:p>
          <a:p>
            <a:pPr marL="457200" indent="-457200">
              <a:buFont typeface="Arial" panose="020B0604020202020204" pitchFamily="34" charset="0"/>
              <a:buChar char="•"/>
            </a:pPr>
            <a:r>
              <a:rPr lang="en-US" sz="2600" dirty="0" smtClean="0">
                <a:latin typeface="Trebuchet MS" panose="020B0603020202020204" pitchFamily="34" charset="0"/>
              </a:rPr>
              <a:t>Eat fewer refined vegetable oils (and processed foods made with refined </a:t>
            </a:r>
            <a:r>
              <a:rPr lang="en-US" sz="2600" smtClean="0">
                <a:latin typeface="Trebuchet MS" panose="020B0603020202020204" pitchFamily="34" charset="0"/>
              </a:rPr>
              <a:t>vegetable </a:t>
            </a:r>
            <a:r>
              <a:rPr lang="en-US" sz="2600" smtClean="0">
                <a:latin typeface="Trebuchet MS" panose="020B0603020202020204" pitchFamily="34" charset="0"/>
              </a:rPr>
              <a:t>oils).</a:t>
            </a:r>
            <a:endParaRPr lang="en-US" sz="2600" dirty="0" smtClean="0">
              <a:latin typeface="Trebuchet MS" panose="020B0603020202020204" pitchFamily="34" charset="0"/>
            </a:endParaRPr>
          </a:p>
          <a:p>
            <a:pPr marL="457200" indent="-457200">
              <a:buFont typeface="Arial" panose="020B0604020202020204" pitchFamily="34" charset="0"/>
              <a:buChar char="•"/>
            </a:pPr>
            <a:r>
              <a:rPr lang="en-US" sz="2600" dirty="0" smtClean="0">
                <a:latin typeface="Trebuchet MS" panose="020B0603020202020204" pitchFamily="34" charset="0"/>
              </a:rPr>
              <a:t>Supplement with salmon oil for optimal results. </a:t>
            </a:r>
            <a:endParaRPr lang="en-US" sz="2600" dirty="0">
              <a:latin typeface="Trebuchet MS" panose="020B0603020202020204" pitchFamily="34" charset="0"/>
            </a:endParaRPr>
          </a:p>
          <a:p>
            <a:r>
              <a:rPr lang="en-US" sz="2600" dirty="0" smtClean="0">
                <a:latin typeface="Trebuchet MS" panose="020B0603020202020204" pitchFamily="34" charset="0"/>
              </a:rPr>
              <a:t> </a:t>
            </a:r>
            <a:endParaRPr lang="en-US" sz="2600" dirty="0">
              <a:latin typeface="Trebuchet MS" panose="020B0603020202020204" pitchFamily="34" charset="0"/>
            </a:endParaRPr>
          </a:p>
        </p:txBody>
      </p:sp>
      <p:sp>
        <p:nvSpPr>
          <p:cNvPr id="3" name="TextBox 2"/>
          <p:cNvSpPr txBox="1"/>
          <p:nvPr/>
        </p:nvSpPr>
        <p:spPr>
          <a:xfrm>
            <a:off x="354841" y="706381"/>
            <a:ext cx="8436925" cy="1446550"/>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How to Balance Your </a:t>
            </a:r>
          </a:p>
          <a:p>
            <a:pPr algn="ctr"/>
            <a:r>
              <a:rPr lang="en-US" sz="4400" b="1" dirty="0" smtClean="0">
                <a:solidFill>
                  <a:srgbClr val="1C77A4"/>
                </a:solidFill>
                <a:latin typeface="Trebuchet MS" panose="020B0603020202020204" pitchFamily="34" charset="0"/>
              </a:rPr>
              <a:t>Omega Ratios for Better Health</a:t>
            </a:r>
            <a:endParaRPr lang="en-US" sz="4400" b="1" dirty="0">
              <a:solidFill>
                <a:srgbClr val="1C77A4"/>
              </a:solidFill>
              <a:latin typeface="Trebuchet MS" panose="020B0603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81574" y="2916786"/>
            <a:ext cx="3997481" cy="2665615"/>
          </a:xfrm>
          <a:prstGeom prst="rect">
            <a:avLst/>
          </a:prstGeom>
        </p:spPr>
      </p:pic>
    </p:spTree>
    <p:extLst>
      <p:ext uri="{BB962C8B-B14F-4D97-AF65-F5344CB8AC3E}">
        <p14:creationId xmlns:p14="http://schemas.microsoft.com/office/powerpoint/2010/main" val="166853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4229" y="1778534"/>
            <a:ext cx="5188449" cy="4093428"/>
          </a:xfrm>
          <a:prstGeom prst="rect">
            <a:avLst/>
          </a:prstGeom>
        </p:spPr>
        <p:txBody>
          <a:bodyPr wrap="square">
            <a:spAutoFit/>
          </a:bodyPr>
          <a:lstStyle/>
          <a:p>
            <a:r>
              <a:rPr lang="en-US" sz="2600" dirty="0">
                <a:latin typeface="Trebuchet MS" panose="020B0603020202020204" pitchFamily="34" charset="0"/>
              </a:rPr>
              <a:t>If you don’t get enough omega-3 fatty acids through your diet, you can always take a high quality supplement! Your body needs Omega-3 fatty acids to grow healthy, radiant hair, skin, and nails. But they won’t just make you look good – numerous studies show that omega-3 fatty acids keep your body healthy too. </a:t>
            </a:r>
            <a:r>
              <a:rPr lang="en-US" sz="2600" dirty="0" smtClean="0">
                <a:latin typeface="Trebuchet MS" panose="020B0603020202020204" pitchFamily="34" charset="0"/>
              </a:rPr>
              <a:t> </a:t>
            </a:r>
            <a:endParaRPr lang="en-US" sz="2600" dirty="0">
              <a:latin typeface="Trebuchet MS" panose="020B0603020202020204" pitchFamily="34" charset="0"/>
            </a:endParaRPr>
          </a:p>
        </p:txBody>
      </p:sp>
      <p:sp>
        <p:nvSpPr>
          <p:cNvPr id="3" name="TextBox 2"/>
          <p:cNvSpPr txBox="1"/>
          <p:nvPr/>
        </p:nvSpPr>
        <p:spPr>
          <a:xfrm>
            <a:off x="1387957" y="770152"/>
            <a:ext cx="6391493"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Solutions4 Salmon Oil</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671" y="1778534"/>
            <a:ext cx="2587337" cy="4326602"/>
          </a:xfrm>
          <a:prstGeom prst="rect">
            <a:avLst/>
          </a:prstGeom>
        </p:spPr>
      </p:pic>
    </p:spTree>
    <p:extLst>
      <p:ext uri="{BB962C8B-B14F-4D97-AF65-F5344CB8AC3E}">
        <p14:creationId xmlns:p14="http://schemas.microsoft.com/office/powerpoint/2010/main" val="394013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603" y="1702394"/>
            <a:ext cx="4043961" cy="4401205"/>
          </a:xfrm>
          <a:prstGeom prst="rect">
            <a:avLst/>
          </a:prstGeom>
        </p:spPr>
        <p:txBody>
          <a:bodyPr wrap="square">
            <a:spAutoFit/>
          </a:bodyPr>
          <a:lstStyle/>
          <a:p>
            <a:r>
              <a:rPr lang="en-US" sz="2800" dirty="0">
                <a:latin typeface="Trebuchet MS" panose="020B0603020202020204" pitchFamily="34" charset="0"/>
              </a:rPr>
              <a:t>Omega-3 can also increase your production of fat burning hormones, making it easier to lose weight. Each capsule is enteric-coated to ensure maximum absorption and no fishy aftertaste.</a:t>
            </a:r>
            <a:endParaRPr lang="en-US" sz="2800" dirty="0">
              <a:effectLst/>
              <a:latin typeface="Trebuchet MS" panose="020B0603020202020204" pitchFamily="34" charset="0"/>
            </a:endParaRPr>
          </a:p>
        </p:txBody>
      </p:sp>
      <p:sp>
        <p:nvSpPr>
          <p:cNvPr id="7" name="TextBox 6"/>
          <p:cNvSpPr txBox="1"/>
          <p:nvPr/>
        </p:nvSpPr>
        <p:spPr>
          <a:xfrm>
            <a:off x="1387957" y="770152"/>
            <a:ext cx="6391493"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Solutions4 Salmon Oil</a:t>
            </a:r>
            <a:endParaRPr lang="en-US" sz="4800" b="1" dirty="0">
              <a:solidFill>
                <a:srgbClr val="1C77A4"/>
              </a:solidFill>
              <a:latin typeface="Trebuchet MS" panose="020B0603020202020204" pitchFamily="34" charset="0"/>
            </a:endParaRPr>
          </a:p>
        </p:txBody>
      </p:sp>
      <p:pic>
        <p:nvPicPr>
          <p:cNvPr id="2050" name="Picture 2" descr="http://media.mercola.com/ImageServer/Public/2013/December/omega-3-heart-fb.jpg"/>
          <p:cNvPicPr>
            <a:picLocks noChangeAspect="1" noChangeArrowheads="1"/>
          </p:cNvPicPr>
          <p:nvPr/>
        </p:nvPicPr>
        <p:blipFill rotWithShape="1">
          <a:blip r:embed="rId2">
            <a:extLst>
              <a:ext uri="{28A0092B-C50C-407E-A947-70E740481C1C}">
                <a14:useLocalDpi xmlns:a14="http://schemas.microsoft.com/office/drawing/2010/main" val="0"/>
              </a:ext>
            </a:extLst>
          </a:blip>
          <a:srcRect l="20096" r="17222"/>
          <a:stretch/>
        </p:blipFill>
        <p:spPr bwMode="auto">
          <a:xfrm>
            <a:off x="4468092" y="1917692"/>
            <a:ext cx="4301836" cy="360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935" y="1756013"/>
            <a:ext cx="8305807" cy="1292662"/>
          </a:xfrm>
          <a:prstGeom prst="rect">
            <a:avLst/>
          </a:prstGeom>
        </p:spPr>
        <p:txBody>
          <a:bodyPr wrap="square">
            <a:spAutoFit/>
          </a:bodyPr>
          <a:lstStyle/>
          <a:p>
            <a:r>
              <a:rPr lang="en-US" sz="2600" dirty="0">
                <a:latin typeface="Trebuchet MS" panose="020B0603020202020204" pitchFamily="34" charset="0"/>
              </a:rPr>
              <a:t>Each serving of </a:t>
            </a:r>
            <a:r>
              <a:rPr lang="en-US" sz="2600" dirty="0" smtClean="0">
                <a:latin typeface="Trebuchet MS" panose="020B0603020202020204" pitchFamily="34" charset="0"/>
              </a:rPr>
              <a:t>Salmon </a:t>
            </a:r>
            <a:r>
              <a:rPr lang="en-US" sz="2600" dirty="0">
                <a:latin typeface="Trebuchet MS" panose="020B0603020202020204" pitchFamily="34" charset="0"/>
              </a:rPr>
              <a:t>Oil contains 180 mg of EPA and 200 mg of DHA, two of the most beneficial types of omega-3 fatty acids.</a:t>
            </a:r>
            <a:endParaRPr lang="en-US" sz="2600" dirty="0">
              <a:effectLst/>
              <a:latin typeface="Trebuchet MS" panose="020B0603020202020204" pitchFamily="34" charset="0"/>
            </a:endParaRPr>
          </a:p>
        </p:txBody>
      </p:sp>
      <p:sp>
        <p:nvSpPr>
          <p:cNvPr id="6" name="TextBox 5"/>
          <p:cNvSpPr txBox="1"/>
          <p:nvPr/>
        </p:nvSpPr>
        <p:spPr>
          <a:xfrm>
            <a:off x="1387957" y="770152"/>
            <a:ext cx="6391493"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Solutions4 Salmon Oil</a:t>
            </a:r>
            <a:endParaRPr lang="en-US" sz="4800" b="1" dirty="0">
              <a:solidFill>
                <a:srgbClr val="1C77A4"/>
              </a:solidFill>
              <a:latin typeface="Trebuchet MS" panose="020B0603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086" y="3141193"/>
            <a:ext cx="6447504" cy="2927026"/>
          </a:xfrm>
          <a:prstGeom prst="rect">
            <a:avLst/>
          </a:prstGeom>
        </p:spPr>
      </p:pic>
    </p:spTree>
    <p:extLst>
      <p:ext uri="{BB962C8B-B14F-4D97-AF65-F5344CB8AC3E}">
        <p14:creationId xmlns:p14="http://schemas.microsoft.com/office/powerpoint/2010/main" val="279404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307" y="1643662"/>
            <a:ext cx="4650102" cy="4493538"/>
          </a:xfrm>
          <a:prstGeom prst="rect">
            <a:avLst/>
          </a:prstGeom>
        </p:spPr>
        <p:txBody>
          <a:bodyPr wrap="square">
            <a:spAutoFit/>
          </a:bodyPr>
          <a:lstStyle/>
          <a:p>
            <a:r>
              <a:rPr lang="en-US" sz="2600" dirty="0">
                <a:latin typeface="Trebuchet MS" panose="020B0603020202020204" pitchFamily="34" charset="0"/>
              </a:rPr>
              <a:t>The salmon’s cold water habitat and relatively short lifespan dramatically </a:t>
            </a:r>
            <a:r>
              <a:rPr lang="en-US" sz="2600" dirty="0" smtClean="0">
                <a:latin typeface="Trebuchet MS" panose="020B0603020202020204" pitchFamily="34" charset="0"/>
              </a:rPr>
              <a:t>reduce </a:t>
            </a:r>
            <a:r>
              <a:rPr lang="en-US" sz="2600" dirty="0">
                <a:latin typeface="Trebuchet MS" panose="020B0603020202020204" pitchFamily="34" charset="0"/>
              </a:rPr>
              <a:t>the exposure </a:t>
            </a:r>
            <a:r>
              <a:rPr lang="en-US" sz="2600" dirty="0" smtClean="0">
                <a:latin typeface="Trebuchet MS" panose="020B0603020202020204" pitchFamily="34" charset="0"/>
              </a:rPr>
              <a:t>to </a:t>
            </a:r>
            <a:r>
              <a:rPr lang="en-US" sz="2600" dirty="0">
                <a:latin typeface="Trebuchet MS" panose="020B0603020202020204" pitchFamily="34" charset="0"/>
              </a:rPr>
              <a:t>common environmental </a:t>
            </a:r>
            <a:r>
              <a:rPr lang="en-US" sz="2600" dirty="0" smtClean="0">
                <a:latin typeface="Trebuchet MS" panose="020B0603020202020204" pitchFamily="34" charset="0"/>
              </a:rPr>
              <a:t>toxins</a:t>
            </a:r>
            <a:r>
              <a:rPr lang="en-US" sz="2600" dirty="0">
                <a:latin typeface="Trebuchet MS" panose="020B0603020202020204" pitchFamily="34" charset="0"/>
              </a:rPr>
              <a:t>, </a:t>
            </a:r>
            <a:r>
              <a:rPr lang="en-US" sz="2600" dirty="0" smtClean="0">
                <a:latin typeface="Trebuchet MS" panose="020B0603020202020204" pitchFamily="34" charset="0"/>
              </a:rPr>
              <a:t>resulting </a:t>
            </a:r>
            <a:r>
              <a:rPr lang="en-US" sz="2600" dirty="0">
                <a:latin typeface="Trebuchet MS" panose="020B0603020202020204" pitchFamily="34" charset="0"/>
              </a:rPr>
              <a:t>in a higher </a:t>
            </a:r>
            <a:r>
              <a:rPr lang="en-US" sz="2600" dirty="0" smtClean="0">
                <a:latin typeface="Trebuchet MS" panose="020B0603020202020204" pitchFamily="34" charset="0"/>
              </a:rPr>
              <a:t>purity </a:t>
            </a:r>
            <a:r>
              <a:rPr lang="en-US" sz="2600" dirty="0">
                <a:latin typeface="Trebuchet MS" panose="020B0603020202020204" pitchFamily="34" charset="0"/>
              </a:rPr>
              <a:t>oil. Salmon’s </a:t>
            </a:r>
            <a:r>
              <a:rPr lang="en-US" sz="2600" dirty="0" smtClean="0">
                <a:latin typeface="Trebuchet MS" panose="020B0603020202020204" pitchFamily="34" charset="0"/>
              </a:rPr>
              <a:t>dietary </a:t>
            </a:r>
            <a:r>
              <a:rPr lang="en-US" sz="2600" dirty="0">
                <a:latin typeface="Trebuchet MS" panose="020B0603020202020204" pitchFamily="34" charset="0"/>
              </a:rPr>
              <a:t>intake of </a:t>
            </a:r>
            <a:r>
              <a:rPr lang="en-US" sz="2600" dirty="0" smtClean="0">
                <a:latin typeface="Trebuchet MS" panose="020B0603020202020204" pitchFamily="34" charset="0"/>
              </a:rPr>
              <a:t>protective </a:t>
            </a:r>
            <a:r>
              <a:rPr lang="en-US" sz="2600" dirty="0">
                <a:latin typeface="Trebuchet MS" panose="020B0603020202020204" pitchFamily="34" charset="0"/>
              </a:rPr>
              <a:t>carotenoids </a:t>
            </a:r>
            <a:r>
              <a:rPr lang="en-US" sz="2600" dirty="0" smtClean="0">
                <a:latin typeface="Trebuchet MS" panose="020B0603020202020204" pitchFamily="34" charset="0"/>
              </a:rPr>
              <a:t>make </a:t>
            </a:r>
            <a:r>
              <a:rPr lang="en-US" sz="2600" dirty="0">
                <a:latin typeface="Trebuchet MS" panose="020B0603020202020204" pitchFamily="34" charset="0"/>
              </a:rPr>
              <a:t>their oil more </a:t>
            </a:r>
            <a:r>
              <a:rPr lang="en-US" sz="2600" dirty="0" smtClean="0">
                <a:latin typeface="Trebuchet MS" panose="020B0603020202020204" pitchFamily="34" charset="0"/>
              </a:rPr>
              <a:t>resistant </a:t>
            </a:r>
            <a:r>
              <a:rPr lang="en-US" sz="2600" dirty="0">
                <a:latin typeface="Trebuchet MS" panose="020B0603020202020204" pitchFamily="34" charset="0"/>
              </a:rPr>
              <a:t>to spoilage and rancidity than other fish </a:t>
            </a:r>
            <a:r>
              <a:rPr lang="en-US" sz="2600" dirty="0" smtClean="0">
                <a:latin typeface="Trebuchet MS" panose="020B0603020202020204" pitchFamily="34" charset="0"/>
              </a:rPr>
              <a:t>oils.</a:t>
            </a:r>
            <a:endParaRPr lang="en-US" sz="2600" dirty="0">
              <a:latin typeface="Trebuchet MS" panose="020B0603020202020204" pitchFamily="34" charset="0"/>
            </a:endParaRPr>
          </a:p>
        </p:txBody>
      </p:sp>
      <p:sp>
        <p:nvSpPr>
          <p:cNvPr id="6" name="TextBox 5"/>
          <p:cNvSpPr txBox="1"/>
          <p:nvPr/>
        </p:nvSpPr>
        <p:spPr>
          <a:xfrm>
            <a:off x="1387957" y="770152"/>
            <a:ext cx="6391493"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Solutions4 Salmon Oil</a:t>
            </a:r>
            <a:endParaRPr lang="en-US" sz="4800" b="1" dirty="0">
              <a:solidFill>
                <a:srgbClr val="1C77A4"/>
              </a:solidFill>
              <a:latin typeface="Trebuchet MS" panose="020B0603020202020204" pitchFamily="34" charset="0"/>
            </a:endParaRPr>
          </a:p>
        </p:txBody>
      </p:sp>
      <p:pic>
        <p:nvPicPr>
          <p:cNvPr id="4098" name="Picture 2" descr="http://static.wixstatic.com/media/1fd896_fad128e39ecbe51109d36a9d7fd99593.jpg_1024"/>
          <p:cNvPicPr>
            <a:picLocks noChangeAspect="1" noChangeArrowheads="1"/>
          </p:cNvPicPr>
          <p:nvPr/>
        </p:nvPicPr>
        <p:blipFill rotWithShape="1">
          <a:blip r:embed="rId2">
            <a:extLst>
              <a:ext uri="{28A0092B-C50C-407E-A947-70E740481C1C}">
                <a14:useLocalDpi xmlns:a14="http://schemas.microsoft.com/office/drawing/2010/main" val="0"/>
              </a:ext>
            </a:extLst>
          </a:blip>
          <a:srcRect l="17283" r="26062"/>
          <a:stretch/>
        </p:blipFill>
        <p:spPr bwMode="auto">
          <a:xfrm>
            <a:off x="5455228" y="1722459"/>
            <a:ext cx="3197418" cy="4147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0453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31629" y="1409861"/>
            <a:ext cx="4928839"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700" b="1" dirty="0" smtClean="0">
                <a:solidFill>
                  <a:srgbClr val="1C77A4"/>
                </a:solidFill>
                <a:latin typeface="Trebuchet MS" panose="020B0603020202020204" pitchFamily="34" charset="0"/>
              </a:rPr>
              <a:t>Today, we’re going to talk about essential fatty acids and why they’re so important. </a:t>
            </a:r>
            <a:endParaRPr lang="en-US" sz="4700" b="1" dirty="0">
              <a:solidFill>
                <a:srgbClr val="1C77A4"/>
              </a:solidFill>
              <a:latin typeface="Trebuchet MS" panose="020B0603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634" r="13380" b="12889"/>
          <a:stretch/>
        </p:blipFill>
        <p:spPr>
          <a:xfrm>
            <a:off x="5309754" y="621100"/>
            <a:ext cx="3449781" cy="5634228"/>
          </a:xfrm>
          <a:prstGeom prst="rect">
            <a:avLst/>
          </a:prstGeom>
        </p:spPr>
      </p:pic>
    </p:spTree>
    <p:extLst>
      <p:ext uri="{BB962C8B-B14F-4D97-AF65-F5344CB8AC3E}">
        <p14:creationId xmlns:p14="http://schemas.microsoft.com/office/powerpoint/2010/main" val="244360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5304" y="1725840"/>
            <a:ext cx="4685018" cy="4247317"/>
          </a:xfrm>
          <a:prstGeom prst="rect">
            <a:avLst/>
          </a:prstGeom>
        </p:spPr>
        <p:txBody>
          <a:bodyPr wrap="square">
            <a:spAutoFit/>
          </a:bodyPr>
          <a:lstStyle/>
          <a:p>
            <a:r>
              <a:rPr lang="en-US" sz="2700" dirty="0" smtClean="0">
                <a:latin typeface="Trebuchet MS" panose="020B0603020202020204" pitchFamily="34" charset="0"/>
              </a:rPr>
              <a:t>Other types of fish oil contain a blend of oils from several different types of fish. These oils have </a:t>
            </a:r>
            <a:r>
              <a:rPr lang="en-US" sz="2700" dirty="0">
                <a:latin typeface="Trebuchet MS" panose="020B0603020202020204" pitchFamily="34" charset="0"/>
              </a:rPr>
              <a:t>a much less consistent level of </a:t>
            </a:r>
            <a:r>
              <a:rPr lang="en-US" sz="2700" dirty="0" smtClean="0">
                <a:latin typeface="Trebuchet MS" panose="020B0603020202020204" pitchFamily="34" charset="0"/>
              </a:rPr>
              <a:t>healthy omega-3 fatty acids</a:t>
            </a:r>
            <a:r>
              <a:rPr lang="en-US" sz="2700" dirty="0">
                <a:latin typeface="Trebuchet MS" panose="020B0603020202020204" pitchFamily="34" charset="0"/>
              </a:rPr>
              <a:t>. </a:t>
            </a:r>
            <a:r>
              <a:rPr lang="en-US" sz="2700" dirty="0" smtClean="0">
                <a:latin typeface="Trebuchet MS" panose="020B0603020202020204" pitchFamily="34" charset="0"/>
              </a:rPr>
              <a:t>They can also contain unwanted additives and fillers that reduce the potency of the final product.</a:t>
            </a:r>
            <a:endParaRPr lang="en-US" sz="2700" dirty="0">
              <a:latin typeface="Trebuchet MS" panose="020B0603020202020204" pitchFamily="34" charset="0"/>
            </a:endParaRPr>
          </a:p>
        </p:txBody>
      </p:sp>
      <p:sp>
        <p:nvSpPr>
          <p:cNvPr id="7" name="TextBox 6"/>
          <p:cNvSpPr txBox="1"/>
          <p:nvPr/>
        </p:nvSpPr>
        <p:spPr>
          <a:xfrm>
            <a:off x="1387957" y="770152"/>
            <a:ext cx="6391493"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Solutions4 Salmon Oil</a:t>
            </a:r>
            <a:endParaRPr lang="en-US" sz="4800" b="1" dirty="0">
              <a:solidFill>
                <a:srgbClr val="1C77A4"/>
              </a:solidFill>
              <a:latin typeface="Trebuchet MS" panose="020B0603020202020204" pitchFamily="34" charset="0"/>
            </a:endParaRPr>
          </a:p>
        </p:txBody>
      </p:sp>
      <p:pic>
        <p:nvPicPr>
          <p:cNvPr id="5122" name="Picture 2" descr="http://www.packaging-gateway.com/uploads/newsarticle/4257382/images/453680/large/medicine%20bottle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67" y="1601149"/>
            <a:ext cx="2982479" cy="47529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mysitemyway.com/etc-mysitemyway/icons/legacy-previews/icons/glossy-black-icons-alphanumeric/070934-glossy-black-icon-alphanumeric-question-mark1-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65" y="3206172"/>
            <a:ext cx="2414825" cy="24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8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93511" y="1703262"/>
            <a:ext cx="8159447"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The body needs essential fatty acids to function at peak performance. Most people don’t eat enough omega-3 and overeat omega-6.</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To balance your omega ratios, it’s important to eat plenty of oily fish (salmon, tuna, etc.). Other sources of omega-3 (flaxseeds and chia) can be helpful as well.</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When you can’t manage to eat fish several times each week, take the Solutions4 Salmon Oil supplement. The quality and purity of this incredible product can’t be beat!</a:t>
            </a:r>
          </a:p>
        </p:txBody>
      </p:sp>
      <p:sp>
        <p:nvSpPr>
          <p:cNvPr id="4" name="TextBox 3"/>
          <p:cNvSpPr txBox="1"/>
          <p:nvPr/>
        </p:nvSpPr>
        <p:spPr>
          <a:xfrm>
            <a:off x="3050273" y="770152"/>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400944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7070" y="796856"/>
            <a:ext cx="5878532" cy="1261884"/>
          </a:xfrm>
          <a:prstGeom prst="rect">
            <a:avLst/>
          </a:prstGeom>
          <a:noFill/>
        </p:spPr>
        <p:txBody>
          <a:bodyPr wrap="none" rtlCol="0">
            <a:spAutoFit/>
          </a:bodyPr>
          <a:lstStyle/>
          <a:p>
            <a:pPr algn="ctr"/>
            <a:r>
              <a:rPr lang="en-US" sz="3200" b="1" dirty="0" smtClean="0">
                <a:solidFill>
                  <a:srgbClr val="1C77A4"/>
                </a:solidFill>
                <a:latin typeface="Trebuchet MS" panose="020B0603020202020204" pitchFamily="34" charset="0"/>
              </a:rPr>
              <a:t>On Sale This Week:</a:t>
            </a:r>
          </a:p>
          <a:p>
            <a:pPr algn="ctr"/>
            <a:r>
              <a:rPr lang="en-US" sz="4400" b="1" dirty="0" smtClean="0">
                <a:solidFill>
                  <a:srgbClr val="1C77A4"/>
                </a:solidFill>
                <a:latin typeface="Trebuchet MS" panose="020B0603020202020204" pitchFamily="34" charset="0"/>
              </a:rPr>
              <a:t>Solutions4 Salmon Oil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011" y="2336455"/>
            <a:ext cx="3653325" cy="36533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799" y="2058740"/>
            <a:ext cx="2410691" cy="4031211"/>
          </a:xfrm>
          <a:prstGeom prst="rect">
            <a:avLst/>
          </a:prstGeom>
        </p:spPr>
      </p:pic>
    </p:spTree>
    <p:extLst>
      <p:ext uri="{BB962C8B-B14F-4D97-AF65-F5344CB8AC3E}">
        <p14:creationId xmlns:p14="http://schemas.microsoft.com/office/powerpoint/2010/main" val="380138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0579" y="112887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mn-lt"/>
              </a:rPr>
              <a:t>Integrate what you’ve learned today by listening to: </a:t>
            </a:r>
          </a:p>
          <a:p>
            <a:endParaRPr lang="en-US" sz="2000" b="1" dirty="0" smtClean="0">
              <a:solidFill>
                <a:srgbClr val="382C7A"/>
              </a:solidFill>
              <a:latin typeface="+mn-lt"/>
            </a:endParaRPr>
          </a:p>
          <a:p>
            <a:r>
              <a:rPr lang="en-US" sz="4000" dirty="0">
                <a:latin typeface="Trebuchet MS" panose="020B0603020202020204" pitchFamily="34" charset="0"/>
              </a:rPr>
              <a:t>LHL011 — </a:t>
            </a:r>
          </a:p>
          <a:p>
            <a:r>
              <a:rPr lang="en-US" sz="4000" dirty="0">
                <a:latin typeface="Trebuchet MS" panose="020B0603020202020204" pitchFamily="34" charset="0"/>
              </a:rPr>
              <a:t>Balancing Omega</a:t>
            </a:r>
          </a:p>
          <a:p>
            <a:r>
              <a:rPr lang="en-US" sz="4000" dirty="0">
                <a:latin typeface="Trebuchet MS" panose="020B0603020202020204" pitchFamily="34" charset="0"/>
              </a:rPr>
              <a:t>Ratios for Better</a:t>
            </a:r>
          </a:p>
          <a:p>
            <a:r>
              <a:rPr lang="en-US" sz="4000" dirty="0">
                <a:latin typeface="Trebuchet MS" panose="020B0603020202020204" pitchFamily="34" charset="0"/>
              </a:rPr>
              <a:t>Health</a:t>
            </a:r>
          </a:p>
          <a:p>
            <a:pPr algn="ctr"/>
            <a:endParaRPr lang="en-US" sz="6000" b="1" dirty="0">
              <a:solidFill>
                <a:srgbClr val="382C7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14"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30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717" y="1822318"/>
            <a:ext cx="4944389" cy="4031873"/>
          </a:xfrm>
          <a:prstGeom prst="rect">
            <a:avLst/>
          </a:prstGeom>
        </p:spPr>
        <p:txBody>
          <a:bodyPr wrap="square">
            <a:spAutoFit/>
          </a:bodyPr>
          <a:lstStyle/>
          <a:p>
            <a:pPr marL="342900" lvl="0" indent="-342900">
              <a:buFont typeface="Arial" panose="020B0604020202020204" pitchFamily="34" charset="0"/>
              <a:buChar char="•"/>
            </a:pPr>
            <a:r>
              <a:rPr lang="en-US" sz="2500" dirty="0">
                <a:latin typeface="Trebuchet MS" panose="020B0603020202020204" pitchFamily="34" charset="0"/>
              </a:rPr>
              <a:t>The human brain is 60% fat. Fat maintains the integrity of neuron connections, allowing communication within the brain. </a:t>
            </a:r>
            <a:endParaRPr lang="en-US" sz="2500" dirty="0" smtClean="0">
              <a:latin typeface="Trebuchet MS" panose="020B0603020202020204" pitchFamily="34" charset="0"/>
            </a:endParaRPr>
          </a:p>
          <a:p>
            <a:pPr marL="342900" lvl="0" indent="-342900">
              <a:buFont typeface="Arial" panose="020B0604020202020204" pitchFamily="34" charset="0"/>
              <a:buChar char="•"/>
            </a:pPr>
            <a:endParaRPr lang="en-US" sz="300" dirty="0">
              <a:latin typeface="Trebuchet MS" panose="020B0603020202020204" pitchFamily="34" charset="0"/>
            </a:endParaRPr>
          </a:p>
          <a:p>
            <a:pPr marL="342900" lvl="0" indent="-342900">
              <a:buFont typeface="Arial" panose="020B0604020202020204" pitchFamily="34" charset="0"/>
              <a:buChar char="•"/>
            </a:pPr>
            <a:r>
              <a:rPr lang="en-US" sz="2500" dirty="0">
                <a:latin typeface="Trebuchet MS" panose="020B0603020202020204" pitchFamily="34" charset="0"/>
              </a:rPr>
              <a:t>Many fats are necessary for </a:t>
            </a:r>
            <a:r>
              <a:rPr lang="en-US" sz="2500" dirty="0" smtClean="0">
                <a:latin typeface="Trebuchet MS" panose="020B0603020202020204" pitchFamily="34" charset="0"/>
              </a:rPr>
              <a:t>normal </a:t>
            </a:r>
            <a:r>
              <a:rPr lang="en-US" sz="2500" dirty="0">
                <a:latin typeface="Trebuchet MS" panose="020B0603020202020204" pitchFamily="34" charset="0"/>
              </a:rPr>
              <a:t>reproduction and growth. </a:t>
            </a:r>
            <a:endParaRPr lang="en-US" sz="2500" dirty="0" smtClean="0">
              <a:latin typeface="Trebuchet MS" panose="020B0603020202020204" pitchFamily="34" charset="0"/>
            </a:endParaRPr>
          </a:p>
          <a:p>
            <a:pPr marL="342900" lvl="0" indent="-342900">
              <a:buFont typeface="Arial" panose="020B0604020202020204" pitchFamily="34" charset="0"/>
              <a:buChar char="•"/>
            </a:pPr>
            <a:endParaRPr lang="en-US" sz="300" dirty="0">
              <a:latin typeface="Trebuchet MS" panose="020B0603020202020204" pitchFamily="34" charset="0"/>
            </a:endParaRPr>
          </a:p>
          <a:p>
            <a:pPr marL="342900" lvl="0" indent="-342900">
              <a:buFont typeface="Arial" panose="020B0604020202020204" pitchFamily="34" charset="0"/>
              <a:buChar char="•"/>
            </a:pPr>
            <a:r>
              <a:rPr lang="en-US" sz="2500" dirty="0">
                <a:latin typeface="Trebuchet MS" panose="020B0603020202020204" pitchFamily="34" charset="0"/>
              </a:rPr>
              <a:t>Fats are needed for absorption of vitamin A, D, E, and K. </a:t>
            </a:r>
          </a:p>
        </p:txBody>
      </p:sp>
      <p:sp>
        <p:nvSpPr>
          <p:cNvPr id="3" name="TextBox 2"/>
          <p:cNvSpPr txBox="1"/>
          <p:nvPr/>
        </p:nvSpPr>
        <p:spPr>
          <a:xfrm>
            <a:off x="370034" y="945370"/>
            <a:ext cx="8406468" cy="707886"/>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The Importance of Fat in the Body</a:t>
            </a:r>
            <a:endParaRPr lang="en-US" sz="4000" b="1" dirty="0">
              <a:solidFill>
                <a:srgbClr val="1C77A4"/>
              </a:solidFill>
              <a:latin typeface="Trebuchet MS" panose="020B0603020202020204" pitchFamily="34" charset="0"/>
            </a:endParaRPr>
          </a:p>
        </p:txBody>
      </p:sp>
      <p:pic>
        <p:nvPicPr>
          <p:cNvPr id="6146" name="Picture 2" descr="http://britishsciencefestival.files.wordpress.com/2012/08/neurons.jpg"/>
          <p:cNvPicPr>
            <a:picLocks noChangeAspect="1" noChangeArrowheads="1"/>
          </p:cNvPicPr>
          <p:nvPr/>
        </p:nvPicPr>
        <p:blipFill rotWithShape="1">
          <a:blip r:embed="rId2">
            <a:extLst>
              <a:ext uri="{28A0092B-C50C-407E-A947-70E740481C1C}">
                <a14:useLocalDpi xmlns:a14="http://schemas.microsoft.com/office/drawing/2010/main" val="0"/>
              </a:ext>
            </a:extLst>
          </a:blip>
          <a:srcRect r="13765" b="6201"/>
          <a:stretch/>
        </p:blipFill>
        <p:spPr bwMode="auto">
          <a:xfrm rot="16200000">
            <a:off x="5065759" y="2393227"/>
            <a:ext cx="4106923" cy="2957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6580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5973" y="1786836"/>
            <a:ext cx="4433102" cy="4185761"/>
          </a:xfrm>
          <a:prstGeom prst="rect">
            <a:avLst/>
          </a:prstGeom>
        </p:spPr>
        <p:txBody>
          <a:bodyPr wrap="square">
            <a:spAutoFit/>
          </a:bodyPr>
          <a:lstStyle/>
          <a:p>
            <a:pPr marL="342900" lvl="0" indent="-342900">
              <a:buFont typeface="Arial" panose="020B0604020202020204" pitchFamily="34" charset="0"/>
              <a:buChar char="•"/>
            </a:pPr>
            <a:r>
              <a:rPr lang="en-US" sz="2600" dirty="0">
                <a:latin typeface="Trebuchet MS" panose="020B0603020202020204" pitchFamily="34" charset="0"/>
              </a:rPr>
              <a:t>Certain fats (especially omega-3) play a major role in reducing inflammation</a:t>
            </a:r>
            <a:r>
              <a:rPr lang="en-US" sz="2600" dirty="0" smtClean="0">
                <a:latin typeface="Trebuchet MS" panose="020B0603020202020204" pitchFamily="34" charset="0"/>
              </a:rPr>
              <a:t>.</a:t>
            </a:r>
          </a:p>
          <a:p>
            <a:pPr marL="342900" lvl="0" indent="-342900">
              <a:buFont typeface="Arial" panose="020B0604020202020204" pitchFamily="34" charset="0"/>
              <a:buChar char="•"/>
            </a:pPr>
            <a:endParaRPr lang="en-US" sz="300" dirty="0">
              <a:latin typeface="Trebuchet MS" panose="020B0603020202020204" pitchFamily="34" charset="0"/>
            </a:endParaRPr>
          </a:p>
          <a:p>
            <a:pPr marL="342900" lvl="0" indent="-342900">
              <a:buFont typeface="Arial" panose="020B0604020202020204" pitchFamily="34" charset="0"/>
              <a:buChar char="•"/>
            </a:pPr>
            <a:r>
              <a:rPr lang="en-US" sz="2600" dirty="0">
                <a:latin typeface="Trebuchet MS" panose="020B0603020202020204" pitchFamily="34" charset="0"/>
              </a:rPr>
              <a:t>Fats slow the release of sugar in the bloodstream</a:t>
            </a:r>
            <a:r>
              <a:rPr lang="en-US" sz="2600" dirty="0" smtClean="0">
                <a:latin typeface="Trebuchet MS" panose="020B0603020202020204" pitchFamily="34" charset="0"/>
              </a:rPr>
              <a:t>.</a:t>
            </a:r>
          </a:p>
          <a:p>
            <a:pPr marL="342900" lvl="0" indent="-342900">
              <a:buFont typeface="Arial" panose="020B0604020202020204" pitchFamily="34" charset="0"/>
              <a:buChar char="•"/>
            </a:pPr>
            <a:endParaRPr lang="en-US" sz="300" dirty="0">
              <a:latin typeface="Trebuchet MS" panose="020B0603020202020204" pitchFamily="34" charset="0"/>
            </a:endParaRPr>
          </a:p>
          <a:p>
            <a:pPr marL="342900" lvl="0" indent="-342900">
              <a:buFont typeface="Arial" panose="020B0604020202020204" pitchFamily="34" charset="0"/>
              <a:buChar char="•"/>
            </a:pPr>
            <a:r>
              <a:rPr lang="en-US" sz="2600" dirty="0">
                <a:latin typeface="Trebuchet MS" panose="020B0603020202020204" pitchFamily="34" charset="0"/>
              </a:rPr>
              <a:t>Fats play a role in the production of </a:t>
            </a:r>
            <a:r>
              <a:rPr lang="en-US" sz="2600" dirty="0" smtClean="0">
                <a:latin typeface="Trebuchet MS" panose="020B0603020202020204" pitchFamily="34" charset="0"/>
              </a:rPr>
              <a:t>serotonin (a hormone necessary for a positive, balanced mood).</a:t>
            </a:r>
            <a:endParaRPr lang="en-US" sz="2600" dirty="0">
              <a:latin typeface="Trebuchet MS" panose="020B0603020202020204" pitchFamily="34" charset="0"/>
            </a:endParaRPr>
          </a:p>
        </p:txBody>
      </p:sp>
      <p:sp>
        <p:nvSpPr>
          <p:cNvPr id="6" name="TextBox 5"/>
          <p:cNvSpPr txBox="1"/>
          <p:nvPr/>
        </p:nvSpPr>
        <p:spPr>
          <a:xfrm>
            <a:off x="370034" y="945370"/>
            <a:ext cx="8406468" cy="707886"/>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The Importance of Fat in the Body</a:t>
            </a:r>
            <a:endParaRPr lang="en-US" sz="4000" b="1" dirty="0">
              <a:solidFill>
                <a:srgbClr val="1C77A4"/>
              </a:solidFill>
              <a:latin typeface="Trebuchet MS" panose="020B0603020202020204" pitchFamily="34" charset="0"/>
            </a:endParaRPr>
          </a:p>
        </p:txBody>
      </p:sp>
      <p:pic>
        <p:nvPicPr>
          <p:cNvPr id="2050" name="Picture 2" descr="http://img.medscape.com/thumbnail_library/dt_140630_fat_cells_8--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2344" y="2386600"/>
            <a:ext cx="3984088" cy="2986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7892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059" y="1766055"/>
            <a:ext cx="8198427" cy="1661993"/>
          </a:xfrm>
          <a:prstGeom prst="rect">
            <a:avLst/>
          </a:prstGeom>
        </p:spPr>
        <p:txBody>
          <a:bodyPr wrap="square">
            <a:spAutoFit/>
          </a:bodyPr>
          <a:lstStyle/>
          <a:p>
            <a:r>
              <a:rPr lang="en-US" sz="2600" dirty="0">
                <a:latin typeface="Trebuchet MS" panose="020B0603020202020204" pitchFamily="34" charset="0"/>
              </a:rPr>
              <a:t>There are two Essential Fatty Acids (EFAs) that cannot be manufactured by your own body: Omega-3 and Omega-6. They have to be obtained through diet. </a:t>
            </a:r>
          </a:p>
          <a:p>
            <a:r>
              <a:rPr lang="en-US" sz="2400" dirty="0"/>
              <a:t> </a:t>
            </a:r>
          </a:p>
        </p:txBody>
      </p:sp>
      <p:sp>
        <p:nvSpPr>
          <p:cNvPr id="3" name="TextBox 2"/>
          <p:cNvSpPr txBox="1"/>
          <p:nvPr/>
        </p:nvSpPr>
        <p:spPr>
          <a:xfrm>
            <a:off x="1551611" y="799897"/>
            <a:ext cx="604332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Essential Fatty Acids</a:t>
            </a:r>
            <a:endParaRPr lang="en-US" sz="4800" b="1" dirty="0">
              <a:solidFill>
                <a:srgbClr val="1C77A4"/>
              </a:solidFill>
              <a:latin typeface="Trebuchet MS" panose="020B0603020202020204" pitchFamily="34" charset="0"/>
            </a:endParaRPr>
          </a:p>
        </p:txBody>
      </p:sp>
      <p:pic>
        <p:nvPicPr>
          <p:cNvPr id="3074" name="Picture 2" descr="http://graphics8.nytimes.com/images/2013/08/11/magazine/11eat1/11eat1-superJumbo-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337" y="3158837"/>
            <a:ext cx="7634583" cy="284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7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72"/>
          <a:stretch/>
        </p:blipFill>
        <p:spPr>
          <a:xfrm rot="16200000">
            <a:off x="-592870" y="2704792"/>
            <a:ext cx="4697173" cy="2362342"/>
          </a:xfrm>
          <a:prstGeom prst="rect">
            <a:avLst/>
          </a:prstGeom>
        </p:spPr>
      </p:pic>
      <p:sp>
        <p:nvSpPr>
          <p:cNvPr id="2" name="Rectangle 1"/>
          <p:cNvSpPr/>
          <p:nvPr/>
        </p:nvSpPr>
        <p:spPr>
          <a:xfrm>
            <a:off x="3210791" y="1693240"/>
            <a:ext cx="5527963" cy="4693593"/>
          </a:xfrm>
          <a:prstGeom prst="rect">
            <a:avLst/>
          </a:prstGeom>
        </p:spPr>
        <p:txBody>
          <a:bodyPr wrap="square">
            <a:spAutoFit/>
          </a:bodyPr>
          <a:lstStyle/>
          <a:p>
            <a:r>
              <a:rPr lang="en-US" sz="2500" dirty="0">
                <a:latin typeface="Trebuchet MS" panose="020B0603020202020204" pitchFamily="34" charset="0"/>
              </a:rPr>
              <a:t>Historically, our ancestors ate diets that were abundant in seafood and other sources of omega-3 fatty acids. Omega-6 fatty acids (primarily from nuts and seeds) were consumed as well, but in much lower quantities than most Americans eat today. The ratio of omega-3 to omega-6 was approximately 1:1. Today, the ratio is closer to </a:t>
            </a:r>
            <a:r>
              <a:rPr lang="en-US" sz="2500" dirty="0" smtClean="0">
                <a:latin typeface="Trebuchet MS" panose="020B0603020202020204" pitchFamily="34" charset="0"/>
              </a:rPr>
              <a:t>1:20, </a:t>
            </a:r>
            <a:r>
              <a:rPr lang="en-US" sz="2500" dirty="0">
                <a:latin typeface="Trebuchet MS" panose="020B0603020202020204" pitchFamily="34" charset="0"/>
              </a:rPr>
              <a:t>with far too little omega-3 in the diet. </a:t>
            </a:r>
          </a:p>
          <a:p>
            <a:r>
              <a:rPr lang="en-US" sz="2400" dirty="0"/>
              <a:t> </a:t>
            </a:r>
          </a:p>
        </p:txBody>
      </p:sp>
      <p:sp>
        <p:nvSpPr>
          <p:cNvPr id="6" name="TextBox 5"/>
          <p:cNvSpPr txBox="1"/>
          <p:nvPr/>
        </p:nvSpPr>
        <p:spPr>
          <a:xfrm>
            <a:off x="1551611" y="799897"/>
            <a:ext cx="6043321"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Essential Fatty Acids</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68516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4344" y="3128955"/>
            <a:ext cx="4509655" cy="3005022"/>
          </a:xfrm>
          <a:prstGeom prst="rect">
            <a:avLst/>
          </a:prstGeom>
        </p:spPr>
      </p:pic>
      <p:sp>
        <p:nvSpPr>
          <p:cNvPr id="2" name="Rectangle 1"/>
          <p:cNvSpPr/>
          <p:nvPr/>
        </p:nvSpPr>
        <p:spPr>
          <a:xfrm>
            <a:off x="510432" y="1818009"/>
            <a:ext cx="8294638" cy="3693319"/>
          </a:xfrm>
          <a:prstGeom prst="rect">
            <a:avLst/>
          </a:prstGeom>
        </p:spPr>
        <p:txBody>
          <a:bodyPr wrap="square">
            <a:spAutoFit/>
          </a:bodyPr>
          <a:lstStyle/>
          <a:p>
            <a:r>
              <a:rPr lang="en-US" sz="2600" dirty="0" smtClean="0">
                <a:latin typeface="Trebuchet MS" panose="020B0603020202020204" pitchFamily="34" charset="0"/>
              </a:rPr>
              <a:t>Omega-3 fatty acids are a powerful anti-inflammatory that provide incredible healing benefits </a:t>
            </a:r>
          </a:p>
          <a:p>
            <a:r>
              <a:rPr lang="en-US" sz="2600" dirty="0" smtClean="0">
                <a:latin typeface="Trebuchet MS" panose="020B0603020202020204" pitchFamily="34" charset="0"/>
              </a:rPr>
              <a:t>to the body. They’re also highly metabolically </a:t>
            </a:r>
          </a:p>
          <a:p>
            <a:r>
              <a:rPr lang="en-US" sz="2600" dirty="0" smtClean="0">
                <a:latin typeface="Trebuchet MS" panose="020B0603020202020204" pitchFamily="34" charset="0"/>
              </a:rPr>
              <a:t>active, meaning that they </a:t>
            </a:r>
          </a:p>
          <a:p>
            <a:r>
              <a:rPr lang="en-US" sz="2600" dirty="0" smtClean="0">
                <a:latin typeface="Trebuchet MS" panose="020B0603020202020204" pitchFamily="34" charset="0"/>
              </a:rPr>
              <a:t>play an important role in </a:t>
            </a:r>
          </a:p>
          <a:p>
            <a:r>
              <a:rPr lang="en-US" sz="2600" dirty="0" smtClean="0">
                <a:latin typeface="Trebuchet MS" panose="020B0603020202020204" pitchFamily="34" charset="0"/>
              </a:rPr>
              <a:t>healthy weight loss (by helping </a:t>
            </a:r>
          </a:p>
          <a:p>
            <a:r>
              <a:rPr lang="en-US" sz="2600" dirty="0" smtClean="0">
                <a:latin typeface="Trebuchet MS" panose="020B0603020202020204" pitchFamily="34" charset="0"/>
              </a:rPr>
              <a:t>your cells respond more </a:t>
            </a:r>
          </a:p>
          <a:p>
            <a:r>
              <a:rPr lang="en-US" sz="2600" dirty="0" smtClean="0">
                <a:latin typeface="Trebuchet MS" panose="020B0603020202020204" pitchFamily="34" charset="0"/>
              </a:rPr>
              <a:t>effectively to fat burning </a:t>
            </a:r>
          </a:p>
          <a:p>
            <a:r>
              <a:rPr lang="en-US" sz="2600" dirty="0" smtClean="0">
                <a:latin typeface="Trebuchet MS" panose="020B0603020202020204" pitchFamily="34" charset="0"/>
              </a:rPr>
              <a:t>hormones).  </a:t>
            </a:r>
            <a:endParaRPr lang="en-US" sz="2600" dirty="0">
              <a:latin typeface="Trebuchet MS" panose="020B0603020202020204" pitchFamily="34" charset="0"/>
            </a:endParaRPr>
          </a:p>
        </p:txBody>
      </p:sp>
      <p:sp>
        <p:nvSpPr>
          <p:cNvPr id="5" name="TextBox 4"/>
          <p:cNvSpPr txBox="1"/>
          <p:nvPr/>
        </p:nvSpPr>
        <p:spPr>
          <a:xfrm>
            <a:off x="1548406" y="799897"/>
            <a:ext cx="604973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Omega-3 Fatty Acids</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58684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627" y="4693412"/>
            <a:ext cx="8275082" cy="1661993"/>
          </a:xfrm>
          <a:prstGeom prst="rect">
            <a:avLst/>
          </a:prstGeom>
        </p:spPr>
        <p:txBody>
          <a:bodyPr wrap="square">
            <a:spAutoFit/>
          </a:bodyPr>
          <a:lstStyle/>
          <a:p>
            <a:r>
              <a:rPr lang="en-US" sz="2600" dirty="0" smtClean="0">
                <a:latin typeface="Trebuchet MS" panose="020B0603020202020204" pitchFamily="34" charset="0"/>
              </a:rPr>
              <a:t>Those who fail to get enough omega-3 in the diet will find that they regain their weight easily (and find it harder to lose weight the next time).</a:t>
            </a:r>
          </a:p>
          <a:p>
            <a:r>
              <a:rPr lang="en-US" sz="2400" dirty="0" smtClean="0">
                <a:latin typeface="Trebuchet MS" panose="020B0603020202020204" pitchFamily="34" charset="0"/>
              </a:rPr>
              <a:t> </a:t>
            </a:r>
            <a:endParaRPr lang="en-US" sz="2400" dirty="0">
              <a:latin typeface="Trebuchet MS" panose="020B0603020202020204" pitchFamily="34" charset="0"/>
            </a:endParaRPr>
          </a:p>
        </p:txBody>
      </p:sp>
      <p:sp>
        <p:nvSpPr>
          <p:cNvPr id="5" name="TextBox 4"/>
          <p:cNvSpPr txBox="1"/>
          <p:nvPr/>
        </p:nvSpPr>
        <p:spPr>
          <a:xfrm>
            <a:off x="1548406" y="799897"/>
            <a:ext cx="6049734"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Omega-3 Fatty Acids</a:t>
            </a:r>
            <a:endParaRPr lang="en-US" sz="48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76" y="1696118"/>
            <a:ext cx="7633993" cy="2997294"/>
          </a:xfrm>
          <a:prstGeom prst="rect">
            <a:avLst/>
          </a:prstGeom>
        </p:spPr>
      </p:pic>
    </p:spTree>
    <p:extLst>
      <p:ext uri="{BB962C8B-B14F-4D97-AF65-F5344CB8AC3E}">
        <p14:creationId xmlns:p14="http://schemas.microsoft.com/office/powerpoint/2010/main" val="353688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1665</TotalTime>
  <Words>1089</Words>
  <Application>Microsoft Office PowerPoint</Application>
  <PresentationFormat>On-screen Show (4:3)</PresentationFormat>
  <Paragraphs>84</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Karolyn Campbell</cp:lastModifiedBy>
  <cp:revision>174</cp:revision>
  <dcterms:created xsi:type="dcterms:W3CDTF">2015-03-23T22:32:53Z</dcterms:created>
  <dcterms:modified xsi:type="dcterms:W3CDTF">2015-10-05T19:03:54Z</dcterms:modified>
</cp:coreProperties>
</file>