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6"/>
  </p:notesMasterIdLst>
  <p:sldIdLst>
    <p:sldId id="259" r:id="rId2"/>
    <p:sldId id="272" r:id="rId3"/>
    <p:sldId id="27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7" r:id="rId19"/>
    <p:sldId id="308" r:id="rId20"/>
    <p:sldId id="309" r:id="rId21"/>
    <p:sldId id="310" r:id="rId22"/>
    <p:sldId id="311" r:id="rId23"/>
    <p:sldId id="291"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6206" autoAdjust="0"/>
  </p:normalViewPr>
  <p:slideViewPr>
    <p:cSldViewPr snapToGrid="0">
      <p:cViewPr varScale="1">
        <p:scale>
          <a:sx n="84" d="100"/>
          <a:sy n="84" d="100"/>
        </p:scale>
        <p:origin x="72"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10/9/2015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02643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22</a:t>
            </a:fld>
            <a:endParaRPr lang="en-US"/>
          </a:p>
        </p:txBody>
      </p:sp>
    </p:spTree>
    <p:extLst>
      <p:ext uri="{BB962C8B-B14F-4D97-AF65-F5344CB8AC3E}">
        <p14:creationId xmlns:p14="http://schemas.microsoft.com/office/powerpoint/2010/main" val="311644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23</a:t>
            </a:fld>
            <a:endParaRPr lang="en-US"/>
          </a:p>
        </p:txBody>
      </p:sp>
    </p:spTree>
    <p:extLst>
      <p:ext uri="{BB962C8B-B14F-4D97-AF65-F5344CB8AC3E}">
        <p14:creationId xmlns:p14="http://schemas.microsoft.com/office/powerpoint/2010/main" val="210446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24</a:t>
            </a:fld>
            <a:endParaRPr lang="en-US"/>
          </a:p>
        </p:txBody>
      </p:sp>
    </p:spTree>
    <p:extLst>
      <p:ext uri="{BB962C8B-B14F-4D97-AF65-F5344CB8AC3E}">
        <p14:creationId xmlns:p14="http://schemas.microsoft.com/office/powerpoint/2010/main" val="245728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10/9/2015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1544" y="2164037"/>
            <a:ext cx="3842456" cy="3247043"/>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smtClean="0">
                <a:latin typeface="Trebuchet MS" panose="020B0603020202020204" pitchFamily="34" charset="0"/>
              </a:rPr>
              <a:t>Processed meat</a:t>
            </a:r>
          </a:p>
          <a:p>
            <a:pPr marL="457200" indent="-457200">
              <a:lnSpc>
                <a:spcPct val="150000"/>
              </a:lnSpc>
              <a:buFont typeface="Arial" panose="020B0604020202020204" pitchFamily="34" charset="0"/>
              <a:buChar char="•"/>
            </a:pPr>
            <a:r>
              <a:rPr lang="en-US" sz="2800" dirty="0" smtClean="0">
                <a:latin typeface="Trebuchet MS" panose="020B0603020202020204" pitchFamily="34" charset="0"/>
              </a:rPr>
              <a:t>Lunch meat </a:t>
            </a:r>
            <a:endParaRPr lang="en-US" sz="2800" dirty="0">
              <a:latin typeface="Trebuchet MS" panose="020B0603020202020204" pitchFamily="34" charset="0"/>
            </a:endParaRPr>
          </a:p>
          <a:p>
            <a:r>
              <a:rPr lang="en-US" sz="2800" dirty="0" smtClean="0">
                <a:latin typeface="Trebuchet MS" panose="020B0603020202020204" pitchFamily="34" charset="0"/>
              </a:rPr>
              <a:t>    (or sliced deli </a:t>
            </a:r>
            <a:endParaRPr lang="en-US" sz="2800" dirty="0">
              <a:latin typeface="Trebuchet MS" panose="020B0603020202020204" pitchFamily="34" charset="0"/>
            </a:endParaRPr>
          </a:p>
          <a:p>
            <a:r>
              <a:rPr lang="en-US" sz="2800" dirty="0" smtClean="0">
                <a:latin typeface="Trebuchet MS" panose="020B0603020202020204" pitchFamily="34" charset="0"/>
              </a:rPr>
              <a:t>    meat)</a:t>
            </a:r>
          </a:p>
          <a:p>
            <a:endParaRPr lang="en-US" sz="1000" dirty="0" smtClean="0">
              <a:latin typeface="Trebuchet MS" panose="020B0603020202020204" pitchFamily="34" charset="0"/>
            </a:endParaRPr>
          </a:p>
          <a:p>
            <a:pPr marL="457200" indent="-457200">
              <a:buFont typeface="Arial" panose="020B0604020202020204" pitchFamily="34" charset="0"/>
              <a:buChar char="•"/>
            </a:pPr>
            <a:r>
              <a:rPr lang="en-US" sz="2800" dirty="0" smtClean="0">
                <a:effectLst/>
                <a:latin typeface="Trebuchet MS" panose="020B0603020202020204" pitchFamily="34" charset="0"/>
              </a:rPr>
              <a:t>Conventional </a:t>
            </a:r>
            <a:endParaRPr lang="en-US" sz="2800" dirty="0">
              <a:latin typeface="Trebuchet MS" panose="020B0603020202020204" pitchFamily="34" charset="0"/>
            </a:endParaRPr>
          </a:p>
          <a:p>
            <a:r>
              <a:rPr lang="en-US" sz="2800" dirty="0" smtClean="0">
                <a:effectLst/>
                <a:latin typeface="Trebuchet MS" panose="020B0603020202020204" pitchFamily="34" charset="0"/>
              </a:rPr>
              <a:t>    red meat</a:t>
            </a:r>
            <a:endParaRPr lang="en-US" sz="2800" dirty="0">
              <a:effectLst/>
              <a:latin typeface="Trebuchet MS" panose="020B0603020202020204" pitchFamily="34" charset="0"/>
            </a:endParaRPr>
          </a:p>
        </p:txBody>
      </p:sp>
      <p:sp>
        <p:nvSpPr>
          <p:cNvPr id="4" name="TextBox 3"/>
          <p:cNvSpPr txBox="1"/>
          <p:nvPr/>
        </p:nvSpPr>
        <p:spPr>
          <a:xfrm>
            <a:off x="269862" y="802462"/>
            <a:ext cx="8606843"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Unhealthy Sources of Protein</a:t>
            </a:r>
            <a:endParaRPr lang="en-US" sz="4800" b="1" dirty="0">
              <a:solidFill>
                <a:srgbClr val="1C77A4"/>
              </a:solidFill>
              <a:latin typeface="Trebuchet MS" panose="020B0603020202020204" pitchFamily="34" charset="0"/>
            </a:endParaRPr>
          </a:p>
        </p:txBody>
      </p:sp>
      <p:pic>
        <p:nvPicPr>
          <p:cNvPr id="3076" name="Picture 4" descr="http://cathe.com/wp-content/uploads/2012/07/shutterstock_53272285.jpg"/>
          <p:cNvPicPr>
            <a:picLocks noChangeAspect="1" noChangeArrowheads="1"/>
          </p:cNvPicPr>
          <p:nvPr/>
        </p:nvPicPr>
        <p:blipFill rotWithShape="1">
          <a:blip r:embed="rId2">
            <a:extLst>
              <a:ext uri="{28A0092B-C50C-407E-A947-70E740481C1C}">
                <a14:useLocalDpi xmlns:a14="http://schemas.microsoft.com/office/drawing/2010/main" val="0"/>
              </a:ext>
            </a:extLst>
          </a:blip>
          <a:srcRect l="6959" t="5117" r="7890" b="5402"/>
          <a:stretch/>
        </p:blipFill>
        <p:spPr bwMode="auto">
          <a:xfrm>
            <a:off x="399616" y="2243059"/>
            <a:ext cx="4845483" cy="340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2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225" y="1633459"/>
            <a:ext cx="8166100" cy="3677930"/>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smtClean="0">
                <a:latin typeface="Trebuchet MS" panose="020B0603020202020204" pitchFamily="34" charset="0"/>
              </a:rPr>
              <a:t>Conventional chicken</a:t>
            </a:r>
          </a:p>
          <a:p>
            <a:pPr marL="457200" indent="-457200">
              <a:lnSpc>
                <a:spcPct val="150000"/>
              </a:lnSpc>
              <a:buFont typeface="Arial" panose="020B0604020202020204" pitchFamily="34" charset="0"/>
              <a:buChar char="•"/>
            </a:pPr>
            <a:r>
              <a:rPr lang="en-US" sz="2800" dirty="0" smtClean="0">
                <a:effectLst/>
                <a:latin typeface="Trebuchet MS" panose="020B0603020202020204" pitchFamily="34" charset="0"/>
              </a:rPr>
              <a:t>Farm-raised fish</a:t>
            </a:r>
          </a:p>
          <a:p>
            <a:pPr marL="457200" indent="-457200">
              <a:lnSpc>
                <a:spcPct val="150000"/>
              </a:lnSpc>
              <a:buFont typeface="Arial" panose="020B0604020202020204" pitchFamily="34" charset="0"/>
              <a:buChar char="•"/>
            </a:pPr>
            <a:r>
              <a:rPr lang="en-US" sz="2800" dirty="0" smtClean="0">
                <a:latin typeface="Trebuchet MS" panose="020B0603020202020204" pitchFamily="34" charset="0"/>
              </a:rPr>
              <a:t>Pasture-raised pork</a:t>
            </a:r>
          </a:p>
          <a:p>
            <a:pPr marL="457200" indent="-457200">
              <a:lnSpc>
                <a:spcPct val="150000"/>
              </a:lnSpc>
              <a:buFont typeface="Arial" panose="020B0604020202020204" pitchFamily="34" charset="0"/>
              <a:buChar char="•"/>
            </a:pPr>
            <a:r>
              <a:rPr lang="en-US" sz="2800" dirty="0" smtClean="0">
                <a:effectLst/>
                <a:latin typeface="Trebuchet MS" panose="020B0603020202020204" pitchFamily="34" charset="0"/>
              </a:rPr>
              <a:t>Grass-fed beef</a:t>
            </a:r>
          </a:p>
          <a:p>
            <a:pPr marL="457200" indent="-457200">
              <a:lnSpc>
                <a:spcPct val="150000"/>
              </a:lnSpc>
              <a:buFont typeface="Arial" panose="020B0604020202020204" pitchFamily="34" charset="0"/>
              <a:buChar char="•"/>
            </a:pPr>
            <a:endParaRPr lang="en-US" sz="500" dirty="0" smtClean="0">
              <a:effectLst/>
              <a:latin typeface="Trebuchet MS" panose="020B0603020202020204" pitchFamily="34" charset="0"/>
            </a:endParaRPr>
          </a:p>
          <a:p>
            <a:pPr marL="457200" indent="-457200">
              <a:buFont typeface="Arial" panose="020B0604020202020204" pitchFamily="34" charset="0"/>
              <a:buChar char="•"/>
            </a:pPr>
            <a:r>
              <a:rPr lang="en-US" sz="2800" dirty="0" smtClean="0">
                <a:latin typeface="Trebuchet MS" panose="020B0603020202020204" pitchFamily="34" charset="0"/>
              </a:rPr>
              <a:t>Conventional nuts </a:t>
            </a:r>
          </a:p>
          <a:p>
            <a:r>
              <a:rPr lang="en-US" sz="2800" dirty="0">
                <a:latin typeface="Trebuchet MS" panose="020B0603020202020204" pitchFamily="34" charset="0"/>
              </a:rPr>
              <a:t> </a:t>
            </a:r>
            <a:r>
              <a:rPr lang="en-US" sz="2800" dirty="0" smtClean="0">
                <a:latin typeface="Trebuchet MS" panose="020B0603020202020204" pitchFamily="34" charset="0"/>
              </a:rPr>
              <a:t>   and seeds</a:t>
            </a:r>
            <a:endParaRPr lang="en-US" sz="2800" dirty="0">
              <a:effectLst/>
              <a:latin typeface="Trebuchet MS" panose="020B0603020202020204" pitchFamily="34" charset="0"/>
            </a:endParaRPr>
          </a:p>
        </p:txBody>
      </p:sp>
      <p:sp>
        <p:nvSpPr>
          <p:cNvPr id="4" name="TextBox 3"/>
          <p:cNvSpPr txBox="1"/>
          <p:nvPr/>
        </p:nvSpPr>
        <p:spPr>
          <a:xfrm>
            <a:off x="1010442" y="802462"/>
            <a:ext cx="712567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Good Sources of Protein</a:t>
            </a:r>
            <a:endParaRPr lang="en-US" sz="4800" b="1" dirty="0">
              <a:solidFill>
                <a:srgbClr val="1C77A4"/>
              </a:solidFill>
              <a:latin typeface="Trebuchet MS" panose="020B0603020202020204" pitchFamily="34" charset="0"/>
            </a:endParaRPr>
          </a:p>
        </p:txBody>
      </p:sp>
      <p:pic>
        <p:nvPicPr>
          <p:cNvPr id="4098" name="Picture 2" descr="http://nobacks.com/wp-content/uploads/2014/11/Pig-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78" y="2582481"/>
            <a:ext cx="4378297" cy="344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228" y="1730082"/>
            <a:ext cx="8166100" cy="459356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600" dirty="0" smtClean="0">
                <a:latin typeface="Trebuchet MS" panose="020B0603020202020204" pitchFamily="34" charset="0"/>
              </a:rPr>
              <a:t>Organic, grass-fed whey protein</a:t>
            </a:r>
          </a:p>
          <a:p>
            <a:pPr marL="457200" indent="-457200">
              <a:lnSpc>
                <a:spcPct val="150000"/>
              </a:lnSpc>
              <a:buFont typeface="Arial" panose="020B0604020202020204" pitchFamily="34" charset="0"/>
              <a:buChar char="•"/>
            </a:pPr>
            <a:r>
              <a:rPr lang="en-US" sz="2600" dirty="0" smtClean="0">
                <a:effectLst/>
                <a:latin typeface="Trebuchet MS" panose="020B0603020202020204" pitchFamily="34" charset="0"/>
              </a:rPr>
              <a:t>Organic, free-range chicken</a:t>
            </a:r>
          </a:p>
          <a:p>
            <a:pPr marL="457200" indent="-457200">
              <a:lnSpc>
                <a:spcPct val="150000"/>
              </a:lnSpc>
              <a:buFont typeface="Arial" panose="020B0604020202020204" pitchFamily="34" charset="0"/>
              <a:buChar char="•"/>
            </a:pPr>
            <a:r>
              <a:rPr lang="en-US" sz="2600" dirty="0" smtClean="0">
                <a:latin typeface="Trebuchet MS" panose="020B0603020202020204" pitchFamily="34" charset="0"/>
              </a:rPr>
              <a:t>Wild-caught fish</a:t>
            </a:r>
          </a:p>
          <a:p>
            <a:pPr>
              <a:lnSpc>
                <a:spcPct val="150000"/>
              </a:lnSpc>
            </a:pPr>
            <a:endParaRPr lang="en-US" sz="300" dirty="0" smtClean="0">
              <a:latin typeface="Trebuchet MS" panose="020B0603020202020204" pitchFamily="34" charset="0"/>
            </a:endParaRPr>
          </a:p>
          <a:p>
            <a:pPr marL="457200" indent="-457200">
              <a:buFont typeface="Arial" panose="020B0604020202020204" pitchFamily="34" charset="0"/>
              <a:buChar char="•"/>
            </a:pPr>
            <a:r>
              <a:rPr lang="en-US" sz="2600" dirty="0" smtClean="0">
                <a:effectLst/>
                <a:latin typeface="Trebuchet MS" panose="020B0603020202020204" pitchFamily="34" charset="0"/>
              </a:rPr>
              <a:t>Other types </a:t>
            </a:r>
            <a:r>
              <a:rPr lang="en-US" sz="2600" dirty="0">
                <a:latin typeface="Trebuchet MS" panose="020B0603020202020204" pitchFamily="34" charset="0"/>
              </a:rPr>
              <a:t>of wild-caught </a:t>
            </a:r>
            <a:endParaRPr lang="en-US" sz="2600" dirty="0" smtClean="0">
              <a:effectLst/>
              <a:latin typeface="Trebuchet MS" panose="020B0603020202020204" pitchFamily="34" charset="0"/>
            </a:endParaRPr>
          </a:p>
          <a:p>
            <a:r>
              <a:rPr lang="en-US" sz="2600" dirty="0" smtClean="0">
                <a:effectLst/>
                <a:latin typeface="Trebuchet MS" panose="020B0603020202020204" pitchFamily="34" charset="0"/>
              </a:rPr>
              <a:t>     seafood</a:t>
            </a:r>
          </a:p>
          <a:p>
            <a:endParaRPr lang="en-US" sz="600" dirty="0" smtClean="0">
              <a:effectLst/>
              <a:latin typeface="Trebuchet MS" panose="020B0603020202020204" pitchFamily="34" charset="0"/>
            </a:endParaRPr>
          </a:p>
          <a:p>
            <a:pPr marL="457200" indent="-457200">
              <a:buFont typeface="Arial" panose="020B0604020202020204" pitchFamily="34" charset="0"/>
              <a:buChar char="•"/>
            </a:pPr>
            <a:r>
              <a:rPr lang="en-US" sz="2600" dirty="0" smtClean="0">
                <a:latin typeface="Trebuchet MS" panose="020B0603020202020204" pitchFamily="34" charset="0"/>
              </a:rPr>
              <a:t>Organic, farm-fresh </a:t>
            </a:r>
            <a:endParaRPr lang="en-US" sz="2600" dirty="0">
              <a:latin typeface="Trebuchet MS" panose="020B0603020202020204" pitchFamily="34" charset="0"/>
            </a:endParaRPr>
          </a:p>
          <a:p>
            <a:r>
              <a:rPr lang="en-US" sz="2600" dirty="0" smtClean="0">
                <a:latin typeface="Trebuchet MS" panose="020B0603020202020204" pitchFamily="34" charset="0"/>
              </a:rPr>
              <a:t>     eggs</a:t>
            </a:r>
          </a:p>
          <a:p>
            <a:endParaRPr lang="en-US" sz="600" dirty="0" smtClean="0">
              <a:latin typeface="Trebuchet MS" panose="020B0603020202020204" pitchFamily="34" charset="0"/>
            </a:endParaRPr>
          </a:p>
          <a:p>
            <a:pPr marL="457200" indent="-457200">
              <a:buFont typeface="Arial" panose="020B0604020202020204" pitchFamily="34" charset="0"/>
              <a:buChar char="•"/>
            </a:pPr>
            <a:r>
              <a:rPr lang="en-US" sz="2600" dirty="0" smtClean="0">
                <a:effectLst/>
                <a:latin typeface="Trebuchet MS" panose="020B0603020202020204" pitchFamily="34" charset="0"/>
              </a:rPr>
              <a:t>Raw, organic nuts and </a:t>
            </a:r>
          </a:p>
          <a:p>
            <a:r>
              <a:rPr lang="en-US" sz="2600" dirty="0">
                <a:latin typeface="Trebuchet MS" panose="020B0603020202020204" pitchFamily="34" charset="0"/>
              </a:rPr>
              <a:t> </a:t>
            </a:r>
            <a:r>
              <a:rPr lang="en-US" sz="2600" dirty="0" smtClean="0">
                <a:latin typeface="Trebuchet MS" panose="020B0603020202020204" pitchFamily="34" charset="0"/>
              </a:rPr>
              <a:t>    </a:t>
            </a:r>
            <a:r>
              <a:rPr lang="en-US" sz="2600" dirty="0" smtClean="0">
                <a:effectLst/>
                <a:latin typeface="Trebuchet MS" panose="020B0603020202020204" pitchFamily="34" charset="0"/>
              </a:rPr>
              <a:t>seeds</a:t>
            </a:r>
            <a:endParaRPr lang="en-US" sz="2600" dirty="0">
              <a:effectLst/>
              <a:latin typeface="Trebuchet MS" panose="020B0603020202020204" pitchFamily="34" charset="0"/>
            </a:endParaRPr>
          </a:p>
        </p:txBody>
      </p:sp>
      <p:sp>
        <p:nvSpPr>
          <p:cNvPr id="4" name="TextBox 3"/>
          <p:cNvSpPr txBox="1"/>
          <p:nvPr/>
        </p:nvSpPr>
        <p:spPr>
          <a:xfrm>
            <a:off x="830908" y="802462"/>
            <a:ext cx="748474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Better Sources of Protein</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476"/>
          <a:stretch/>
        </p:blipFill>
        <p:spPr>
          <a:xfrm>
            <a:off x="5249332" y="2592992"/>
            <a:ext cx="3766227" cy="3507921"/>
          </a:xfrm>
          <a:prstGeom prst="rect">
            <a:avLst/>
          </a:prstGeom>
        </p:spPr>
      </p:pic>
    </p:spTree>
    <p:extLst>
      <p:ext uri="{BB962C8B-B14F-4D97-AF65-F5344CB8AC3E}">
        <p14:creationId xmlns:p14="http://schemas.microsoft.com/office/powerpoint/2010/main" val="198518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8275" y="1955861"/>
            <a:ext cx="5269090" cy="3831818"/>
          </a:xfrm>
          <a:prstGeom prst="rect">
            <a:avLst/>
          </a:prstGeom>
        </p:spPr>
        <p:txBody>
          <a:bodyPr wrap="square">
            <a:spAutoFit/>
          </a:bodyPr>
          <a:lstStyle/>
          <a:p>
            <a:r>
              <a:rPr lang="en-US" sz="2700" dirty="0" smtClean="0">
                <a:latin typeface="Trebuchet MS" panose="020B0603020202020204" pitchFamily="34" charset="0"/>
              </a:rPr>
              <a:t>Make sure that you get adequate protein for breakfast, lunch, and dinner. Spreading out your intake is better than eating a large serving with one meal. If </a:t>
            </a:r>
            <a:r>
              <a:rPr lang="en-US" sz="2700" dirty="0">
                <a:latin typeface="Trebuchet MS" panose="020B0603020202020204" pitchFamily="34" charset="0"/>
              </a:rPr>
              <a:t>you don’t have time to prepare protein several times each day, you can use the </a:t>
            </a:r>
            <a:r>
              <a:rPr lang="en-US" sz="2700" i="1" dirty="0" smtClean="0">
                <a:latin typeface="Trebuchet MS" panose="020B0603020202020204" pitchFamily="34" charset="0"/>
              </a:rPr>
              <a:t>Solutions4 Nutritional Shake </a:t>
            </a:r>
            <a:r>
              <a:rPr lang="en-US" sz="2700" dirty="0" smtClean="0">
                <a:latin typeface="Trebuchet MS" panose="020B0603020202020204" pitchFamily="34" charset="0"/>
              </a:rPr>
              <a:t>instead</a:t>
            </a:r>
            <a:r>
              <a:rPr lang="en-US" sz="2700" dirty="0">
                <a:latin typeface="Trebuchet MS" panose="020B0603020202020204" pitchFamily="34" charset="0"/>
              </a:rPr>
              <a:t>!</a:t>
            </a:r>
            <a:endParaRPr lang="en-US" sz="2700" dirty="0">
              <a:effectLst/>
              <a:latin typeface="Trebuchet MS" panose="020B0603020202020204" pitchFamily="34" charset="0"/>
            </a:endParaRPr>
          </a:p>
        </p:txBody>
      </p:sp>
      <p:sp>
        <p:nvSpPr>
          <p:cNvPr id="3" name="TextBox 2"/>
          <p:cNvSpPr txBox="1"/>
          <p:nvPr/>
        </p:nvSpPr>
        <p:spPr>
          <a:xfrm>
            <a:off x="458860" y="858908"/>
            <a:ext cx="8319200" cy="800219"/>
          </a:xfrm>
          <a:prstGeom prst="rect">
            <a:avLst/>
          </a:prstGeom>
          <a:noFill/>
        </p:spPr>
        <p:txBody>
          <a:bodyPr wrap="none" rtlCol="0">
            <a:spAutoFit/>
          </a:bodyPr>
          <a:lstStyle/>
          <a:p>
            <a:pPr algn="ctr"/>
            <a:r>
              <a:rPr lang="en-US" sz="4600" b="1" dirty="0" smtClean="0">
                <a:solidFill>
                  <a:srgbClr val="1C77A4"/>
                </a:solidFill>
                <a:latin typeface="Trebuchet MS" panose="020B0603020202020204" pitchFamily="34" charset="0"/>
              </a:rPr>
              <a:t>Where Do You Go From Here?</a:t>
            </a:r>
            <a:endParaRPr lang="en-US" sz="4600" b="1" dirty="0">
              <a:solidFill>
                <a:srgbClr val="1C77A4"/>
              </a:solidFill>
              <a:latin typeface="Trebuchet MS" panose="020B0603020202020204" pitchFamily="34" charset="0"/>
            </a:endParaRPr>
          </a:p>
        </p:txBody>
      </p:sp>
      <p:pic>
        <p:nvPicPr>
          <p:cNvPr id="8198" name="Picture 6" descr="http://i247.photobucket.com/albums/gg158/MDA2008/salmonfil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68" y="3444471"/>
            <a:ext cx="1642710" cy="108829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bestmexicanfoods.com/wp-content/uploads/2015/03/bigstock-Raw-Chicken-83422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68" y="1803987"/>
            <a:ext cx="1796468" cy="119764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35to65.com/wp-content/uploads/Egg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612" y="5126861"/>
            <a:ext cx="1323622" cy="7993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0287" y="2869109"/>
            <a:ext cx="486030" cy="707886"/>
          </a:xfrm>
          <a:prstGeom prst="rect">
            <a:avLst/>
          </a:prstGeom>
          <a:noFill/>
        </p:spPr>
        <p:txBody>
          <a:bodyPr wrap="none" rtlCol="0">
            <a:spAutoFit/>
          </a:bodyPr>
          <a:lstStyle/>
          <a:p>
            <a:r>
              <a:rPr lang="en-US" sz="4000" b="1" dirty="0" smtClean="0"/>
              <a:t>+</a:t>
            </a:r>
            <a:endParaRPr lang="en-US" sz="4000" b="1" dirty="0"/>
          </a:p>
        </p:txBody>
      </p:sp>
      <p:sp>
        <p:nvSpPr>
          <p:cNvPr id="10" name="TextBox 9"/>
          <p:cNvSpPr txBox="1"/>
          <p:nvPr/>
        </p:nvSpPr>
        <p:spPr>
          <a:xfrm>
            <a:off x="1323408" y="4418975"/>
            <a:ext cx="486030" cy="707886"/>
          </a:xfrm>
          <a:prstGeom prst="rect">
            <a:avLst/>
          </a:prstGeom>
          <a:noFill/>
        </p:spPr>
        <p:txBody>
          <a:bodyPr wrap="none" rtlCol="0">
            <a:spAutoFit/>
          </a:bodyPr>
          <a:lstStyle/>
          <a:p>
            <a:r>
              <a:rPr lang="en-US" sz="4000" b="1" dirty="0" smtClean="0"/>
              <a:t>+</a:t>
            </a:r>
            <a:endParaRPr lang="en-US" sz="4000" b="1" dirty="0"/>
          </a:p>
        </p:txBody>
      </p:sp>
    </p:spTree>
    <p:extLst>
      <p:ext uri="{BB962C8B-B14F-4D97-AF65-F5344CB8AC3E}">
        <p14:creationId xmlns:p14="http://schemas.microsoft.com/office/powerpoint/2010/main" val="357691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921" y="1750455"/>
            <a:ext cx="5377746" cy="4678204"/>
          </a:xfrm>
          <a:prstGeom prst="rect">
            <a:avLst/>
          </a:prstGeom>
        </p:spPr>
        <p:txBody>
          <a:bodyPr wrap="square">
            <a:spAutoFit/>
          </a:bodyPr>
          <a:lstStyle/>
          <a:p>
            <a:r>
              <a:rPr lang="en-US" sz="2700" dirty="0" smtClean="0">
                <a:latin typeface="Trebuchet MS" panose="020B0603020202020204" pitchFamily="34" charset="0"/>
              </a:rPr>
              <a:t>Each </a:t>
            </a:r>
            <a:r>
              <a:rPr lang="en-US" sz="2700" dirty="0">
                <a:latin typeface="Trebuchet MS" panose="020B0603020202020204" pitchFamily="34" charset="0"/>
              </a:rPr>
              <a:t>serving of this incredible shake provides 20 grams of protein! The New Zealand whey protein (from grass-fed cows) is different from anything else on the market. This protein has been shown to support fat-burning, improve insulin sensitivity, help regulate the appetite, and so much more!</a:t>
            </a:r>
          </a:p>
          <a:p>
            <a:endParaRPr lang="en-US" sz="2800" dirty="0">
              <a:effectLst/>
              <a:latin typeface="Trebuchet MS" panose="020B0603020202020204" pitchFamily="34" charset="0"/>
            </a:endParaRPr>
          </a:p>
        </p:txBody>
      </p:sp>
      <p:sp>
        <p:nvSpPr>
          <p:cNvPr id="3" name="TextBox 2"/>
          <p:cNvSpPr txBox="1"/>
          <p:nvPr/>
        </p:nvSpPr>
        <p:spPr>
          <a:xfrm>
            <a:off x="1351181" y="836329"/>
            <a:ext cx="646683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Nutritional Shake</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356" y="1750455"/>
            <a:ext cx="2816385" cy="4288586"/>
          </a:xfrm>
          <a:prstGeom prst="rect">
            <a:avLst/>
          </a:prstGeom>
        </p:spPr>
      </p:pic>
    </p:spTree>
    <p:extLst>
      <p:ext uri="{BB962C8B-B14F-4D97-AF65-F5344CB8AC3E}">
        <p14:creationId xmlns:p14="http://schemas.microsoft.com/office/powerpoint/2010/main" val="105847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554" y="1755476"/>
            <a:ext cx="5235085" cy="4324261"/>
          </a:xfrm>
          <a:prstGeom prst="rect">
            <a:avLst/>
          </a:prstGeom>
        </p:spPr>
        <p:txBody>
          <a:bodyPr wrap="square">
            <a:spAutoFit/>
          </a:bodyPr>
          <a:lstStyle/>
          <a:p>
            <a:r>
              <a:rPr lang="en-US" sz="2500" dirty="0">
                <a:latin typeface="Trebuchet MS" panose="020B0603020202020204" pitchFamily="34" charset="0"/>
              </a:rPr>
              <a:t>The whey protein in the shake is made by pushing the liquid portion of grass-fed, organic cow’s milk through a filter. The material left behind is dried and forms whey protein concentrate. Further cold processing creates whey isolate. As whey concentrate is purified into whey isolate, some components can lose their biologic activity if harsh chemicals or heat are used. </a:t>
            </a:r>
            <a:endParaRPr lang="en-US" sz="2500" dirty="0">
              <a:effectLst/>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3018"/>
          <a:stretch/>
        </p:blipFill>
        <p:spPr>
          <a:xfrm>
            <a:off x="134007" y="1569882"/>
            <a:ext cx="3151057" cy="4695451"/>
          </a:xfrm>
          <a:prstGeom prst="rect">
            <a:avLst/>
          </a:prstGeom>
        </p:spPr>
      </p:pic>
      <p:sp>
        <p:nvSpPr>
          <p:cNvPr id="5" name="TextBox 4"/>
          <p:cNvSpPr txBox="1"/>
          <p:nvPr/>
        </p:nvSpPr>
        <p:spPr>
          <a:xfrm>
            <a:off x="1351181" y="836329"/>
            <a:ext cx="646683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Nutritional Shake</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3383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689" y="1723771"/>
            <a:ext cx="4419600" cy="4401205"/>
          </a:xfrm>
          <a:prstGeom prst="rect">
            <a:avLst/>
          </a:prstGeom>
        </p:spPr>
        <p:txBody>
          <a:bodyPr wrap="square">
            <a:spAutoFit/>
          </a:bodyPr>
          <a:lstStyle/>
          <a:p>
            <a:r>
              <a:rPr lang="en-US" sz="2800" dirty="0">
                <a:latin typeface="Trebuchet MS" panose="020B0603020202020204" pitchFamily="34" charset="0"/>
              </a:rPr>
              <a:t>We avoid these processing methods and instead use a micro-filtration technique that, while more expensive, yields a whey isolate with more bioactive peptides. This preserves the integrity of the whey and ensures bioavailability.</a:t>
            </a:r>
            <a:endParaRPr lang="en-US" sz="2500" dirty="0">
              <a:effectLst/>
              <a:latin typeface="Trebuchet MS" panose="020B0603020202020204" pitchFamily="34" charset="0"/>
            </a:endParaRPr>
          </a:p>
        </p:txBody>
      </p:sp>
      <p:sp>
        <p:nvSpPr>
          <p:cNvPr id="6" name="TextBox 5"/>
          <p:cNvSpPr txBox="1"/>
          <p:nvPr/>
        </p:nvSpPr>
        <p:spPr>
          <a:xfrm>
            <a:off x="1351181" y="836329"/>
            <a:ext cx="646683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Nutritional Shake</a:t>
            </a:r>
            <a:endParaRPr lang="en-US" sz="4800" b="1" dirty="0">
              <a:solidFill>
                <a:srgbClr val="1C77A4"/>
              </a:solidFill>
              <a:latin typeface="Trebuchet MS" panose="020B0603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007" y="1794933"/>
            <a:ext cx="2733871" cy="4162940"/>
          </a:xfrm>
          <a:prstGeom prst="rect">
            <a:avLst/>
          </a:prstGeom>
        </p:spPr>
      </p:pic>
    </p:spTree>
    <p:extLst>
      <p:ext uri="{BB962C8B-B14F-4D97-AF65-F5344CB8AC3E}">
        <p14:creationId xmlns:p14="http://schemas.microsoft.com/office/powerpoint/2010/main" val="308273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supzilla.com/wp-content/uploads/2014/11/Comp_69504139.jpg"/>
          <p:cNvPicPr>
            <a:picLocks noChangeAspect="1" noChangeArrowheads="1"/>
          </p:cNvPicPr>
          <p:nvPr/>
        </p:nvPicPr>
        <p:blipFill rotWithShape="1">
          <a:blip r:embed="rId2">
            <a:extLst>
              <a:ext uri="{28A0092B-C50C-407E-A947-70E740481C1C}">
                <a14:useLocalDpi xmlns:a14="http://schemas.microsoft.com/office/drawing/2010/main" val="0"/>
              </a:ext>
            </a:extLst>
          </a:blip>
          <a:srcRect l="694" t="3439" r="-694" b="5141"/>
          <a:stretch/>
        </p:blipFill>
        <p:spPr bwMode="auto">
          <a:xfrm>
            <a:off x="4323643" y="2606019"/>
            <a:ext cx="4711533" cy="34912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9289" y="1694059"/>
            <a:ext cx="8175977" cy="4493538"/>
          </a:xfrm>
          <a:prstGeom prst="rect">
            <a:avLst/>
          </a:prstGeom>
        </p:spPr>
        <p:txBody>
          <a:bodyPr wrap="square">
            <a:spAutoFit/>
          </a:bodyPr>
          <a:lstStyle/>
          <a:p>
            <a:r>
              <a:rPr lang="en-US" sz="2600" dirty="0">
                <a:latin typeface="Trebuchet MS" panose="020B0603020202020204" pitchFamily="34" charset="0"/>
              </a:rPr>
              <a:t>The </a:t>
            </a:r>
            <a:r>
              <a:rPr lang="en-US" sz="2600" dirty="0" smtClean="0">
                <a:latin typeface="Trebuchet MS" panose="020B0603020202020204" pitchFamily="34" charset="0"/>
              </a:rPr>
              <a:t>Solutions4 Nutritional Shake </a:t>
            </a:r>
            <a:r>
              <a:rPr lang="en-US" sz="2600" dirty="0">
                <a:latin typeface="Trebuchet MS" panose="020B0603020202020204" pitchFamily="34" charset="0"/>
              </a:rPr>
              <a:t>contains a blend of both whey isolate and whey concentrate. Whey concentrate retains the </a:t>
            </a:r>
            <a:endParaRPr lang="en-US" sz="2600" dirty="0" smtClean="0">
              <a:latin typeface="Trebuchet MS" panose="020B0603020202020204" pitchFamily="34" charset="0"/>
            </a:endParaRPr>
          </a:p>
          <a:p>
            <a:r>
              <a:rPr lang="en-US" sz="2600" dirty="0" smtClean="0">
                <a:latin typeface="Trebuchet MS" panose="020B0603020202020204" pitchFamily="34" charset="0"/>
              </a:rPr>
              <a:t>highest </a:t>
            </a:r>
            <a:r>
              <a:rPr lang="en-US" sz="2600" dirty="0">
                <a:latin typeface="Trebuchet MS" panose="020B0603020202020204" pitchFamily="34" charset="0"/>
              </a:rPr>
              <a:t>portion of biologically </a:t>
            </a:r>
            <a:endParaRPr lang="en-US" sz="2600" dirty="0" smtClean="0">
              <a:latin typeface="Trebuchet MS" panose="020B0603020202020204" pitchFamily="34" charset="0"/>
            </a:endParaRPr>
          </a:p>
          <a:p>
            <a:r>
              <a:rPr lang="en-US" sz="2600" dirty="0" smtClean="0">
                <a:latin typeface="Trebuchet MS" panose="020B0603020202020204" pitchFamily="34" charset="0"/>
              </a:rPr>
              <a:t>active </a:t>
            </a:r>
            <a:r>
              <a:rPr lang="en-US" sz="2600" dirty="0">
                <a:latin typeface="Trebuchet MS" panose="020B0603020202020204" pitchFamily="34" charset="0"/>
              </a:rPr>
              <a:t>peptides (which are </a:t>
            </a:r>
            <a:endParaRPr lang="en-US" sz="2600" dirty="0" smtClean="0">
              <a:latin typeface="Trebuchet MS" panose="020B0603020202020204" pitchFamily="34" charset="0"/>
            </a:endParaRPr>
          </a:p>
          <a:p>
            <a:r>
              <a:rPr lang="en-US" sz="2600" dirty="0" smtClean="0">
                <a:latin typeface="Trebuchet MS" panose="020B0603020202020204" pitchFamily="34" charset="0"/>
              </a:rPr>
              <a:t>released </a:t>
            </a:r>
            <a:r>
              <a:rPr lang="en-US" sz="2600" dirty="0">
                <a:latin typeface="Trebuchet MS" panose="020B0603020202020204" pitchFamily="34" charset="0"/>
              </a:rPr>
              <a:t>more slowly in </a:t>
            </a:r>
            <a:endParaRPr lang="en-US" sz="2600" dirty="0" smtClean="0">
              <a:latin typeface="Trebuchet MS" panose="020B0603020202020204" pitchFamily="34" charset="0"/>
            </a:endParaRPr>
          </a:p>
          <a:p>
            <a:r>
              <a:rPr lang="en-US" sz="2600" dirty="0" smtClean="0">
                <a:latin typeface="Trebuchet MS" panose="020B0603020202020204" pitchFamily="34" charset="0"/>
              </a:rPr>
              <a:t>the </a:t>
            </a:r>
            <a:r>
              <a:rPr lang="en-US" sz="2600" dirty="0">
                <a:latin typeface="Trebuchet MS" panose="020B0603020202020204" pitchFamily="34" charset="0"/>
              </a:rPr>
              <a:t>digestive system), </a:t>
            </a:r>
            <a:endParaRPr lang="en-US" sz="2600" dirty="0" smtClean="0">
              <a:latin typeface="Trebuchet MS" panose="020B0603020202020204" pitchFamily="34" charset="0"/>
            </a:endParaRPr>
          </a:p>
          <a:p>
            <a:r>
              <a:rPr lang="en-US" sz="2600" dirty="0" smtClean="0">
                <a:latin typeface="Trebuchet MS" panose="020B0603020202020204" pitchFamily="34" charset="0"/>
              </a:rPr>
              <a:t>while </a:t>
            </a:r>
            <a:r>
              <a:rPr lang="en-US" sz="2600" dirty="0">
                <a:latin typeface="Trebuchet MS" panose="020B0603020202020204" pitchFamily="34" charset="0"/>
              </a:rPr>
              <a:t>isolate provides a </a:t>
            </a:r>
            <a:endParaRPr lang="en-US" sz="2600" dirty="0" smtClean="0">
              <a:latin typeface="Trebuchet MS" panose="020B0603020202020204" pitchFamily="34" charset="0"/>
            </a:endParaRPr>
          </a:p>
          <a:p>
            <a:r>
              <a:rPr lang="en-US" sz="2600" dirty="0" smtClean="0">
                <a:latin typeface="Trebuchet MS" panose="020B0603020202020204" pitchFamily="34" charset="0"/>
              </a:rPr>
              <a:t>more </a:t>
            </a:r>
            <a:r>
              <a:rPr lang="en-US" sz="2600" dirty="0">
                <a:latin typeface="Trebuchet MS" panose="020B0603020202020204" pitchFamily="34" charset="0"/>
              </a:rPr>
              <a:t>potent source of </a:t>
            </a:r>
            <a:endParaRPr lang="en-US" sz="2600" dirty="0" smtClean="0">
              <a:latin typeface="Trebuchet MS" panose="020B0603020202020204" pitchFamily="34" charset="0"/>
            </a:endParaRPr>
          </a:p>
          <a:p>
            <a:r>
              <a:rPr lang="en-US" sz="2600" dirty="0" smtClean="0">
                <a:latin typeface="Trebuchet MS" panose="020B0603020202020204" pitchFamily="34" charset="0"/>
              </a:rPr>
              <a:t>amino </a:t>
            </a:r>
            <a:r>
              <a:rPr lang="en-US" sz="2600" dirty="0">
                <a:latin typeface="Trebuchet MS" panose="020B0603020202020204" pitchFamily="34" charset="0"/>
              </a:rPr>
              <a:t>acids (which enter </a:t>
            </a:r>
            <a:endParaRPr lang="en-US" sz="2600" dirty="0" smtClean="0">
              <a:latin typeface="Trebuchet MS" panose="020B0603020202020204" pitchFamily="34" charset="0"/>
            </a:endParaRPr>
          </a:p>
          <a:p>
            <a:r>
              <a:rPr lang="en-US" sz="2600" dirty="0" smtClean="0">
                <a:latin typeface="Trebuchet MS" panose="020B0603020202020204" pitchFamily="34" charset="0"/>
              </a:rPr>
              <a:t>the </a:t>
            </a:r>
            <a:r>
              <a:rPr lang="en-US" sz="2600" dirty="0">
                <a:latin typeface="Trebuchet MS" panose="020B0603020202020204" pitchFamily="34" charset="0"/>
              </a:rPr>
              <a:t>blood stream rapidly). </a:t>
            </a:r>
            <a:endParaRPr lang="en-US" sz="2600" dirty="0">
              <a:effectLst/>
              <a:latin typeface="Trebuchet MS" panose="020B0603020202020204" pitchFamily="34" charset="0"/>
            </a:endParaRPr>
          </a:p>
        </p:txBody>
      </p:sp>
      <p:sp>
        <p:nvSpPr>
          <p:cNvPr id="5" name="TextBox 4"/>
          <p:cNvSpPr txBox="1"/>
          <p:nvPr/>
        </p:nvSpPr>
        <p:spPr>
          <a:xfrm>
            <a:off x="1351181" y="836329"/>
            <a:ext cx="646683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Nutritional Shake</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46545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1666583"/>
            <a:ext cx="5696656" cy="4401205"/>
          </a:xfrm>
          <a:prstGeom prst="rect">
            <a:avLst/>
          </a:prstGeom>
        </p:spPr>
        <p:txBody>
          <a:bodyPr wrap="square">
            <a:spAutoFit/>
          </a:bodyPr>
          <a:lstStyle/>
          <a:p>
            <a:r>
              <a:rPr lang="en-US" sz="2800" dirty="0">
                <a:latin typeface="Trebuchet MS" panose="020B0603020202020204" pitchFamily="34" charset="0"/>
              </a:rPr>
              <a:t>Though it’s best to choose </a:t>
            </a:r>
            <a:r>
              <a:rPr lang="en-US" sz="2800" dirty="0" smtClean="0">
                <a:latin typeface="Trebuchet MS" panose="020B0603020202020204" pitchFamily="34" charset="0"/>
              </a:rPr>
              <a:t>lighter proteins </a:t>
            </a:r>
            <a:r>
              <a:rPr lang="en-US" sz="2800" dirty="0">
                <a:latin typeface="Trebuchet MS" panose="020B0603020202020204" pitchFamily="34" charset="0"/>
              </a:rPr>
              <a:t>like chicken and fish, you’ll probably occasionally decide to eat something </a:t>
            </a:r>
            <a:r>
              <a:rPr lang="en-US" sz="2800" dirty="0" smtClean="0">
                <a:latin typeface="Trebuchet MS" panose="020B0603020202020204" pitchFamily="34" charset="0"/>
              </a:rPr>
              <a:t>heavy </a:t>
            </a:r>
            <a:r>
              <a:rPr lang="en-US" sz="2800" dirty="0">
                <a:latin typeface="Trebuchet MS" panose="020B0603020202020204" pitchFamily="34" charset="0"/>
              </a:rPr>
              <a:t>(like a steak). When you do, you can take the </a:t>
            </a:r>
            <a:r>
              <a:rPr lang="en-US" sz="2800" i="1" dirty="0" smtClean="0">
                <a:latin typeface="Trebuchet MS" panose="020B0603020202020204" pitchFamily="34" charset="0"/>
              </a:rPr>
              <a:t>Digestive Enzyme Blend </a:t>
            </a:r>
            <a:r>
              <a:rPr lang="en-US" sz="2800" dirty="0" smtClean="0">
                <a:latin typeface="Trebuchet MS" panose="020B0603020202020204" pitchFamily="34" charset="0"/>
              </a:rPr>
              <a:t>to </a:t>
            </a:r>
            <a:r>
              <a:rPr lang="en-US" sz="2800" dirty="0">
                <a:latin typeface="Trebuchet MS" panose="020B0603020202020204" pitchFamily="34" charset="0"/>
              </a:rPr>
              <a:t>facilitate digestion so that you don’t experience uncomfortable digestive symptoms. </a:t>
            </a:r>
            <a:endParaRPr lang="en-US" sz="2600" dirty="0">
              <a:effectLst/>
              <a:latin typeface="Trebuchet MS" panose="020B0603020202020204" pitchFamily="34" charset="0"/>
            </a:endParaRPr>
          </a:p>
        </p:txBody>
      </p:sp>
      <p:sp>
        <p:nvSpPr>
          <p:cNvPr id="3" name="TextBox 2"/>
          <p:cNvSpPr txBox="1"/>
          <p:nvPr/>
        </p:nvSpPr>
        <p:spPr>
          <a:xfrm>
            <a:off x="1348775" y="750386"/>
            <a:ext cx="647164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Digestive Enzyme Blend</a:t>
            </a:r>
            <a:endParaRPr lang="en-US" sz="44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849" y="1610137"/>
            <a:ext cx="2234219" cy="4401205"/>
          </a:xfrm>
          <a:prstGeom prst="rect">
            <a:avLst/>
          </a:prstGeom>
        </p:spPr>
      </p:pic>
    </p:spTree>
    <p:extLst>
      <p:ext uri="{BB962C8B-B14F-4D97-AF65-F5344CB8AC3E}">
        <p14:creationId xmlns:p14="http://schemas.microsoft.com/office/powerpoint/2010/main" val="155111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5926" y="1670139"/>
            <a:ext cx="4891373" cy="4324261"/>
          </a:xfrm>
          <a:prstGeom prst="rect">
            <a:avLst/>
          </a:prstGeom>
        </p:spPr>
        <p:txBody>
          <a:bodyPr wrap="square">
            <a:spAutoFit/>
          </a:bodyPr>
          <a:lstStyle/>
          <a:p>
            <a:r>
              <a:rPr lang="en-US" sz="2500" dirty="0">
                <a:latin typeface="Trebuchet MS" panose="020B0603020202020204" pitchFamily="34" charset="0"/>
              </a:rPr>
              <a:t>This incredible blend of digestive enzymes contains protease — an enzyme that helps your body break down protein so that you can absorb 100% of the nutrients in your food. The next time you eat a steak, you’ll be able to absorb lots of healthy amino acids instead of </a:t>
            </a:r>
            <a:r>
              <a:rPr lang="en-US" sz="2500" dirty="0" smtClean="0">
                <a:latin typeface="Trebuchet MS" panose="020B0603020202020204" pitchFamily="34" charset="0"/>
              </a:rPr>
              <a:t>feeling uncomfortable </a:t>
            </a:r>
            <a:r>
              <a:rPr lang="en-US" sz="2500" dirty="0">
                <a:latin typeface="Trebuchet MS" panose="020B0603020202020204" pitchFamily="34" charset="0"/>
              </a:rPr>
              <a:t>for the rest of the day.</a:t>
            </a:r>
          </a:p>
        </p:txBody>
      </p:sp>
      <p:sp>
        <p:nvSpPr>
          <p:cNvPr id="4" name="TextBox 3"/>
          <p:cNvSpPr txBox="1"/>
          <p:nvPr/>
        </p:nvSpPr>
        <p:spPr>
          <a:xfrm>
            <a:off x="1348773" y="750386"/>
            <a:ext cx="6471643" cy="769441"/>
          </a:xfrm>
          <a:prstGeom prst="rect">
            <a:avLst/>
          </a:prstGeom>
          <a:noFill/>
        </p:spPr>
        <p:txBody>
          <a:bodyPr wrap="none" rtlCol="0">
            <a:spAutoFit/>
          </a:bodyPr>
          <a:lstStyle/>
          <a:p>
            <a:pPr algn="ctr"/>
            <a:r>
              <a:rPr lang="en-US" sz="4400" b="1" dirty="0">
                <a:solidFill>
                  <a:srgbClr val="1C77A4"/>
                </a:solidFill>
                <a:latin typeface="Trebuchet MS" panose="020B0603020202020204" pitchFamily="34" charset="0"/>
              </a:rPr>
              <a:t>Digestive Enzyme Blend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02" y="1711738"/>
            <a:ext cx="3212291" cy="4282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921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134" y="1162756"/>
            <a:ext cx="3411704" cy="5116350"/>
          </a:xfrm>
          <a:prstGeom prst="rect">
            <a:avLst/>
          </a:prstGeom>
        </p:spPr>
      </p:pic>
      <p:sp>
        <p:nvSpPr>
          <p:cNvPr id="2" name="Title 1"/>
          <p:cNvSpPr txBox="1">
            <a:spLocks/>
          </p:cNvSpPr>
          <p:nvPr/>
        </p:nvSpPr>
        <p:spPr>
          <a:xfrm>
            <a:off x="330028" y="1590485"/>
            <a:ext cx="4928839"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smtClean="0">
                <a:solidFill>
                  <a:srgbClr val="1C77A4"/>
                </a:solidFill>
                <a:latin typeface="Trebuchet MS" panose="020B0603020202020204" pitchFamily="34" charset="0"/>
              </a:rPr>
              <a:t>Today, we’re going to talk about protein and why it’s so important. </a:t>
            </a:r>
            <a:endParaRPr lang="en-US" sz="50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44360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967" y="1765802"/>
            <a:ext cx="5222522" cy="4093428"/>
          </a:xfrm>
          <a:prstGeom prst="rect">
            <a:avLst/>
          </a:prstGeom>
        </p:spPr>
        <p:txBody>
          <a:bodyPr wrap="square">
            <a:spAutoFit/>
          </a:bodyPr>
          <a:lstStyle/>
          <a:p>
            <a:r>
              <a:rPr lang="en-US" sz="2600" dirty="0">
                <a:latin typeface="Trebuchet MS" panose="020B0603020202020204" pitchFamily="34" charset="0"/>
              </a:rPr>
              <a:t>If you’re used to eating a diet that’s heavy in carbs, you might feel a little different when you start replacing your morning bagel with a protein-rich Meal Replacement Shake. Though your body will quickly adjust to your healthier choices, </a:t>
            </a:r>
            <a:r>
              <a:rPr lang="en-US" sz="2600" i="1" dirty="0" smtClean="0">
                <a:latin typeface="Trebuchet MS" panose="020B0603020202020204" pitchFamily="34" charset="0"/>
              </a:rPr>
              <a:t>Appetite Appeaser </a:t>
            </a:r>
            <a:r>
              <a:rPr lang="en-US" sz="2600" dirty="0" smtClean="0">
                <a:latin typeface="Trebuchet MS" panose="020B0603020202020204" pitchFamily="34" charset="0"/>
              </a:rPr>
              <a:t>can </a:t>
            </a:r>
            <a:r>
              <a:rPr lang="en-US" sz="2600" dirty="0">
                <a:latin typeface="Trebuchet MS" panose="020B0603020202020204" pitchFamily="34" charset="0"/>
              </a:rPr>
              <a:t>help you make the transition more smoothly. </a:t>
            </a:r>
            <a:endParaRPr lang="en-US" sz="2600" dirty="0">
              <a:effectLst/>
              <a:latin typeface="Trebuchet MS" panose="020B0603020202020204" pitchFamily="34" charset="0"/>
            </a:endParaRPr>
          </a:p>
        </p:txBody>
      </p:sp>
      <p:sp>
        <p:nvSpPr>
          <p:cNvPr id="4" name="TextBox 3"/>
          <p:cNvSpPr txBox="1"/>
          <p:nvPr/>
        </p:nvSpPr>
        <p:spPr>
          <a:xfrm>
            <a:off x="2059261" y="750386"/>
            <a:ext cx="505067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Appetite Appeaser</a:t>
            </a:r>
            <a:endParaRPr lang="en-US" sz="44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7012" r="16330"/>
          <a:stretch/>
        </p:blipFill>
        <p:spPr>
          <a:xfrm>
            <a:off x="5953917" y="1625600"/>
            <a:ext cx="2727238" cy="4639282"/>
          </a:xfrm>
          <a:prstGeom prst="rect">
            <a:avLst/>
          </a:prstGeom>
        </p:spPr>
      </p:pic>
    </p:spTree>
    <p:extLst>
      <p:ext uri="{BB962C8B-B14F-4D97-AF65-F5344CB8AC3E}">
        <p14:creationId xmlns:p14="http://schemas.microsoft.com/office/powerpoint/2010/main" val="327566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977" y="1827357"/>
            <a:ext cx="5269433" cy="3970318"/>
          </a:xfrm>
          <a:prstGeom prst="rect">
            <a:avLst/>
          </a:prstGeom>
        </p:spPr>
        <p:txBody>
          <a:bodyPr wrap="square">
            <a:spAutoFit/>
          </a:bodyPr>
          <a:lstStyle/>
          <a:p>
            <a:r>
              <a:rPr lang="en-US" sz="2800" dirty="0">
                <a:latin typeface="Trebuchet MS" panose="020B0603020202020204" pitchFamily="34" charset="0"/>
              </a:rPr>
              <a:t>This supplement helps to satiate the appetite and help you feel full, even when you’re giving up the “comfort foods” that normally satisfy your appetite. This can make it easier than ever to switch over to a healthier and more balanced diet!</a:t>
            </a:r>
            <a:endParaRPr lang="en-US" sz="2600" dirty="0">
              <a:latin typeface="Trebuchet MS" panose="020B0603020202020204" pitchFamily="34" charset="0"/>
            </a:endParaRPr>
          </a:p>
        </p:txBody>
      </p:sp>
      <p:sp>
        <p:nvSpPr>
          <p:cNvPr id="4" name="TextBox 3"/>
          <p:cNvSpPr txBox="1"/>
          <p:nvPr/>
        </p:nvSpPr>
        <p:spPr>
          <a:xfrm>
            <a:off x="2059261" y="750386"/>
            <a:ext cx="505067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Appetite Appeaser</a:t>
            </a:r>
            <a:endParaRPr lang="en-US" sz="44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16" y="1519827"/>
            <a:ext cx="2327713" cy="4585379"/>
          </a:xfrm>
          <a:prstGeom prst="rect">
            <a:avLst/>
          </a:prstGeom>
        </p:spPr>
      </p:pic>
    </p:spTree>
    <p:extLst>
      <p:ext uri="{BB962C8B-B14F-4D97-AF65-F5344CB8AC3E}">
        <p14:creationId xmlns:p14="http://schemas.microsoft.com/office/powerpoint/2010/main" val="2795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04874" y="1461578"/>
            <a:ext cx="8159447"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200" dirty="0">
                <a:solidFill>
                  <a:schemeClr val="tx1"/>
                </a:solidFill>
                <a:latin typeface="Trebuchet MS" panose="020B0603020202020204" pitchFamily="34" charset="0"/>
              </a:rPr>
              <a:t>Protein is essential for optimal health and weight loss. Each day, women need 46-53 grams and men need 56-63 grams.</a:t>
            </a:r>
          </a:p>
          <a:p>
            <a:pPr>
              <a:lnSpc>
                <a:spcPct val="110000"/>
              </a:lnSpc>
              <a:buClrTx/>
              <a:buFont typeface="Arial" panose="020B0604020202020204" pitchFamily="34" charset="0"/>
              <a:buChar char="•"/>
            </a:pPr>
            <a:r>
              <a:rPr lang="en-US" sz="2200" dirty="0">
                <a:solidFill>
                  <a:schemeClr val="tx1"/>
                </a:solidFill>
                <a:latin typeface="Trebuchet MS" panose="020B0603020202020204" pitchFamily="34" charset="0"/>
              </a:rPr>
              <a:t>The quality of your protein matters. Some of the best sources include grass-fed whey protein, wild-caught fish, and organic, free-range chicken.</a:t>
            </a:r>
          </a:p>
          <a:p>
            <a:pPr>
              <a:lnSpc>
                <a:spcPct val="110000"/>
              </a:lnSpc>
              <a:buClrTx/>
              <a:buFont typeface="Arial" panose="020B0604020202020204" pitchFamily="34" charset="0"/>
              <a:buChar char="•"/>
            </a:pPr>
            <a:r>
              <a:rPr lang="en-US" sz="2200" dirty="0">
                <a:solidFill>
                  <a:schemeClr val="tx1"/>
                </a:solidFill>
                <a:latin typeface="Trebuchet MS" panose="020B0603020202020204" pitchFamily="34" charset="0"/>
              </a:rPr>
              <a:t>If you don’t have time to grill a chicken breast, use </a:t>
            </a:r>
            <a:r>
              <a:rPr lang="en-US" sz="2200" dirty="0" smtClean="0">
                <a:solidFill>
                  <a:schemeClr val="tx1"/>
                </a:solidFill>
                <a:latin typeface="Trebuchet MS" panose="020B0603020202020204" pitchFamily="34" charset="0"/>
              </a:rPr>
              <a:t>the Nutritional Shake</a:t>
            </a:r>
            <a:r>
              <a:rPr lang="en-US" sz="2200" dirty="0">
                <a:solidFill>
                  <a:schemeClr val="tx1"/>
                </a:solidFill>
                <a:latin typeface="Trebuchet MS" panose="020B0603020202020204" pitchFamily="34" charset="0"/>
              </a:rPr>
              <a:t>! The whey protein in this shake can help to activate your fat burning hormones and keep you feeling full throughout the day.</a:t>
            </a:r>
          </a:p>
          <a:p>
            <a:pPr>
              <a:lnSpc>
                <a:spcPct val="110000"/>
              </a:lnSpc>
              <a:buClrTx/>
              <a:buFont typeface="Arial" panose="020B0604020202020204" pitchFamily="34" charset="0"/>
              <a:buChar char="•"/>
            </a:pPr>
            <a:r>
              <a:rPr lang="en-US" sz="2200" dirty="0">
                <a:solidFill>
                  <a:schemeClr val="tx1"/>
                </a:solidFill>
                <a:latin typeface="Trebuchet MS" panose="020B0603020202020204" pitchFamily="34" charset="0"/>
              </a:rPr>
              <a:t>You can also use the </a:t>
            </a:r>
            <a:r>
              <a:rPr lang="en-US" sz="2200" dirty="0" smtClean="0">
                <a:solidFill>
                  <a:schemeClr val="tx1"/>
                </a:solidFill>
                <a:latin typeface="Trebuchet MS" panose="020B0603020202020204" pitchFamily="34" charset="0"/>
              </a:rPr>
              <a:t>Digestive Enzymes and Appetite Appeaser as </a:t>
            </a:r>
            <a:r>
              <a:rPr lang="en-US" sz="2200" dirty="0">
                <a:solidFill>
                  <a:schemeClr val="tx1"/>
                </a:solidFill>
                <a:latin typeface="Trebuchet MS" panose="020B0603020202020204" pitchFamily="34" charset="0"/>
              </a:rPr>
              <a:t>you start to incorporate healthy sources of protein into your diet!</a:t>
            </a:r>
          </a:p>
        </p:txBody>
      </p:sp>
      <p:sp>
        <p:nvSpPr>
          <p:cNvPr id="4" name="TextBox 3"/>
          <p:cNvSpPr txBox="1"/>
          <p:nvPr/>
        </p:nvSpPr>
        <p:spPr>
          <a:xfrm>
            <a:off x="3170589" y="682652"/>
            <a:ext cx="282801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Summary:</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76605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8276" y="723990"/>
            <a:ext cx="6466835" cy="1323439"/>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On Sale This Week:</a:t>
            </a:r>
          </a:p>
          <a:p>
            <a:pPr algn="ctr"/>
            <a:r>
              <a:rPr lang="en-US" sz="4800" b="1" dirty="0" smtClean="0">
                <a:solidFill>
                  <a:srgbClr val="1C77A4"/>
                </a:solidFill>
                <a:latin typeface="Trebuchet MS" panose="020B0603020202020204" pitchFamily="34" charset="0"/>
              </a:rPr>
              <a:t>The Nutritional Shake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790" y="2404747"/>
            <a:ext cx="3488697" cy="348869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2223" y="2134370"/>
            <a:ext cx="2590546" cy="3944696"/>
          </a:xfrm>
          <a:prstGeom prst="rect">
            <a:avLst/>
          </a:prstGeom>
        </p:spPr>
      </p:pic>
    </p:spTree>
    <p:extLst>
      <p:ext uri="{BB962C8B-B14F-4D97-AF65-F5344CB8AC3E}">
        <p14:creationId xmlns:p14="http://schemas.microsoft.com/office/powerpoint/2010/main" val="380138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0579" y="112887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smtClean="0">
                <a:latin typeface="Trebuchet MS" panose="020B0603020202020204" pitchFamily="34" charset="0"/>
              </a:rPr>
              <a:t>LHL012 </a:t>
            </a:r>
            <a:r>
              <a:rPr lang="en-US" sz="4000" dirty="0">
                <a:latin typeface="Trebuchet MS" panose="020B0603020202020204" pitchFamily="34" charset="0"/>
              </a:rPr>
              <a:t>— </a:t>
            </a:r>
          </a:p>
          <a:p>
            <a:r>
              <a:rPr lang="en-US" sz="4000" dirty="0">
                <a:latin typeface="Trebuchet MS" panose="020B0603020202020204" pitchFamily="34" charset="0"/>
              </a:rPr>
              <a:t>Protein: Balancing</a:t>
            </a:r>
          </a:p>
          <a:p>
            <a:r>
              <a:rPr lang="en-US" sz="4000" dirty="0">
                <a:latin typeface="Trebuchet MS" panose="020B0603020202020204" pitchFamily="34" charset="0"/>
              </a:rPr>
              <a:t>Your Intake</a:t>
            </a: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473"/>
          <a:stretch/>
        </p:blipFill>
        <p:spPr>
          <a:xfrm>
            <a:off x="5257639" y="1712482"/>
            <a:ext cx="3344720" cy="4552852"/>
          </a:xfrm>
          <a:prstGeom prst="rect">
            <a:avLst/>
          </a:prstGeom>
        </p:spPr>
      </p:pic>
      <p:sp>
        <p:nvSpPr>
          <p:cNvPr id="3" name="TextBox 2"/>
          <p:cNvSpPr txBox="1"/>
          <p:nvPr/>
        </p:nvSpPr>
        <p:spPr>
          <a:xfrm>
            <a:off x="669001" y="802462"/>
            <a:ext cx="78085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Importance of Protein</a:t>
            </a:r>
            <a:endParaRPr lang="en-US" sz="4800" b="1" dirty="0">
              <a:solidFill>
                <a:srgbClr val="1C77A4"/>
              </a:solidFill>
              <a:latin typeface="Trebuchet MS" panose="020B0603020202020204" pitchFamily="34" charset="0"/>
            </a:endParaRPr>
          </a:p>
        </p:txBody>
      </p:sp>
      <p:sp>
        <p:nvSpPr>
          <p:cNvPr id="4" name="Rectangle 3"/>
          <p:cNvSpPr/>
          <p:nvPr/>
        </p:nvSpPr>
        <p:spPr>
          <a:xfrm>
            <a:off x="589978" y="1787742"/>
            <a:ext cx="5096293" cy="4108817"/>
          </a:xfrm>
          <a:prstGeom prst="rect">
            <a:avLst/>
          </a:prstGeom>
        </p:spPr>
        <p:txBody>
          <a:bodyPr wrap="square">
            <a:spAutoFit/>
          </a:bodyPr>
          <a:lstStyle/>
          <a:p>
            <a:r>
              <a:rPr lang="en-US" sz="2900" dirty="0">
                <a:latin typeface="Trebuchet MS" panose="020B0603020202020204" pitchFamily="34" charset="0"/>
              </a:rPr>
              <a:t>Protein helps to regulate fat burning hormones, </a:t>
            </a:r>
            <a:r>
              <a:rPr lang="en-US" sz="2900" dirty="0" smtClean="0">
                <a:latin typeface="Trebuchet MS" panose="020B0603020202020204" pitchFamily="34" charset="0"/>
              </a:rPr>
              <a:t>rebuilds </a:t>
            </a:r>
            <a:r>
              <a:rPr lang="en-US" sz="2900" dirty="0">
                <a:latin typeface="Trebuchet MS" panose="020B0603020202020204" pitchFamily="34" charset="0"/>
              </a:rPr>
              <a:t>damaged tissue when it breaks down, boosts your metabolism, and balances your energy levels. It also satisfies your appetite and makes it easier to eat a healthy diet!</a:t>
            </a:r>
            <a:endParaRPr lang="en-US" sz="2900" dirty="0">
              <a:effectLst/>
              <a:latin typeface="Trebuchet MS" panose="020B0603020202020204" pitchFamily="34" charset="0"/>
            </a:endParaRPr>
          </a:p>
        </p:txBody>
      </p:sp>
    </p:spTree>
    <p:extLst>
      <p:ext uri="{BB962C8B-B14F-4D97-AF65-F5344CB8AC3E}">
        <p14:creationId xmlns:p14="http://schemas.microsoft.com/office/powerpoint/2010/main" val="409178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0846" y="1725849"/>
            <a:ext cx="5322711" cy="4108817"/>
          </a:xfrm>
          <a:prstGeom prst="rect">
            <a:avLst/>
          </a:prstGeom>
        </p:spPr>
        <p:txBody>
          <a:bodyPr wrap="square">
            <a:spAutoFit/>
          </a:bodyPr>
          <a:lstStyle/>
          <a:p>
            <a:r>
              <a:rPr lang="en-US" sz="2900" dirty="0">
                <a:latin typeface="Trebuchet MS" panose="020B0603020202020204" pitchFamily="34" charset="0"/>
              </a:rPr>
              <a:t>When you eat protein, you stimulate your body’s production of glucagon. Glucagon helps to stabilize your blood sugar levels by mobilizing stored fat for energy. This is why protein can be so helpful when you’re trying to lose weight</a:t>
            </a:r>
            <a:r>
              <a:rPr lang="en-US" sz="2900" dirty="0" smtClean="0">
                <a:latin typeface="Trebuchet MS" panose="020B0603020202020204" pitchFamily="34" charset="0"/>
              </a:rPr>
              <a:t>! </a:t>
            </a:r>
            <a:endParaRPr lang="en-US" sz="2900" dirty="0">
              <a:effectLst/>
              <a:latin typeface="Trebuchet MS" panose="020B0603020202020204" pitchFamily="34" charset="0"/>
            </a:endParaRPr>
          </a:p>
        </p:txBody>
      </p:sp>
      <p:sp>
        <p:nvSpPr>
          <p:cNvPr id="4" name="TextBox 3"/>
          <p:cNvSpPr txBox="1"/>
          <p:nvPr/>
        </p:nvSpPr>
        <p:spPr>
          <a:xfrm>
            <a:off x="669001" y="802462"/>
            <a:ext cx="78085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Importance of Protein</a:t>
            </a:r>
            <a:endParaRPr lang="en-US" sz="4800" b="1" dirty="0">
              <a:solidFill>
                <a:srgbClr val="1C77A4"/>
              </a:solidFill>
              <a:latin typeface="Trebuchet MS" panose="020B0603020202020204" pitchFamily="34" charset="0"/>
            </a:endParaRPr>
          </a:p>
        </p:txBody>
      </p:sp>
      <p:pic>
        <p:nvPicPr>
          <p:cNvPr id="6146" name="Picture 2" descr="http://www.lookchem.com/300w/2010/076/16941-32-5.jpg"/>
          <p:cNvPicPr>
            <a:picLocks noChangeAspect="1" noChangeArrowheads="1"/>
          </p:cNvPicPr>
          <p:nvPr/>
        </p:nvPicPr>
        <p:blipFill rotWithShape="1">
          <a:blip r:embed="rId2">
            <a:extLst>
              <a:ext uri="{28A0092B-C50C-407E-A947-70E740481C1C}">
                <a14:useLocalDpi xmlns:a14="http://schemas.microsoft.com/office/drawing/2010/main" val="0"/>
              </a:ext>
            </a:extLst>
          </a:blip>
          <a:srcRect t="9189"/>
          <a:stretch/>
        </p:blipFill>
        <p:spPr bwMode="auto">
          <a:xfrm rot="5400000">
            <a:off x="-493378" y="2795839"/>
            <a:ext cx="4534424" cy="220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001" y="1869782"/>
            <a:ext cx="4286821" cy="4339650"/>
          </a:xfrm>
          <a:prstGeom prst="rect">
            <a:avLst/>
          </a:prstGeom>
        </p:spPr>
        <p:txBody>
          <a:bodyPr wrap="square">
            <a:spAutoFit/>
          </a:bodyPr>
          <a:lstStyle/>
          <a:p>
            <a:r>
              <a:rPr lang="en-US" sz="3100" dirty="0" smtClean="0">
                <a:latin typeface="Trebuchet MS" panose="020B0603020202020204" pitchFamily="34" charset="0"/>
              </a:rPr>
              <a:t>If a meal doesn’t contain enough protein, your body will produce insulin without producing glucagon, making it harder for your body to let go of stored fat. </a:t>
            </a:r>
          </a:p>
          <a:p>
            <a:endParaRPr lang="en-US" sz="2800" dirty="0">
              <a:effectLst/>
              <a:latin typeface="Trebuchet MS" panose="020B0603020202020204" pitchFamily="34" charset="0"/>
            </a:endParaRPr>
          </a:p>
        </p:txBody>
      </p:sp>
      <p:sp>
        <p:nvSpPr>
          <p:cNvPr id="4" name="TextBox 3"/>
          <p:cNvSpPr txBox="1"/>
          <p:nvPr/>
        </p:nvSpPr>
        <p:spPr>
          <a:xfrm>
            <a:off x="669001" y="802462"/>
            <a:ext cx="78085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Importance of Protein</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127" r="12077"/>
          <a:stretch/>
        </p:blipFill>
        <p:spPr>
          <a:xfrm>
            <a:off x="5237382" y="1715912"/>
            <a:ext cx="3240167" cy="4146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50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ationalchickenmonth.com/photos/images/whole_print_1012.jpg"/>
          <p:cNvPicPr>
            <a:picLocks noChangeAspect="1" noChangeArrowheads="1"/>
          </p:cNvPicPr>
          <p:nvPr/>
        </p:nvPicPr>
        <p:blipFill rotWithShape="1">
          <a:blip r:embed="rId2">
            <a:extLst>
              <a:ext uri="{28A0092B-C50C-407E-A947-70E740481C1C}">
                <a14:useLocalDpi xmlns:a14="http://schemas.microsoft.com/office/drawing/2010/main" val="0"/>
              </a:ext>
            </a:extLst>
          </a:blip>
          <a:srcRect t="18714" b="18076"/>
          <a:stretch/>
        </p:blipFill>
        <p:spPr bwMode="auto">
          <a:xfrm>
            <a:off x="3544711" y="2903153"/>
            <a:ext cx="5192482" cy="32821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225" y="1854261"/>
            <a:ext cx="8166100" cy="2246769"/>
          </a:xfrm>
          <a:prstGeom prst="rect">
            <a:avLst/>
          </a:prstGeom>
        </p:spPr>
        <p:txBody>
          <a:bodyPr wrap="square">
            <a:spAutoFit/>
          </a:bodyPr>
          <a:lstStyle/>
          <a:p>
            <a:r>
              <a:rPr lang="en-US" sz="2800" dirty="0">
                <a:latin typeface="Trebuchet MS" panose="020B0603020202020204" pitchFamily="34" charset="0"/>
              </a:rPr>
              <a:t>Women between the ages of 19 and 70 need approximately 46-53 grams of protein per day. </a:t>
            </a:r>
            <a:endParaRPr lang="en-US" sz="2800" dirty="0" smtClean="0">
              <a:latin typeface="Trebuchet MS" panose="020B0603020202020204" pitchFamily="34" charset="0"/>
            </a:endParaRPr>
          </a:p>
          <a:p>
            <a:r>
              <a:rPr lang="en-US" sz="2800" dirty="0" smtClean="0">
                <a:latin typeface="Trebuchet MS" panose="020B0603020202020204" pitchFamily="34" charset="0"/>
              </a:rPr>
              <a:t>Men </a:t>
            </a:r>
            <a:r>
              <a:rPr lang="en-US" sz="2800" dirty="0">
                <a:latin typeface="Trebuchet MS" panose="020B0603020202020204" pitchFamily="34" charset="0"/>
              </a:rPr>
              <a:t>in this same age range </a:t>
            </a:r>
            <a:endParaRPr lang="en-US" sz="2800" dirty="0" smtClean="0">
              <a:latin typeface="Trebuchet MS" panose="020B0603020202020204" pitchFamily="34" charset="0"/>
            </a:endParaRPr>
          </a:p>
          <a:p>
            <a:r>
              <a:rPr lang="en-US" sz="2800" dirty="0" smtClean="0">
                <a:latin typeface="Trebuchet MS" panose="020B0603020202020204" pitchFamily="34" charset="0"/>
              </a:rPr>
              <a:t>need </a:t>
            </a:r>
            <a:r>
              <a:rPr lang="en-US" sz="2800" dirty="0">
                <a:latin typeface="Trebuchet MS" panose="020B0603020202020204" pitchFamily="34" charset="0"/>
              </a:rPr>
              <a:t>about 56-63 grams of </a:t>
            </a:r>
            <a:endParaRPr lang="en-US" sz="2800" dirty="0" smtClean="0">
              <a:latin typeface="Trebuchet MS" panose="020B0603020202020204" pitchFamily="34" charset="0"/>
            </a:endParaRPr>
          </a:p>
          <a:p>
            <a:r>
              <a:rPr lang="en-US" sz="2800" dirty="0" smtClean="0">
                <a:latin typeface="Trebuchet MS" panose="020B0603020202020204" pitchFamily="34" charset="0"/>
              </a:rPr>
              <a:t>protein </a:t>
            </a:r>
            <a:r>
              <a:rPr lang="en-US" sz="2800" dirty="0">
                <a:latin typeface="Trebuchet MS" panose="020B0603020202020204" pitchFamily="34" charset="0"/>
              </a:rPr>
              <a:t>per day</a:t>
            </a:r>
            <a:r>
              <a:rPr lang="en-US" sz="2800" dirty="0" smtClean="0">
                <a:latin typeface="Trebuchet MS" panose="020B0603020202020204" pitchFamily="34" charset="0"/>
              </a:rPr>
              <a:t>.</a:t>
            </a:r>
            <a:endParaRPr lang="en-US" sz="2800" dirty="0">
              <a:latin typeface="Trebuchet MS" panose="020B0603020202020204" pitchFamily="34" charset="0"/>
            </a:endParaRPr>
          </a:p>
        </p:txBody>
      </p:sp>
      <p:sp>
        <p:nvSpPr>
          <p:cNvPr id="4" name="TextBox 3"/>
          <p:cNvSpPr txBox="1"/>
          <p:nvPr/>
        </p:nvSpPr>
        <p:spPr>
          <a:xfrm>
            <a:off x="669001" y="802462"/>
            <a:ext cx="78085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Importance of Protein</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61320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225" y="1730082"/>
            <a:ext cx="8166100" cy="1815882"/>
          </a:xfrm>
          <a:prstGeom prst="rect">
            <a:avLst/>
          </a:prstGeom>
        </p:spPr>
        <p:txBody>
          <a:bodyPr wrap="square">
            <a:spAutoFit/>
          </a:bodyPr>
          <a:lstStyle/>
          <a:p>
            <a:r>
              <a:rPr lang="en-US" sz="2800" dirty="0">
                <a:latin typeface="Trebuchet MS" panose="020B0603020202020204" pitchFamily="34" charset="0"/>
              </a:rPr>
              <a:t>To understand what this means, visualize a 3 oz. piece of meat (a portion that’s about the size of a deck of cards). This contains about 21 grams of protein. </a:t>
            </a:r>
            <a:endParaRPr lang="en-US" sz="2800" dirty="0">
              <a:effectLst/>
              <a:latin typeface="Trebuchet MS" panose="020B0603020202020204" pitchFamily="34" charset="0"/>
            </a:endParaRPr>
          </a:p>
        </p:txBody>
      </p:sp>
      <p:sp>
        <p:nvSpPr>
          <p:cNvPr id="4" name="TextBox 3"/>
          <p:cNvSpPr txBox="1"/>
          <p:nvPr/>
        </p:nvSpPr>
        <p:spPr>
          <a:xfrm>
            <a:off x="669001" y="802462"/>
            <a:ext cx="78085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Importance of Protein</a:t>
            </a:r>
            <a:endParaRPr lang="en-US" sz="4800" b="1" dirty="0">
              <a:solidFill>
                <a:srgbClr val="1C77A4"/>
              </a:solidFill>
              <a:latin typeface="Trebuchet MS" panose="020B0603020202020204" pitchFamily="34" charset="0"/>
            </a:endParaRPr>
          </a:p>
        </p:txBody>
      </p:sp>
      <p:pic>
        <p:nvPicPr>
          <p:cNvPr id="1028" name="Picture 4" descr="http://www.photo-dictionary.com/photofiles/list/10723/14913deck_of_cards.jpg"/>
          <p:cNvPicPr>
            <a:picLocks noChangeAspect="1" noChangeArrowheads="1"/>
          </p:cNvPicPr>
          <p:nvPr/>
        </p:nvPicPr>
        <p:blipFill rotWithShape="1">
          <a:blip r:embed="rId2">
            <a:extLst>
              <a:ext uri="{28A0092B-C50C-407E-A947-70E740481C1C}">
                <a14:useLocalDpi xmlns:a14="http://schemas.microsoft.com/office/drawing/2010/main" val="0"/>
              </a:ext>
            </a:extLst>
          </a:blip>
          <a:srcRect l="9137" t="14952" r="10611" b="11274"/>
          <a:stretch/>
        </p:blipFill>
        <p:spPr bwMode="auto">
          <a:xfrm>
            <a:off x="580537" y="3687605"/>
            <a:ext cx="3680178" cy="2250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eightlossladder.com/wp-content/uploads/2012/04/grilled-skinless-chicken-brea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647" y="3364089"/>
            <a:ext cx="3924417" cy="245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7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225" y="1741371"/>
            <a:ext cx="8166100" cy="954107"/>
          </a:xfrm>
          <a:prstGeom prst="rect">
            <a:avLst/>
          </a:prstGeom>
        </p:spPr>
        <p:txBody>
          <a:bodyPr wrap="square">
            <a:spAutoFit/>
          </a:bodyPr>
          <a:lstStyle/>
          <a:p>
            <a:r>
              <a:rPr lang="en-US" sz="2800" dirty="0">
                <a:latin typeface="Trebuchet MS" panose="020B0603020202020204" pitchFamily="34" charset="0"/>
              </a:rPr>
              <a:t>Though protein matters, it’s not enough to just eat any type of protein. Quality </a:t>
            </a:r>
            <a:r>
              <a:rPr lang="en-US" sz="2800" dirty="0" smtClean="0">
                <a:latin typeface="Trebuchet MS" panose="020B0603020202020204" pitchFamily="34" charset="0"/>
              </a:rPr>
              <a:t>matters as well. </a:t>
            </a:r>
            <a:endParaRPr lang="en-US" sz="2800" dirty="0">
              <a:effectLst/>
              <a:latin typeface="Trebuchet MS" panose="020B0603020202020204" pitchFamily="34" charset="0"/>
            </a:endParaRPr>
          </a:p>
        </p:txBody>
      </p:sp>
      <p:sp>
        <p:nvSpPr>
          <p:cNvPr id="4" name="TextBox 3"/>
          <p:cNvSpPr txBox="1"/>
          <p:nvPr/>
        </p:nvSpPr>
        <p:spPr>
          <a:xfrm>
            <a:off x="669001" y="802462"/>
            <a:ext cx="780854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Importance of Protein</a:t>
            </a:r>
            <a:endParaRPr lang="en-US" sz="4800" b="1" dirty="0">
              <a:solidFill>
                <a:srgbClr val="1C77A4"/>
              </a:solidFill>
              <a:latin typeface="Trebuchet MS" panose="020B0603020202020204" pitchFamily="34" charset="0"/>
            </a:endParaRPr>
          </a:p>
        </p:txBody>
      </p:sp>
      <p:pic>
        <p:nvPicPr>
          <p:cNvPr id="2056" name="Picture 8" descr="http://www.good4u.co.uk/uploads/images/blog/salm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88" t="16485" r="5890" b="3202"/>
          <a:stretch/>
        </p:blipFill>
        <p:spPr bwMode="auto">
          <a:xfrm>
            <a:off x="4470400" y="3410882"/>
            <a:ext cx="4185925" cy="24856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3rrwet3bxxm1yx0ksqsr2uwb.wpengine.netdna-cdn.com/wp-content/uploads/2015/02/eggs-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0092" t="6278" r="13345"/>
          <a:stretch/>
        </p:blipFill>
        <p:spPr bwMode="auto">
          <a:xfrm>
            <a:off x="669001" y="3167351"/>
            <a:ext cx="3646312" cy="297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1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7330</TotalTime>
  <Words>1074</Words>
  <Application>Microsoft Office PowerPoint</Application>
  <PresentationFormat>On-screen Show (4:3)</PresentationFormat>
  <Paragraphs>96</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188</cp:revision>
  <dcterms:created xsi:type="dcterms:W3CDTF">2015-03-23T22:32:53Z</dcterms:created>
  <dcterms:modified xsi:type="dcterms:W3CDTF">2015-10-13T17:08:46Z</dcterms:modified>
</cp:coreProperties>
</file>