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5"/>
  </p:notesMasterIdLst>
  <p:sldIdLst>
    <p:sldId id="259" r:id="rId2"/>
    <p:sldId id="272" r:id="rId3"/>
    <p:sldId id="271" r:id="rId4"/>
    <p:sldId id="273" r:id="rId5"/>
    <p:sldId id="274" r:id="rId6"/>
    <p:sldId id="275" r:id="rId7"/>
    <p:sldId id="276" r:id="rId8"/>
    <p:sldId id="277" r:id="rId9"/>
    <p:sldId id="278" r:id="rId10"/>
    <p:sldId id="279" r:id="rId11"/>
    <p:sldId id="280" r:id="rId12"/>
    <p:sldId id="281" r:id="rId13"/>
    <p:sldId id="282" r:id="rId14"/>
    <p:sldId id="283" r:id="rId15"/>
    <p:sldId id="284" r:id="rId16"/>
    <p:sldId id="292" r:id="rId17"/>
    <p:sldId id="286" r:id="rId18"/>
    <p:sldId id="287" r:id="rId19"/>
    <p:sldId id="288" r:id="rId20"/>
    <p:sldId id="289" r:id="rId21"/>
    <p:sldId id="290" r:id="rId22"/>
    <p:sldId id="291" r:id="rId23"/>
    <p:sldId id="27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ghthouse5" initials="L"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77A4"/>
    <a:srgbClr val="382C7A"/>
    <a:srgbClr val="6A9CB9"/>
    <a:srgbClr val="FFFEFD"/>
    <a:srgbClr val="1E77C6"/>
    <a:srgbClr val="3FBFCB"/>
    <a:srgbClr val="4271B5"/>
    <a:srgbClr val="624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44" autoAdjust="0"/>
    <p:restoredTop sz="96206" autoAdjust="0"/>
  </p:normalViewPr>
  <p:slideViewPr>
    <p:cSldViewPr snapToGrid="0">
      <p:cViewPr varScale="1">
        <p:scale>
          <a:sx n="88" d="100"/>
          <a:sy n="88" d="100"/>
        </p:scale>
        <p:origin x="96" y="4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21732-C176-420F-8611-5ED702939E59}" type="datetimeFigureOut">
              <a:rPr lang="en-US" smtClean="0"/>
              <a:t>10/16/2015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203AA-A362-42AD-A24C-59845428EF63}" type="slidenum">
              <a:rPr lang="en-US" smtClean="0"/>
              <a:t>‹#›</a:t>
            </a:fld>
            <a:endParaRPr lang="en-US"/>
          </a:p>
        </p:txBody>
      </p:sp>
    </p:spTree>
    <p:extLst>
      <p:ext uri="{BB962C8B-B14F-4D97-AF65-F5344CB8AC3E}">
        <p14:creationId xmlns:p14="http://schemas.microsoft.com/office/powerpoint/2010/main" val="91342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5203AA-A362-42AD-A24C-59845428EF63}" type="slidenum">
              <a:rPr lang="en-US" smtClean="0"/>
              <a:t>1</a:t>
            </a:fld>
            <a:endParaRPr lang="en-US"/>
          </a:p>
        </p:txBody>
      </p:sp>
    </p:spTree>
    <p:extLst>
      <p:ext uri="{BB962C8B-B14F-4D97-AF65-F5344CB8AC3E}">
        <p14:creationId xmlns:p14="http://schemas.microsoft.com/office/powerpoint/2010/main" val="3713132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Arial" pitchFamily="-108" charset="0"/>
              </a:rPr>
              <a:t>There are many ways to lose weight without first creating health and harmony, but these</a:t>
            </a:r>
            <a:r>
              <a:rPr lang="en-US" baseline="0" dirty="0" smtClean="0">
                <a:latin typeface="Arial" pitchFamily="-108" charset="0"/>
              </a:rPr>
              <a:t> methods will lead you to gain the weight back and return to your original weight (or worse). Time has proven that health and harmony are foundational for long-term weight loss. A healthy body will not be able to hold onto excess weight! This is the key that needs to be stressed in our seminars. This seminar is an introduction to removing toxins and excess fluid from the body in order to create the right environment for weight loss and health.</a:t>
            </a: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a:t>
            </a:fld>
            <a:endParaRPr lang="en-US"/>
          </a:p>
        </p:txBody>
      </p:sp>
    </p:spTree>
    <p:extLst>
      <p:ext uri="{BB962C8B-B14F-4D97-AF65-F5344CB8AC3E}">
        <p14:creationId xmlns:p14="http://schemas.microsoft.com/office/powerpoint/2010/main" val="302643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3</a:t>
            </a:fld>
            <a:endParaRPr lang="en-US"/>
          </a:p>
        </p:txBody>
      </p:sp>
    </p:spTree>
    <p:extLst>
      <p:ext uri="{BB962C8B-B14F-4D97-AF65-F5344CB8AC3E}">
        <p14:creationId xmlns:p14="http://schemas.microsoft.com/office/powerpoint/2010/main" val="3370298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21</a:t>
            </a:fld>
            <a:endParaRPr lang="en-US"/>
          </a:p>
        </p:txBody>
      </p:sp>
    </p:spTree>
    <p:extLst>
      <p:ext uri="{BB962C8B-B14F-4D97-AF65-F5344CB8AC3E}">
        <p14:creationId xmlns:p14="http://schemas.microsoft.com/office/powerpoint/2010/main" val="5881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22</a:t>
            </a:fld>
            <a:endParaRPr lang="en-US"/>
          </a:p>
        </p:txBody>
      </p:sp>
    </p:spTree>
    <p:extLst>
      <p:ext uri="{BB962C8B-B14F-4D97-AF65-F5344CB8AC3E}">
        <p14:creationId xmlns:p14="http://schemas.microsoft.com/office/powerpoint/2010/main" val="3837742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203AA-A362-42AD-A24C-59845428EF63}" type="slidenum">
              <a:rPr lang="en-US" smtClean="0"/>
              <a:t>23</a:t>
            </a:fld>
            <a:endParaRPr lang="en-US"/>
          </a:p>
        </p:txBody>
      </p:sp>
    </p:spTree>
    <p:extLst>
      <p:ext uri="{BB962C8B-B14F-4D97-AF65-F5344CB8AC3E}">
        <p14:creationId xmlns:p14="http://schemas.microsoft.com/office/powerpoint/2010/main" val="2457280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970543" y="1146425"/>
            <a:ext cx="7202913" cy="878993"/>
          </a:xfrm>
        </p:spPr>
        <p:txBody>
          <a:bodyPr anchor="b">
            <a:noAutofit/>
          </a:bodyPr>
          <a:lstStyle>
            <a:lvl1pPr algn="l">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70543" y="2222847"/>
            <a:ext cx="7202913" cy="3824662"/>
          </a:xfrm>
        </p:spPr>
        <p:txBody>
          <a:bodyPr anchor="t"/>
          <a:lstStyle>
            <a:lvl1pPr marL="0" indent="0" algn="l">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3852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1273" y="1098325"/>
            <a:ext cx="7647708" cy="112634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31273" y="2337955"/>
            <a:ext cx="7647708" cy="35901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13212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997526"/>
            <a:ext cx="7796644" cy="932873"/>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1" y="2160589"/>
            <a:ext cx="3764972" cy="388077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4346" y="2160589"/>
            <a:ext cx="3771900" cy="388077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6284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414D439-CB2A-402F-9F97-2E7DD63CCDF5}" type="datetimeFigureOut">
              <a:rPr lang="en-US" smtClean="0"/>
              <a:t>10/16/2015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8BFD0C0-CB83-48E2-9F9C-3E1F6D35A110}" type="slidenum">
              <a:rPr lang="en-US" smtClean="0"/>
              <a:t>‹#›</a:t>
            </a:fld>
            <a:endParaRPr lang="en-US"/>
          </a:p>
        </p:txBody>
      </p:sp>
    </p:spTree>
    <p:extLst>
      <p:ext uri="{BB962C8B-B14F-4D97-AF65-F5344CB8AC3E}">
        <p14:creationId xmlns:p14="http://schemas.microsoft.com/office/powerpoint/2010/main" val="14280977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31273" y="1098325"/>
            <a:ext cx="764770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1273" y="2419126"/>
            <a:ext cx="7647707" cy="37634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6194960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90647" y="1961517"/>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1C77A4"/>
                </a:solidFill>
                <a:latin typeface="+mn-lt"/>
              </a:rPr>
              <a:t>Welcome to </a:t>
            </a:r>
          </a:p>
          <a:p>
            <a:pPr algn="ctr"/>
            <a:r>
              <a:rPr lang="en-US" sz="9600" b="1" dirty="0" smtClean="0">
                <a:solidFill>
                  <a:srgbClr val="1C77A4"/>
                </a:solidFill>
                <a:latin typeface="+mn-lt"/>
              </a:rPr>
              <a:t>Club Reduce!</a:t>
            </a:r>
            <a:endParaRPr lang="en-US" sz="9600" b="1" dirty="0">
              <a:solidFill>
                <a:srgbClr val="1C77A4"/>
              </a:solidFill>
              <a:latin typeface="+mn-lt"/>
            </a:endParaRPr>
          </a:p>
        </p:txBody>
      </p:sp>
    </p:spTree>
    <p:extLst>
      <p:ext uri="{BB962C8B-B14F-4D97-AF65-F5344CB8AC3E}">
        <p14:creationId xmlns:p14="http://schemas.microsoft.com/office/powerpoint/2010/main" val="3147715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187" y="5556010"/>
            <a:ext cx="8107680" cy="523220"/>
          </a:xfrm>
          <a:prstGeom prst="rect">
            <a:avLst/>
          </a:prstGeom>
        </p:spPr>
        <p:txBody>
          <a:bodyPr wrap="square">
            <a:spAutoFit/>
          </a:bodyPr>
          <a:lstStyle/>
          <a:p>
            <a:pPr algn="ctr"/>
            <a:r>
              <a:rPr lang="en-US" sz="2800" dirty="0" smtClean="0">
                <a:latin typeface="Trebuchet MS" panose="020B0603020202020204" pitchFamily="34" charset="0"/>
              </a:rPr>
              <a:t>Go to bed at the same time each night.</a:t>
            </a:r>
            <a:endParaRPr lang="en-US" sz="2800" dirty="0">
              <a:effectLst/>
              <a:latin typeface="Trebuchet MS" panose="020B0603020202020204" pitchFamily="34" charset="0"/>
            </a:endParaRPr>
          </a:p>
        </p:txBody>
      </p:sp>
      <p:sp>
        <p:nvSpPr>
          <p:cNvPr id="6" name="TextBox 5"/>
          <p:cNvSpPr txBox="1"/>
          <p:nvPr/>
        </p:nvSpPr>
        <p:spPr>
          <a:xfrm>
            <a:off x="1224345" y="813752"/>
            <a:ext cx="6763262"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Ways to Get Better Sleep</a:t>
            </a:r>
            <a:endParaRPr lang="en-US" sz="4400" b="1" dirty="0">
              <a:solidFill>
                <a:srgbClr val="1C77A4"/>
              </a:solidFill>
              <a:latin typeface="Trebuchet MS" panose="020B0603020202020204" pitchFamily="34" charset="0"/>
            </a:endParaRPr>
          </a:p>
        </p:txBody>
      </p:sp>
      <p:pic>
        <p:nvPicPr>
          <p:cNvPr id="6148" name="Picture 4" descr="http://orig01.deviantart.net/38e2/f/2011/136/d/3/purple_bedroom_nighttime_by_perbear42-d3gia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747" y="1705357"/>
            <a:ext cx="7260560" cy="3665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06357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76" y="5666463"/>
            <a:ext cx="9144000" cy="523220"/>
          </a:xfrm>
          <a:prstGeom prst="rect">
            <a:avLst/>
          </a:prstGeom>
        </p:spPr>
        <p:txBody>
          <a:bodyPr wrap="square">
            <a:spAutoFit/>
          </a:bodyPr>
          <a:lstStyle/>
          <a:p>
            <a:pPr algn="ctr"/>
            <a:r>
              <a:rPr lang="en-US" sz="2800" dirty="0" smtClean="0">
                <a:latin typeface="Trebuchet MS" panose="020B0603020202020204" pitchFamily="34" charset="0"/>
              </a:rPr>
              <a:t>Get enough daytime light exposure.</a:t>
            </a:r>
            <a:endParaRPr lang="en-US" sz="2800" dirty="0">
              <a:effectLst/>
              <a:latin typeface="Trebuchet MS" panose="020B0603020202020204" pitchFamily="34" charset="0"/>
            </a:endParaRPr>
          </a:p>
        </p:txBody>
      </p:sp>
      <p:sp>
        <p:nvSpPr>
          <p:cNvPr id="5" name="TextBox 4"/>
          <p:cNvSpPr txBox="1"/>
          <p:nvPr/>
        </p:nvSpPr>
        <p:spPr>
          <a:xfrm>
            <a:off x="1224345" y="813752"/>
            <a:ext cx="6763262"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Ways to Get Better Sleep</a:t>
            </a:r>
            <a:endParaRPr lang="en-US" sz="4400" b="1" dirty="0">
              <a:solidFill>
                <a:srgbClr val="1C77A4"/>
              </a:solidFill>
              <a:latin typeface="Trebuchet MS" panose="020B0603020202020204" pitchFamily="34" charset="0"/>
            </a:endParaRPr>
          </a:p>
        </p:txBody>
      </p:sp>
      <p:pic>
        <p:nvPicPr>
          <p:cNvPr id="12290" name="Picture 2" descr="http://blog.hypervibe.com/wp-content/uploads/2014/11/woman-sunligh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032" y="1740848"/>
            <a:ext cx="6886575"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762848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3568" y="5655321"/>
            <a:ext cx="8505239" cy="461665"/>
          </a:xfrm>
          <a:prstGeom prst="rect">
            <a:avLst/>
          </a:prstGeom>
        </p:spPr>
        <p:txBody>
          <a:bodyPr wrap="square">
            <a:spAutoFit/>
          </a:bodyPr>
          <a:lstStyle/>
          <a:p>
            <a:pPr algn="ctr"/>
            <a:r>
              <a:rPr lang="en-US" sz="2400" dirty="0" smtClean="0">
                <a:latin typeface="Trebuchet MS" panose="020B0603020202020204" pitchFamily="34" charset="0"/>
              </a:rPr>
              <a:t>Establish a bedtime routine that helps you wind down.</a:t>
            </a:r>
            <a:endParaRPr lang="en-US" sz="2400" dirty="0">
              <a:effectLst/>
              <a:latin typeface="Trebuchet MS" panose="020B0603020202020204" pitchFamily="34" charset="0"/>
            </a:endParaRPr>
          </a:p>
        </p:txBody>
      </p:sp>
      <p:sp>
        <p:nvSpPr>
          <p:cNvPr id="5" name="TextBox 4"/>
          <p:cNvSpPr txBox="1"/>
          <p:nvPr/>
        </p:nvSpPr>
        <p:spPr>
          <a:xfrm>
            <a:off x="1224345" y="813752"/>
            <a:ext cx="6763262"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Ways to Get Better Sleep</a:t>
            </a:r>
            <a:endParaRPr lang="en-US" sz="4400" b="1" dirty="0">
              <a:solidFill>
                <a:srgbClr val="1C77A4"/>
              </a:solidFill>
              <a:latin typeface="Trebuchet MS" panose="020B0603020202020204" pitchFamily="34" charset="0"/>
            </a:endParaRPr>
          </a:p>
        </p:txBody>
      </p:sp>
      <p:pic>
        <p:nvPicPr>
          <p:cNvPr id="11266" name="Picture 2" descr="https://wallpaperscraft.com/image/book_bed_alarm_clock_reading_39622_2560x160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784"/>
          <a:stretch/>
        </p:blipFill>
        <p:spPr bwMode="auto">
          <a:xfrm>
            <a:off x="1008603" y="1734206"/>
            <a:ext cx="7063561" cy="3718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682685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479" y="5676341"/>
            <a:ext cx="8107680" cy="492443"/>
          </a:xfrm>
          <a:prstGeom prst="rect">
            <a:avLst/>
          </a:prstGeom>
        </p:spPr>
        <p:txBody>
          <a:bodyPr wrap="square">
            <a:spAutoFit/>
          </a:bodyPr>
          <a:lstStyle/>
          <a:p>
            <a:pPr algn="ctr"/>
            <a:r>
              <a:rPr lang="en-US" sz="2600" dirty="0" smtClean="0">
                <a:latin typeface="Trebuchet MS" panose="020B0603020202020204" pitchFamily="34" charset="0"/>
              </a:rPr>
              <a:t>Exercise earlier in the day to reduce restlessness.</a:t>
            </a:r>
            <a:endParaRPr lang="en-US" sz="2600" dirty="0">
              <a:effectLst/>
              <a:latin typeface="Trebuchet MS" panose="020B0603020202020204" pitchFamily="34" charset="0"/>
            </a:endParaRPr>
          </a:p>
        </p:txBody>
      </p:sp>
      <p:sp>
        <p:nvSpPr>
          <p:cNvPr id="5" name="TextBox 4"/>
          <p:cNvSpPr txBox="1"/>
          <p:nvPr/>
        </p:nvSpPr>
        <p:spPr>
          <a:xfrm>
            <a:off x="1224345" y="813752"/>
            <a:ext cx="6763262"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Ways to Get Better Sleep</a:t>
            </a:r>
            <a:endParaRPr lang="en-US" sz="4400" b="1" dirty="0">
              <a:solidFill>
                <a:srgbClr val="1C77A4"/>
              </a:solidFill>
              <a:latin typeface="Trebuchet MS" panose="020B0603020202020204" pitchFamily="34" charset="0"/>
            </a:endParaRPr>
          </a:p>
        </p:txBody>
      </p:sp>
      <p:pic>
        <p:nvPicPr>
          <p:cNvPr id="10242" name="Picture 2" descr="http://flanagansmiles.com/wp-content/uploads/2015/01/Woman-Smiling-at-Gym.jpg"/>
          <p:cNvPicPr>
            <a:picLocks noChangeAspect="1" noChangeArrowheads="1"/>
          </p:cNvPicPr>
          <p:nvPr/>
        </p:nvPicPr>
        <p:blipFill rotWithShape="1">
          <a:blip r:embed="rId2">
            <a:extLst>
              <a:ext uri="{28A0092B-C50C-407E-A947-70E740481C1C}">
                <a14:useLocalDpi xmlns:a14="http://schemas.microsoft.com/office/drawing/2010/main" val="0"/>
              </a:ext>
            </a:extLst>
          </a:blip>
          <a:srcRect t="4403" b="20488"/>
          <a:stretch/>
        </p:blipFill>
        <p:spPr bwMode="auto">
          <a:xfrm>
            <a:off x="1241627" y="1704398"/>
            <a:ext cx="6745980" cy="3798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24216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264" y="5655321"/>
            <a:ext cx="8749079" cy="523220"/>
          </a:xfrm>
          <a:prstGeom prst="rect">
            <a:avLst/>
          </a:prstGeom>
        </p:spPr>
        <p:txBody>
          <a:bodyPr wrap="square">
            <a:spAutoFit/>
          </a:bodyPr>
          <a:lstStyle/>
          <a:p>
            <a:pPr algn="ctr"/>
            <a:r>
              <a:rPr lang="en-US" sz="2800" dirty="0" smtClean="0">
                <a:latin typeface="Trebuchet MS" panose="020B0603020202020204" pitchFamily="34" charset="0"/>
              </a:rPr>
              <a:t>Avoid overuse of electronic devices after dark.</a:t>
            </a:r>
            <a:endParaRPr lang="en-US" sz="2800" dirty="0">
              <a:effectLst/>
              <a:latin typeface="Trebuchet MS" panose="020B0603020202020204" pitchFamily="34" charset="0"/>
            </a:endParaRPr>
          </a:p>
        </p:txBody>
      </p:sp>
      <p:sp>
        <p:nvSpPr>
          <p:cNvPr id="5" name="TextBox 4"/>
          <p:cNvSpPr txBox="1"/>
          <p:nvPr/>
        </p:nvSpPr>
        <p:spPr>
          <a:xfrm>
            <a:off x="1224345" y="813752"/>
            <a:ext cx="6763262"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Ways to Get Better Sleep</a:t>
            </a:r>
            <a:endParaRPr lang="en-US" sz="4400" b="1" dirty="0">
              <a:solidFill>
                <a:srgbClr val="1C77A4"/>
              </a:solidFill>
              <a:latin typeface="Trebuchet MS" panose="020B0603020202020204" pitchFamily="34" charset="0"/>
            </a:endParaRPr>
          </a:p>
        </p:txBody>
      </p:sp>
      <p:pic>
        <p:nvPicPr>
          <p:cNvPr id="9218" name="Picture 2" descr="http://i.huffpost.com/gen/1575377/images/o-IPAD-BED-facebook.jpg"/>
          <p:cNvPicPr>
            <a:picLocks noChangeAspect="1" noChangeArrowheads="1"/>
          </p:cNvPicPr>
          <p:nvPr/>
        </p:nvPicPr>
        <p:blipFill rotWithShape="1">
          <a:blip r:embed="rId2">
            <a:extLst>
              <a:ext uri="{28A0092B-C50C-407E-A947-70E740481C1C}">
                <a14:useLocalDpi xmlns:a14="http://schemas.microsoft.com/office/drawing/2010/main" val="0"/>
              </a:ext>
            </a:extLst>
          </a:blip>
          <a:srcRect l="14078" t="9867" r="14190" b="7527"/>
          <a:stretch/>
        </p:blipFill>
        <p:spPr bwMode="auto">
          <a:xfrm>
            <a:off x="1224345" y="1667369"/>
            <a:ext cx="6770381" cy="3903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44310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287" y="5582169"/>
            <a:ext cx="8107680" cy="523220"/>
          </a:xfrm>
          <a:prstGeom prst="rect">
            <a:avLst/>
          </a:prstGeom>
        </p:spPr>
        <p:txBody>
          <a:bodyPr wrap="square">
            <a:spAutoFit/>
          </a:bodyPr>
          <a:lstStyle/>
          <a:p>
            <a:pPr algn="ctr"/>
            <a:r>
              <a:rPr lang="en-US" sz="2800" dirty="0" smtClean="0">
                <a:latin typeface="Trebuchet MS" panose="020B0603020202020204" pitchFamily="34" charset="0"/>
              </a:rPr>
              <a:t>Dim the lights an hour before bed.</a:t>
            </a:r>
            <a:endParaRPr lang="en-US" sz="2800" dirty="0">
              <a:effectLst/>
              <a:latin typeface="Trebuchet MS" panose="020B0603020202020204" pitchFamily="34" charset="0"/>
            </a:endParaRPr>
          </a:p>
        </p:txBody>
      </p:sp>
      <p:sp>
        <p:nvSpPr>
          <p:cNvPr id="5" name="TextBox 4"/>
          <p:cNvSpPr txBox="1"/>
          <p:nvPr/>
        </p:nvSpPr>
        <p:spPr>
          <a:xfrm>
            <a:off x="1224345" y="813752"/>
            <a:ext cx="6763262"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Ways to Get Better Sleep</a:t>
            </a:r>
            <a:endParaRPr lang="en-US" sz="4400" b="1" dirty="0">
              <a:solidFill>
                <a:srgbClr val="1C77A4"/>
              </a:solidFill>
              <a:latin typeface="Trebuchet MS" panose="020B0603020202020204" pitchFamily="34" charset="0"/>
            </a:endParaRPr>
          </a:p>
        </p:txBody>
      </p:sp>
      <p:pic>
        <p:nvPicPr>
          <p:cNvPr id="7172" name="Picture 4" descr="http://cdn.wall-pix.net/albums/art-photography/0000422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8" r="1" b="10770"/>
          <a:stretch/>
        </p:blipFill>
        <p:spPr bwMode="auto">
          <a:xfrm>
            <a:off x="1171795" y="1677705"/>
            <a:ext cx="6763262" cy="37627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63837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479" y="5301753"/>
            <a:ext cx="8107680" cy="892552"/>
          </a:xfrm>
          <a:prstGeom prst="rect">
            <a:avLst/>
          </a:prstGeom>
        </p:spPr>
        <p:txBody>
          <a:bodyPr wrap="square">
            <a:spAutoFit/>
          </a:bodyPr>
          <a:lstStyle/>
          <a:p>
            <a:pPr algn="ctr"/>
            <a:r>
              <a:rPr lang="en-US" sz="2600" dirty="0" smtClean="0">
                <a:latin typeface="Trebuchet MS" panose="020B0603020202020204" pitchFamily="34" charset="0"/>
              </a:rPr>
              <a:t>Avoid caffeine, nicotine, and other chemicals that can interfere with sleep.</a:t>
            </a:r>
            <a:endParaRPr lang="en-US" sz="2600" dirty="0">
              <a:effectLst/>
              <a:latin typeface="Trebuchet MS" panose="020B0603020202020204" pitchFamily="34" charset="0"/>
            </a:endParaRPr>
          </a:p>
        </p:txBody>
      </p:sp>
      <p:sp>
        <p:nvSpPr>
          <p:cNvPr id="5" name="TextBox 4"/>
          <p:cNvSpPr txBox="1"/>
          <p:nvPr/>
        </p:nvSpPr>
        <p:spPr>
          <a:xfrm>
            <a:off x="1224345" y="813752"/>
            <a:ext cx="6763262"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Ways to Get Better Sleep</a:t>
            </a:r>
            <a:endParaRPr lang="en-US" sz="4400" b="1" dirty="0">
              <a:solidFill>
                <a:srgbClr val="1C77A4"/>
              </a:solidFill>
              <a:latin typeface="Trebuchet MS" panose="020B0603020202020204" pitchFamily="34" charset="0"/>
            </a:endParaRPr>
          </a:p>
        </p:txBody>
      </p:sp>
      <p:pic>
        <p:nvPicPr>
          <p:cNvPr id="1026" name="Picture 2" descr="https://ryanhalloway.files.wordpress.com/2010/01/coffeecigarette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757" b="18371"/>
          <a:stretch/>
        </p:blipFill>
        <p:spPr bwMode="auto">
          <a:xfrm>
            <a:off x="1191687" y="1696437"/>
            <a:ext cx="6729099" cy="3474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435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497" y="5618745"/>
            <a:ext cx="8208006" cy="492443"/>
          </a:xfrm>
          <a:prstGeom prst="rect">
            <a:avLst/>
          </a:prstGeom>
        </p:spPr>
        <p:txBody>
          <a:bodyPr wrap="square">
            <a:spAutoFit/>
          </a:bodyPr>
          <a:lstStyle/>
          <a:p>
            <a:pPr algn="ctr"/>
            <a:r>
              <a:rPr lang="en-US" sz="2600" dirty="0" smtClean="0">
                <a:latin typeface="Trebuchet MS" panose="020B0603020202020204" pitchFamily="34" charset="0"/>
              </a:rPr>
              <a:t>Keep your bedroom temperature comfortably cool.</a:t>
            </a:r>
            <a:endParaRPr lang="en-US" sz="2600" dirty="0">
              <a:effectLst/>
              <a:latin typeface="Trebuchet MS" panose="020B0603020202020204" pitchFamily="34" charset="0"/>
            </a:endParaRPr>
          </a:p>
        </p:txBody>
      </p:sp>
      <p:sp>
        <p:nvSpPr>
          <p:cNvPr id="6" name="TextBox 5"/>
          <p:cNvSpPr txBox="1"/>
          <p:nvPr/>
        </p:nvSpPr>
        <p:spPr>
          <a:xfrm>
            <a:off x="1224345" y="813752"/>
            <a:ext cx="6763262"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Ways to Get Better Sleep</a:t>
            </a:r>
            <a:endParaRPr lang="en-US" sz="4400" b="1" dirty="0">
              <a:solidFill>
                <a:srgbClr val="1C77A4"/>
              </a:solidFill>
              <a:latin typeface="Trebuchet MS" panose="020B0603020202020204" pitchFamily="34" charset="0"/>
            </a:endParaRPr>
          </a:p>
        </p:txBody>
      </p:sp>
      <p:pic>
        <p:nvPicPr>
          <p:cNvPr id="7" name="Picture 2" descr="http://i.huffpost.com/gen/1270727/images/o-HOW-TO-SLEEP-BETTER-BEDROOM-TIPS-facebook.jpg"/>
          <p:cNvPicPr>
            <a:picLocks noChangeAspect="1" noChangeArrowheads="1"/>
          </p:cNvPicPr>
          <p:nvPr/>
        </p:nvPicPr>
        <p:blipFill rotWithShape="1">
          <a:blip r:embed="rId2">
            <a:extLst>
              <a:ext uri="{28A0092B-C50C-407E-A947-70E740481C1C}">
                <a14:useLocalDpi xmlns:a14="http://schemas.microsoft.com/office/drawing/2010/main" val="0"/>
              </a:ext>
            </a:extLst>
          </a:blip>
          <a:srcRect l="1073" t="54746" r="-1073" b="9325"/>
          <a:stretch/>
        </p:blipFill>
        <p:spPr bwMode="auto">
          <a:xfrm>
            <a:off x="1095193" y="1715534"/>
            <a:ext cx="6892414" cy="37117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8059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6179" y="1836929"/>
            <a:ext cx="4397077" cy="3970318"/>
          </a:xfrm>
          <a:prstGeom prst="rect">
            <a:avLst/>
          </a:prstGeom>
        </p:spPr>
        <p:txBody>
          <a:bodyPr wrap="square">
            <a:spAutoFit/>
          </a:bodyPr>
          <a:lstStyle/>
          <a:p>
            <a:r>
              <a:rPr lang="en-US" sz="2800" dirty="0" smtClean="0">
                <a:latin typeface="Trebuchet MS" panose="020B0603020202020204" pitchFamily="34" charset="0"/>
              </a:rPr>
              <a:t>Use the </a:t>
            </a:r>
            <a:r>
              <a:rPr lang="en-US" sz="2800" dirty="0" err="1" smtClean="0">
                <a:latin typeface="Trebuchet MS" panose="020B0603020202020204" pitchFamily="34" charset="0"/>
              </a:rPr>
              <a:t>Luxana</a:t>
            </a:r>
            <a:r>
              <a:rPr lang="en-US" sz="2800" dirty="0" smtClean="0">
                <a:latin typeface="Trebuchet MS" panose="020B0603020202020204" pitchFamily="34" charset="0"/>
              </a:rPr>
              <a:t> Light Bed! </a:t>
            </a:r>
            <a:r>
              <a:rPr lang="en-US" sz="2800" dirty="0">
                <a:latin typeface="Trebuchet MS" panose="020B0603020202020204" pitchFamily="34" charset="0"/>
              </a:rPr>
              <a:t>Major health organizations recommend exposing yourself to bright light during the day in order to boost your ability to sleep at night. This, in turn, can help you lose weight!</a:t>
            </a:r>
            <a:endParaRPr lang="en-US" sz="2800" dirty="0">
              <a:effectLst/>
              <a:latin typeface="Trebuchet MS" panose="020B0603020202020204" pitchFamily="34" charset="0"/>
            </a:endParaRPr>
          </a:p>
        </p:txBody>
      </p:sp>
      <p:sp>
        <p:nvSpPr>
          <p:cNvPr id="5" name="TextBox 4"/>
          <p:cNvSpPr txBox="1"/>
          <p:nvPr/>
        </p:nvSpPr>
        <p:spPr>
          <a:xfrm>
            <a:off x="1224345" y="813752"/>
            <a:ext cx="6763262"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Ways to Get Better Sleep</a:t>
            </a:r>
            <a:endParaRPr lang="en-US" sz="4400" b="1" dirty="0">
              <a:solidFill>
                <a:srgbClr val="1C77A4"/>
              </a:solidFill>
              <a:latin typeface="Trebuchet MS" panose="020B0603020202020204" pitchFamily="34" charset="0"/>
            </a:endParaRPr>
          </a:p>
        </p:txBody>
      </p:sp>
      <p:pic>
        <p:nvPicPr>
          <p:cNvPr id="13314" name="Picture 2" descr="http://www.tanningagency.com/wp-content/uploads/2015/02/red-light-therapy-bed_.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592"/>
          <a:stretch/>
        </p:blipFill>
        <p:spPr bwMode="auto">
          <a:xfrm>
            <a:off x="641130" y="1746295"/>
            <a:ext cx="3218611" cy="43026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74623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016" y="1713513"/>
            <a:ext cx="4345129" cy="4401205"/>
          </a:xfrm>
          <a:prstGeom prst="rect">
            <a:avLst/>
          </a:prstGeom>
        </p:spPr>
        <p:txBody>
          <a:bodyPr wrap="square">
            <a:spAutoFit/>
          </a:bodyPr>
          <a:lstStyle/>
          <a:p>
            <a:r>
              <a:rPr lang="en-US" sz="2800" dirty="0" smtClean="0">
                <a:latin typeface="Trebuchet MS" panose="020B0603020202020204" pitchFamily="34" charset="0"/>
              </a:rPr>
              <a:t>Use Self-Mastery Technology (SMT)! If </a:t>
            </a:r>
            <a:r>
              <a:rPr lang="en-US" sz="2800" dirty="0">
                <a:latin typeface="Trebuchet MS" panose="020B0603020202020204" pitchFamily="34" charset="0"/>
              </a:rPr>
              <a:t>you’re struggling to get to bed on time (or to stay asleep throughout the </a:t>
            </a:r>
            <a:r>
              <a:rPr lang="en-US" sz="2800" dirty="0" smtClean="0">
                <a:latin typeface="Trebuchet MS" panose="020B0603020202020204" pitchFamily="34" charset="0"/>
              </a:rPr>
              <a:t>night), SMT can </a:t>
            </a:r>
            <a:r>
              <a:rPr lang="en-US" sz="2800" dirty="0">
                <a:latin typeface="Trebuchet MS" panose="020B0603020202020204" pitchFamily="34" charset="0"/>
              </a:rPr>
              <a:t>help you train your brain to sleep better. </a:t>
            </a:r>
            <a:r>
              <a:rPr lang="en-US" sz="2800" dirty="0" smtClean="0">
                <a:latin typeface="Trebuchet MS" panose="020B0603020202020204" pitchFamily="34" charset="0"/>
              </a:rPr>
              <a:t>Many </a:t>
            </a:r>
            <a:r>
              <a:rPr lang="en-US" sz="2800" dirty="0">
                <a:latin typeface="Trebuchet MS" panose="020B0603020202020204" pitchFamily="34" charset="0"/>
              </a:rPr>
              <a:t>sessions are designed specifically to help with </a:t>
            </a:r>
            <a:r>
              <a:rPr lang="en-US" sz="2800" dirty="0" smtClean="0">
                <a:latin typeface="Trebuchet MS" panose="020B0603020202020204" pitchFamily="34" charset="0"/>
              </a:rPr>
              <a:t>insomnia.</a:t>
            </a:r>
            <a:endParaRPr lang="en-US" sz="2800" dirty="0">
              <a:effectLst/>
              <a:latin typeface="Trebuchet MS" panose="020B0603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8580" y="1745043"/>
            <a:ext cx="2744785" cy="4117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1224345" y="813752"/>
            <a:ext cx="6763262"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Ways to Get Better Sleep</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977891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38961" y="1251890"/>
            <a:ext cx="480215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smtClean="0">
                <a:solidFill>
                  <a:srgbClr val="1C77A4"/>
                </a:solidFill>
                <a:latin typeface="Trebuchet MS" panose="020B0603020202020204" pitchFamily="34" charset="0"/>
              </a:rPr>
              <a:t>Today, we’re going to talk about why sleep is so important for optimal health and weight loss. </a:t>
            </a:r>
            <a:endParaRPr lang="en-US" b="1" dirty="0">
              <a:solidFill>
                <a:srgbClr val="1C77A4"/>
              </a:solidFill>
              <a:latin typeface="Trebuchet MS" panose="020B0603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1757" t="854" r="31044" b="44601"/>
          <a:stretch/>
        </p:blipFill>
        <p:spPr>
          <a:xfrm>
            <a:off x="5407086" y="783771"/>
            <a:ext cx="3159971" cy="5476385"/>
          </a:xfrm>
          <a:prstGeom prst="rect">
            <a:avLst/>
          </a:prstGeom>
        </p:spPr>
      </p:pic>
    </p:spTree>
    <p:extLst>
      <p:ext uri="{BB962C8B-B14F-4D97-AF65-F5344CB8AC3E}">
        <p14:creationId xmlns:p14="http://schemas.microsoft.com/office/powerpoint/2010/main" val="244360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4272" y="1623763"/>
            <a:ext cx="5712399" cy="4247317"/>
          </a:xfrm>
          <a:prstGeom prst="rect">
            <a:avLst/>
          </a:prstGeom>
        </p:spPr>
        <p:txBody>
          <a:bodyPr wrap="square">
            <a:spAutoFit/>
          </a:bodyPr>
          <a:lstStyle/>
          <a:p>
            <a:r>
              <a:rPr lang="en-US" sz="2700" dirty="0" smtClean="0">
                <a:latin typeface="Trebuchet MS" panose="020B0603020202020204" pitchFamily="34" charset="0"/>
              </a:rPr>
              <a:t>Try the Solutions4 Liquid Calcium! Three </a:t>
            </a:r>
            <a:r>
              <a:rPr lang="en-US" sz="2700" dirty="0">
                <a:latin typeface="Trebuchet MS" panose="020B0603020202020204" pitchFamily="34" charset="0"/>
              </a:rPr>
              <a:t>capsules per day provide 100% of the US recommended daily allowance (RDA) of calcium, offering the balance that your body needs to lose weight while maintaining strong bone structure. When taken before bed, calcium can also help to ensure deep and restful sleep. </a:t>
            </a:r>
            <a:endParaRPr lang="en-US" sz="2700" dirty="0">
              <a:effectLst/>
              <a:latin typeface="Trebuchet MS" panose="020B0603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463" y="1623763"/>
            <a:ext cx="2558993" cy="4279207"/>
          </a:xfrm>
          <a:prstGeom prst="rect">
            <a:avLst/>
          </a:prstGeom>
        </p:spPr>
      </p:pic>
      <p:sp>
        <p:nvSpPr>
          <p:cNvPr id="7" name="TextBox 6"/>
          <p:cNvSpPr txBox="1"/>
          <p:nvPr/>
        </p:nvSpPr>
        <p:spPr>
          <a:xfrm>
            <a:off x="1224345" y="813752"/>
            <a:ext cx="6763262"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Ways to Get Better Sleep</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158983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20473" y="1440310"/>
            <a:ext cx="8505523" cy="4235150"/>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Sleep deprivation makes it very difficult to lose weight. </a:t>
            </a:r>
            <a:endParaRPr lang="en-US" sz="2400" dirty="0">
              <a:solidFill>
                <a:schemeClr val="tx1"/>
              </a:solidFill>
              <a:latin typeface="Trebuchet MS" panose="020B0603020202020204" pitchFamily="34" charset="0"/>
            </a:endParaRPr>
          </a:p>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Most people need 7-9 hours of sleep each night, beginning by at least 10 pm. If you’re in bed by 10, your body will increase its production of fat-burning hormones between 12 and 2 am. </a:t>
            </a:r>
            <a:endParaRPr lang="en-US" sz="2400" dirty="0">
              <a:solidFill>
                <a:schemeClr val="tx1"/>
              </a:solidFill>
              <a:latin typeface="Trebuchet MS" panose="020B0603020202020204" pitchFamily="34" charset="0"/>
            </a:endParaRPr>
          </a:p>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Sleep deprivation can also make you hungrier.</a:t>
            </a:r>
          </a:p>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You can use lifestyle strategies to improve the quality of your sleep (avoiding large meals before bedtime, etc.).</a:t>
            </a:r>
          </a:p>
          <a:p>
            <a:pPr>
              <a:lnSpc>
                <a:spcPct val="110000"/>
              </a:lnSpc>
              <a:buClrTx/>
              <a:buFont typeface="Arial" panose="020B0604020202020204" pitchFamily="34" charset="0"/>
              <a:buChar char="•"/>
            </a:pPr>
            <a:r>
              <a:rPr lang="en-US" sz="2400" dirty="0" smtClean="0">
                <a:solidFill>
                  <a:schemeClr val="tx1"/>
                </a:solidFill>
                <a:latin typeface="Trebuchet MS" panose="020B0603020202020204" pitchFamily="34" charset="0"/>
              </a:rPr>
              <a:t>You can also use Club Reduce treatments and supplements to sleep better!</a:t>
            </a:r>
          </a:p>
        </p:txBody>
      </p:sp>
      <p:sp>
        <p:nvSpPr>
          <p:cNvPr id="5" name="TextBox 4"/>
          <p:cNvSpPr txBox="1"/>
          <p:nvPr/>
        </p:nvSpPr>
        <p:spPr>
          <a:xfrm>
            <a:off x="3039803" y="508952"/>
            <a:ext cx="3066865" cy="830997"/>
          </a:xfrm>
          <a:prstGeom prst="rect">
            <a:avLst/>
          </a:prstGeom>
          <a:noFill/>
        </p:spPr>
        <p:txBody>
          <a:bodyPr wrap="none" rtlCol="0">
            <a:spAutoFit/>
          </a:bodyPr>
          <a:lstStyle/>
          <a:p>
            <a:pPr algn="ctr"/>
            <a:r>
              <a:rPr lang="en-US" sz="4800" b="1" dirty="0" smtClean="0">
                <a:solidFill>
                  <a:srgbClr val="1C77A4"/>
                </a:solidFill>
                <a:latin typeface="Trebuchet MS" panose="020B0603020202020204" pitchFamily="34" charset="0"/>
              </a:rPr>
              <a:t>Summary:</a:t>
            </a:r>
            <a:endParaRPr lang="en-US" sz="48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97943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17450" y="464347"/>
            <a:ext cx="6356228" cy="1200329"/>
          </a:xfrm>
          <a:prstGeom prst="rect">
            <a:avLst/>
          </a:prstGeom>
          <a:noFill/>
        </p:spPr>
        <p:txBody>
          <a:bodyPr wrap="none" rtlCol="0">
            <a:spAutoFit/>
          </a:bodyPr>
          <a:lstStyle/>
          <a:p>
            <a:pPr algn="ctr"/>
            <a:r>
              <a:rPr lang="en-US" sz="3200" b="1" dirty="0" smtClean="0">
                <a:solidFill>
                  <a:srgbClr val="1C77A4"/>
                </a:solidFill>
                <a:latin typeface="Trebuchet MS" panose="020B0603020202020204" pitchFamily="34" charset="0"/>
              </a:rPr>
              <a:t>On Sale This Week:</a:t>
            </a:r>
          </a:p>
          <a:p>
            <a:pPr algn="ctr"/>
            <a:r>
              <a:rPr lang="en-US" sz="4000" b="1" dirty="0" smtClean="0">
                <a:solidFill>
                  <a:srgbClr val="1C77A4"/>
                </a:solidFill>
                <a:latin typeface="Trebuchet MS" panose="020B0603020202020204" pitchFamily="34" charset="0"/>
              </a:rPr>
              <a:t>Solutions4 Liquid Calcium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7135" y="2075540"/>
            <a:ext cx="3653325" cy="365332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8452" y="1664675"/>
            <a:ext cx="2612249" cy="4368263"/>
          </a:xfrm>
          <a:prstGeom prst="rect">
            <a:avLst/>
          </a:prstGeom>
        </p:spPr>
      </p:pic>
    </p:spTree>
    <p:extLst>
      <p:ext uri="{BB962C8B-B14F-4D97-AF65-F5344CB8AC3E}">
        <p14:creationId xmlns:p14="http://schemas.microsoft.com/office/powerpoint/2010/main" val="2781288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0579" y="1128878"/>
            <a:ext cx="8538885"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smtClean="0">
                <a:solidFill>
                  <a:srgbClr val="1C77A4"/>
                </a:solidFill>
                <a:latin typeface="+mn-lt"/>
              </a:rPr>
              <a:t>Integrate what you’ve learned today by listening to: </a:t>
            </a:r>
          </a:p>
          <a:p>
            <a:endParaRPr lang="en-US" sz="2000" b="1" dirty="0" smtClean="0">
              <a:solidFill>
                <a:srgbClr val="382C7A"/>
              </a:solidFill>
              <a:latin typeface="+mn-lt"/>
            </a:endParaRPr>
          </a:p>
          <a:p>
            <a:r>
              <a:rPr lang="en-US" sz="4000" dirty="0">
                <a:latin typeface="Trebuchet MS" panose="020B0603020202020204" pitchFamily="34" charset="0"/>
              </a:rPr>
              <a:t>LHL013 — </a:t>
            </a:r>
          </a:p>
          <a:p>
            <a:r>
              <a:rPr lang="en-US" sz="4000" dirty="0">
                <a:latin typeface="Trebuchet MS" panose="020B0603020202020204" pitchFamily="34" charset="0"/>
              </a:rPr>
              <a:t>Sleep More to Lose</a:t>
            </a:r>
          </a:p>
          <a:p>
            <a:r>
              <a:rPr lang="en-US" sz="4000" dirty="0">
                <a:latin typeface="Trebuchet MS" panose="020B0603020202020204" pitchFamily="34" charset="0"/>
              </a:rPr>
              <a:t>More Weight</a:t>
            </a:r>
          </a:p>
          <a:p>
            <a:pPr algn="ctr"/>
            <a:endParaRPr lang="en-US" sz="6000" b="1" dirty="0">
              <a:solidFill>
                <a:srgbClr val="382C7A"/>
              </a:solidFill>
              <a:latin typeface="+mn-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3114" y="3302718"/>
            <a:ext cx="2393226" cy="2456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3302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67162" y="1706610"/>
            <a:ext cx="4957516" cy="6078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dirty="0">
              <a:solidFill>
                <a:srgbClr val="1C77A4"/>
              </a:solidFill>
              <a:latin typeface="+mn-lt"/>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6793"/>
          <a:stretch/>
        </p:blipFill>
        <p:spPr>
          <a:xfrm>
            <a:off x="4617308" y="1695036"/>
            <a:ext cx="4272053" cy="4583400"/>
          </a:xfrm>
          <a:prstGeom prst="rect">
            <a:avLst/>
          </a:prstGeom>
        </p:spPr>
      </p:pic>
      <p:sp>
        <p:nvSpPr>
          <p:cNvPr id="4" name="Rectangle 3"/>
          <p:cNvSpPr txBox="1">
            <a:spLocks noChangeArrowheads="1"/>
          </p:cNvSpPr>
          <p:nvPr/>
        </p:nvSpPr>
        <p:spPr>
          <a:xfrm>
            <a:off x="567162" y="1324585"/>
            <a:ext cx="6261901"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All of the classes in this series build upon one another. </a:t>
            </a:r>
          </a:p>
        </p:txBody>
      </p:sp>
      <p:sp>
        <p:nvSpPr>
          <p:cNvPr id="6" name="Rectangle 3"/>
          <p:cNvSpPr txBox="1">
            <a:spLocks noChangeArrowheads="1"/>
          </p:cNvSpPr>
          <p:nvPr/>
        </p:nvSpPr>
        <p:spPr>
          <a:xfrm>
            <a:off x="567162" y="3264136"/>
            <a:ext cx="4876950" cy="1401038"/>
          </a:xfrm>
          <a:prstGeom prst="rect">
            <a:avLst/>
          </a:prstGeom>
        </p:spPr>
        <p:txBody>
          <a:bodyPr>
            <a:noAutofit/>
          </a:bodyPr>
          <a:lst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a:lstStyle>
          <a:p>
            <a:pPr marL="0" indent="0">
              <a:spcBef>
                <a:spcPts val="1000"/>
              </a:spcBef>
              <a:buNone/>
            </a:pPr>
            <a:r>
              <a:rPr lang="en-US" sz="3600" dirty="0" smtClean="0">
                <a:solidFill>
                  <a:schemeClr val="tx1"/>
                </a:solidFill>
              </a:rPr>
              <a:t>By attending regularly, you’ll learn the habits of a naturally thin person! </a:t>
            </a:r>
          </a:p>
        </p:txBody>
      </p:sp>
    </p:spTree>
    <p:extLst>
      <p:ext uri="{BB962C8B-B14F-4D97-AF65-F5344CB8AC3E}">
        <p14:creationId xmlns:p14="http://schemas.microsoft.com/office/powerpoint/2010/main" val="3311114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5255" y="1822679"/>
            <a:ext cx="4697374" cy="3662541"/>
          </a:xfrm>
          <a:prstGeom prst="rect">
            <a:avLst/>
          </a:prstGeom>
        </p:spPr>
        <p:txBody>
          <a:bodyPr wrap="square">
            <a:spAutoFit/>
          </a:bodyPr>
          <a:lstStyle/>
          <a:p>
            <a:r>
              <a:rPr lang="en-US" sz="2900" dirty="0">
                <a:latin typeface="Trebuchet MS" panose="020B0603020202020204" pitchFamily="34" charset="0"/>
              </a:rPr>
              <a:t>Insufficient sleep is a public health epidemic. Before the invention of the light bulb, people slept an average of 10 hours each night. Today, most Americans average a mere 6.9 hours each night! </a:t>
            </a:r>
            <a:endParaRPr lang="en-US" sz="2900" dirty="0">
              <a:effectLst/>
              <a:latin typeface="Trebuchet MS" panose="020B0603020202020204" pitchFamily="34" charset="0"/>
            </a:endParaRPr>
          </a:p>
        </p:txBody>
      </p:sp>
      <p:sp>
        <p:nvSpPr>
          <p:cNvPr id="3" name="TextBox 2"/>
          <p:cNvSpPr txBox="1"/>
          <p:nvPr/>
        </p:nvSpPr>
        <p:spPr>
          <a:xfrm>
            <a:off x="1276373" y="813752"/>
            <a:ext cx="6659195"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Sleep</a:t>
            </a:r>
            <a:endParaRPr lang="en-US" sz="4400" b="1" dirty="0">
              <a:solidFill>
                <a:srgbClr val="1C77A4"/>
              </a:solidFill>
              <a:latin typeface="Trebuchet MS" panose="020B0603020202020204" pitchFamily="34" charset="0"/>
            </a:endParaRPr>
          </a:p>
        </p:txBody>
      </p:sp>
      <p:pic>
        <p:nvPicPr>
          <p:cNvPr id="1026" name="Picture 2" descr="http://images.clipartpanda.com/lightbulb-drawing-lightbul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749" r="10060"/>
          <a:stretch/>
        </p:blipFill>
        <p:spPr bwMode="auto">
          <a:xfrm>
            <a:off x="704192" y="1610766"/>
            <a:ext cx="2690649" cy="453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8822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4823228"/>
            <a:ext cx="8336055" cy="1292662"/>
          </a:xfrm>
          <a:prstGeom prst="rect">
            <a:avLst/>
          </a:prstGeom>
        </p:spPr>
        <p:txBody>
          <a:bodyPr wrap="square">
            <a:spAutoFit/>
          </a:bodyPr>
          <a:lstStyle/>
          <a:p>
            <a:pPr algn="ctr"/>
            <a:r>
              <a:rPr lang="en-US" sz="2600" dirty="0">
                <a:latin typeface="Trebuchet MS" panose="020B0603020202020204" pitchFamily="34" charset="0"/>
              </a:rPr>
              <a:t>Getting enough sleep is essential for good health and for weight loss. Most people need at least 7-9 hours each night, beginning by at least 10 pm. </a:t>
            </a:r>
            <a:endParaRPr lang="en-US" sz="2600" dirty="0">
              <a:effectLst/>
              <a:latin typeface="Trebuchet MS" panose="020B0603020202020204" pitchFamily="34" charset="0"/>
            </a:endParaRPr>
          </a:p>
        </p:txBody>
      </p:sp>
      <p:sp>
        <p:nvSpPr>
          <p:cNvPr id="5" name="TextBox 4"/>
          <p:cNvSpPr txBox="1"/>
          <p:nvPr/>
        </p:nvSpPr>
        <p:spPr>
          <a:xfrm>
            <a:off x="1276373" y="813752"/>
            <a:ext cx="6659195"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Sleep</a:t>
            </a:r>
            <a:endParaRPr lang="en-US" sz="4400" b="1" dirty="0">
              <a:solidFill>
                <a:srgbClr val="1C77A4"/>
              </a:solidFill>
              <a:latin typeface="Trebuchet MS" panose="020B0603020202020204" pitchFamily="34" charset="0"/>
            </a:endParaRPr>
          </a:p>
        </p:txBody>
      </p:sp>
      <p:pic>
        <p:nvPicPr>
          <p:cNvPr id="2050" name="Picture 2" descr="https://upload.wikimedia.org/wikipedia/commons/3/37/Pinnacles_Night_Sky_-_Flickr_-_Joe_Parks.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7905" b="6712"/>
          <a:stretch/>
        </p:blipFill>
        <p:spPr bwMode="auto">
          <a:xfrm>
            <a:off x="592161" y="1723699"/>
            <a:ext cx="8006597" cy="29562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39347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antwrp.gsfc.nasa.gov/apod/image/0707/InvertedFullMoon50_barrett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3586" y="1964753"/>
            <a:ext cx="3978313" cy="39783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6447" y="1583193"/>
            <a:ext cx="6253236" cy="4662815"/>
          </a:xfrm>
          <a:prstGeom prst="rect">
            <a:avLst/>
          </a:prstGeom>
        </p:spPr>
        <p:txBody>
          <a:bodyPr wrap="square">
            <a:spAutoFit/>
          </a:bodyPr>
          <a:lstStyle/>
          <a:p>
            <a:r>
              <a:rPr lang="en-US" sz="2700" dirty="0">
                <a:latin typeface="Trebuchet MS" panose="020B0603020202020204" pitchFamily="34" charset="0"/>
              </a:rPr>
              <a:t>If you get in bed by 10 pm, your body will be able to get into REM </a:t>
            </a:r>
            <a:endParaRPr lang="en-US" sz="2700" dirty="0" smtClean="0">
              <a:latin typeface="Trebuchet MS" panose="020B0603020202020204" pitchFamily="34" charset="0"/>
            </a:endParaRPr>
          </a:p>
          <a:p>
            <a:r>
              <a:rPr lang="en-US" sz="2700" dirty="0" smtClean="0">
                <a:latin typeface="Trebuchet MS" panose="020B0603020202020204" pitchFamily="34" charset="0"/>
              </a:rPr>
              <a:t>sleep </a:t>
            </a:r>
            <a:r>
              <a:rPr lang="en-US" sz="2700" dirty="0">
                <a:latin typeface="Trebuchet MS" panose="020B0603020202020204" pitchFamily="34" charset="0"/>
              </a:rPr>
              <a:t>– the deep sleep that </a:t>
            </a:r>
            <a:endParaRPr lang="en-US" sz="2700" dirty="0" smtClean="0">
              <a:latin typeface="Trebuchet MS" panose="020B0603020202020204" pitchFamily="34" charset="0"/>
            </a:endParaRPr>
          </a:p>
          <a:p>
            <a:r>
              <a:rPr lang="en-US" sz="2700" dirty="0" smtClean="0">
                <a:latin typeface="Trebuchet MS" panose="020B0603020202020204" pitchFamily="34" charset="0"/>
              </a:rPr>
              <a:t>your </a:t>
            </a:r>
            <a:r>
              <a:rPr lang="en-US" sz="2700" dirty="0">
                <a:latin typeface="Trebuchet MS" panose="020B0603020202020204" pitchFamily="34" charset="0"/>
              </a:rPr>
              <a:t>body needs – from 12 </a:t>
            </a:r>
            <a:endParaRPr lang="en-US" sz="2700" dirty="0" smtClean="0">
              <a:latin typeface="Trebuchet MS" panose="020B0603020202020204" pitchFamily="34" charset="0"/>
            </a:endParaRPr>
          </a:p>
          <a:p>
            <a:r>
              <a:rPr lang="en-US" sz="2700" dirty="0" smtClean="0">
                <a:latin typeface="Trebuchet MS" panose="020B0603020202020204" pitchFamily="34" charset="0"/>
              </a:rPr>
              <a:t>to </a:t>
            </a:r>
            <a:r>
              <a:rPr lang="en-US" sz="2700" dirty="0">
                <a:latin typeface="Trebuchet MS" panose="020B0603020202020204" pitchFamily="34" charset="0"/>
              </a:rPr>
              <a:t>2 am. During this time, </a:t>
            </a:r>
            <a:endParaRPr lang="en-US" sz="2700" dirty="0" smtClean="0">
              <a:latin typeface="Trebuchet MS" panose="020B0603020202020204" pitchFamily="34" charset="0"/>
            </a:endParaRPr>
          </a:p>
          <a:p>
            <a:r>
              <a:rPr lang="en-US" sz="2700" dirty="0" smtClean="0">
                <a:latin typeface="Trebuchet MS" panose="020B0603020202020204" pitchFamily="34" charset="0"/>
              </a:rPr>
              <a:t>your </a:t>
            </a:r>
            <a:r>
              <a:rPr lang="en-US" sz="2700" dirty="0">
                <a:latin typeface="Trebuchet MS" panose="020B0603020202020204" pitchFamily="34" charset="0"/>
              </a:rPr>
              <a:t>body increases its </a:t>
            </a:r>
            <a:endParaRPr lang="en-US" sz="2700" dirty="0" smtClean="0">
              <a:latin typeface="Trebuchet MS" panose="020B0603020202020204" pitchFamily="34" charset="0"/>
            </a:endParaRPr>
          </a:p>
          <a:p>
            <a:r>
              <a:rPr lang="en-US" sz="2700" dirty="0" smtClean="0">
                <a:latin typeface="Trebuchet MS" panose="020B0603020202020204" pitchFamily="34" charset="0"/>
              </a:rPr>
              <a:t>production </a:t>
            </a:r>
            <a:r>
              <a:rPr lang="en-US" sz="2700" dirty="0">
                <a:latin typeface="Trebuchet MS" panose="020B0603020202020204" pitchFamily="34" charset="0"/>
              </a:rPr>
              <a:t>of fat-burning </a:t>
            </a:r>
            <a:endParaRPr lang="en-US" sz="2700" dirty="0" smtClean="0">
              <a:latin typeface="Trebuchet MS" panose="020B0603020202020204" pitchFamily="34" charset="0"/>
            </a:endParaRPr>
          </a:p>
          <a:p>
            <a:r>
              <a:rPr lang="en-US" sz="2700" dirty="0" smtClean="0">
                <a:latin typeface="Trebuchet MS" panose="020B0603020202020204" pitchFamily="34" charset="0"/>
              </a:rPr>
              <a:t>hormones</a:t>
            </a:r>
            <a:r>
              <a:rPr lang="en-US" sz="2700" dirty="0">
                <a:latin typeface="Trebuchet MS" panose="020B0603020202020204" pitchFamily="34" charset="0"/>
              </a:rPr>
              <a:t>, which helps with </a:t>
            </a:r>
            <a:endParaRPr lang="en-US" sz="2700" dirty="0" smtClean="0">
              <a:latin typeface="Trebuchet MS" panose="020B0603020202020204" pitchFamily="34" charset="0"/>
            </a:endParaRPr>
          </a:p>
          <a:p>
            <a:r>
              <a:rPr lang="en-US" sz="2700" dirty="0" smtClean="0">
                <a:latin typeface="Trebuchet MS" panose="020B0603020202020204" pitchFamily="34" charset="0"/>
              </a:rPr>
              <a:t>weight </a:t>
            </a:r>
            <a:r>
              <a:rPr lang="en-US" sz="2700" dirty="0">
                <a:latin typeface="Trebuchet MS" panose="020B0603020202020204" pitchFamily="34" charset="0"/>
              </a:rPr>
              <a:t>loss. You’ll want to </a:t>
            </a:r>
            <a:endParaRPr lang="en-US" sz="2700" dirty="0" smtClean="0">
              <a:latin typeface="Trebuchet MS" panose="020B0603020202020204" pitchFamily="34" charset="0"/>
            </a:endParaRPr>
          </a:p>
          <a:p>
            <a:r>
              <a:rPr lang="en-US" sz="2700" dirty="0" smtClean="0">
                <a:latin typeface="Trebuchet MS" panose="020B0603020202020204" pitchFamily="34" charset="0"/>
              </a:rPr>
              <a:t>always </a:t>
            </a:r>
            <a:r>
              <a:rPr lang="en-US" sz="2700" dirty="0">
                <a:latin typeface="Trebuchet MS" panose="020B0603020202020204" pitchFamily="34" charset="0"/>
              </a:rPr>
              <a:t>be asleep at this time </a:t>
            </a:r>
            <a:endParaRPr lang="en-US" sz="2700" dirty="0" smtClean="0">
              <a:latin typeface="Trebuchet MS" panose="020B0603020202020204" pitchFamily="34" charset="0"/>
            </a:endParaRPr>
          </a:p>
          <a:p>
            <a:r>
              <a:rPr lang="en-US" sz="2700" dirty="0" smtClean="0">
                <a:latin typeface="Trebuchet MS" panose="020B0603020202020204" pitchFamily="34" charset="0"/>
              </a:rPr>
              <a:t>of </a:t>
            </a:r>
            <a:r>
              <a:rPr lang="en-US" sz="2700" dirty="0">
                <a:latin typeface="Trebuchet MS" panose="020B0603020202020204" pitchFamily="34" charset="0"/>
              </a:rPr>
              <a:t>night.</a:t>
            </a:r>
            <a:endParaRPr lang="en-US" sz="2700" dirty="0">
              <a:effectLst/>
              <a:latin typeface="Trebuchet MS" panose="020B0603020202020204" pitchFamily="34" charset="0"/>
            </a:endParaRPr>
          </a:p>
        </p:txBody>
      </p:sp>
      <p:sp>
        <p:nvSpPr>
          <p:cNvPr id="5" name="TextBox 4"/>
          <p:cNvSpPr txBox="1"/>
          <p:nvPr/>
        </p:nvSpPr>
        <p:spPr>
          <a:xfrm>
            <a:off x="1276373" y="813752"/>
            <a:ext cx="6659195"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Sleep</a:t>
            </a:r>
            <a:endParaRPr lang="en-US" sz="4400" b="1" dirty="0">
              <a:solidFill>
                <a:srgbClr val="1C77A4"/>
              </a:solidFill>
              <a:latin typeface="Trebuchet MS" panose="020B0603020202020204" pitchFamily="34" charset="0"/>
            </a:endParaRPr>
          </a:p>
        </p:txBody>
      </p:sp>
    </p:spTree>
    <p:extLst>
      <p:ext uri="{BB962C8B-B14F-4D97-AF65-F5344CB8AC3E}">
        <p14:creationId xmlns:p14="http://schemas.microsoft.com/office/powerpoint/2010/main" val="118167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6483" y="1688297"/>
            <a:ext cx="4709896" cy="4401205"/>
          </a:xfrm>
          <a:prstGeom prst="rect">
            <a:avLst/>
          </a:prstGeom>
        </p:spPr>
        <p:txBody>
          <a:bodyPr wrap="square">
            <a:spAutoFit/>
          </a:bodyPr>
          <a:lstStyle/>
          <a:p>
            <a:r>
              <a:rPr lang="en-US" sz="2700" dirty="0">
                <a:latin typeface="Trebuchet MS" panose="020B0603020202020204" pitchFamily="34" charset="0"/>
              </a:rPr>
              <a:t>Unfortunately, missing out on quality sleep doesn’t just suppress your production of fat-burning hormones. It also causes your body to ramp up its production of the hunger-stimulating hormone ghrelin and reduce its production of </a:t>
            </a:r>
            <a:r>
              <a:rPr lang="en-US" sz="2700" dirty="0" err="1">
                <a:latin typeface="Trebuchet MS" panose="020B0603020202020204" pitchFamily="34" charset="0"/>
              </a:rPr>
              <a:t>leptin</a:t>
            </a:r>
            <a:r>
              <a:rPr lang="en-US" sz="2700" dirty="0">
                <a:latin typeface="Trebuchet MS" panose="020B0603020202020204" pitchFamily="34" charset="0"/>
              </a:rPr>
              <a:t> (a hormone involved in satiety). </a:t>
            </a:r>
            <a:endParaRPr lang="en-US" sz="2700" dirty="0">
              <a:effectLst/>
              <a:latin typeface="Trebuchet MS" panose="020B0603020202020204" pitchFamily="34" charset="0"/>
            </a:endParaRPr>
          </a:p>
        </p:txBody>
      </p:sp>
      <p:sp>
        <p:nvSpPr>
          <p:cNvPr id="5" name="TextBox 4"/>
          <p:cNvSpPr txBox="1"/>
          <p:nvPr/>
        </p:nvSpPr>
        <p:spPr>
          <a:xfrm>
            <a:off x="1276373" y="813752"/>
            <a:ext cx="6659195"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Sleep</a:t>
            </a:r>
            <a:endParaRPr lang="en-US" sz="4400" b="1" dirty="0">
              <a:solidFill>
                <a:srgbClr val="1C77A4"/>
              </a:solidFill>
              <a:latin typeface="Trebuchet MS" panose="020B0603020202020204" pitchFamily="34" charset="0"/>
            </a:endParaRPr>
          </a:p>
        </p:txBody>
      </p:sp>
      <p:pic>
        <p:nvPicPr>
          <p:cNvPr id="3076" name="Picture 4" descr="http://www.vaporizernerd.com/wp-content/uploads/2014/08/yummy-edibles.jpg"/>
          <p:cNvPicPr>
            <a:picLocks noChangeAspect="1" noChangeArrowheads="1"/>
          </p:cNvPicPr>
          <p:nvPr/>
        </p:nvPicPr>
        <p:blipFill rotWithShape="1">
          <a:blip r:embed="rId2">
            <a:extLst>
              <a:ext uri="{28A0092B-C50C-407E-A947-70E740481C1C}">
                <a14:useLocalDpi xmlns:a14="http://schemas.microsoft.com/office/drawing/2010/main" val="0"/>
              </a:ext>
            </a:extLst>
          </a:blip>
          <a:srcRect l="14014" r="39826"/>
          <a:stretch/>
        </p:blipFill>
        <p:spPr bwMode="auto">
          <a:xfrm>
            <a:off x="626986" y="1844608"/>
            <a:ext cx="3051635" cy="3878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87298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473" y="5159233"/>
            <a:ext cx="8107680" cy="954107"/>
          </a:xfrm>
          <a:prstGeom prst="rect">
            <a:avLst/>
          </a:prstGeom>
        </p:spPr>
        <p:txBody>
          <a:bodyPr wrap="square">
            <a:spAutoFit/>
          </a:bodyPr>
          <a:lstStyle/>
          <a:p>
            <a:pPr algn="ctr"/>
            <a:r>
              <a:rPr lang="en-US" sz="2800" dirty="0">
                <a:latin typeface="Trebuchet MS" panose="020B0603020202020204" pitchFamily="34" charset="0"/>
              </a:rPr>
              <a:t>For these reasons, sleep deprivation makes it </a:t>
            </a:r>
            <a:r>
              <a:rPr lang="en-US" sz="2800" i="1" dirty="0">
                <a:latin typeface="Trebuchet MS" panose="020B0603020202020204" pitchFamily="34" charset="0"/>
              </a:rPr>
              <a:t>very </a:t>
            </a:r>
            <a:r>
              <a:rPr lang="en-US" sz="2800" dirty="0">
                <a:latin typeface="Trebuchet MS" panose="020B0603020202020204" pitchFamily="34" charset="0"/>
              </a:rPr>
              <a:t>difficult to lose weight. </a:t>
            </a:r>
            <a:endParaRPr lang="en-US" sz="2800" dirty="0">
              <a:effectLst/>
              <a:latin typeface="Trebuchet MS" panose="020B0603020202020204" pitchFamily="34" charset="0"/>
            </a:endParaRPr>
          </a:p>
        </p:txBody>
      </p:sp>
      <p:sp>
        <p:nvSpPr>
          <p:cNvPr id="5" name="TextBox 4"/>
          <p:cNvSpPr txBox="1"/>
          <p:nvPr/>
        </p:nvSpPr>
        <p:spPr>
          <a:xfrm>
            <a:off x="1276373" y="813752"/>
            <a:ext cx="6659195"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The Importance of Sleep</a:t>
            </a:r>
            <a:endParaRPr lang="en-US" sz="4400" b="1" dirty="0">
              <a:solidFill>
                <a:srgbClr val="1C77A4"/>
              </a:solidFill>
              <a:latin typeface="Trebuchet MS" panose="020B0603020202020204" pitchFamily="34" charset="0"/>
            </a:endParaRPr>
          </a:p>
        </p:txBody>
      </p:sp>
      <p:pic>
        <p:nvPicPr>
          <p:cNvPr id="4098" name="Picture 2" descr="http://www.fitnessedgecleveland.com/wp-content/uploads/2014/12/weight-ga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856"/>
          <a:stretch/>
        </p:blipFill>
        <p:spPr bwMode="auto">
          <a:xfrm>
            <a:off x="2081047" y="1804234"/>
            <a:ext cx="5150287" cy="3144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004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136" y="5608655"/>
            <a:ext cx="8107680" cy="523220"/>
          </a:xfrm>
          <a:prstGeom prst="rect">
            <a:avLst/>
          </a:prstGeom>
        </p:spPr>
        <p:txBody>
          <a:bodyPr wrap="square">
            <a:spAutoFit/>
          </a:bodyPr>
          <a:lstStyle/>
          <a:p>
            <a:pPr algn="ctr"/>
            <a:r>
              <a:rPr lang="en-US" sz="2800" dirty="0" smtClean="0">
                <a:latin typeface="Trebuchet MS" panose="020B0603020202020204" pitchFamily="34" charset="0"/>
              </a:rPr>
              <a:t>Avoid large meals before bedtime.</a:t>
            </a:r>
            <a:endParaRPr lang="en-US" sz="2800" dirty="0">
              <a:effectLst/>
              <a:latin typeface="Trebuchet MS" panose="020B0603020202020204" pitchFamily="34" charset="0"/>
            </a:endParaRPr>
          </a:p>
        </p:txBody>
      </p:sp>
      <p:sp>
        <p:nvSpPr>
          <p:cNvPr id="5" name="TextBox 4"/>
          <p:cNvSpPr txBox="1"/>
          <p:nvPr/>
        </p:nvSpPr>
        <p:spPr>
          <a:xfrm>
            <a:off x="1224345" y="813752"/>
            <a:ext cx="6763262" cy="769441"/>
          </a:xfrm>
          <a:prstGeom prst="rect">
            <a:avLst/>
          </a:prstGeom>
          <a:noFill/>
        </p:spPr>
        <p:txBody>
          <a:bodyPr wrap="none" rtlCol="0">
            <a:spAutoFit/>
          </a:bodyPr>
          <a:lstStyle/>
          <a:p>
            <a:pPr algn="ctr"/>
            <a:r>
              <a:rPr lang="en-US" sz="4400" b="1" dirty="0" smtClean="0">
                <a:solidFill>
                  <a:srgbClr val="1C77A4"/>
                </a:solidFill>
                <a:latin typeface="Trebuchet MS" panose="020B0603020202020204" pitchFamily="34" charset="0"/>
              </a:rPr>
              <a:t>Ways to Get Better Sleep</a:t>
            </a:r>
            <a:endParaRPr lang="en-US" sz="4400" b="1" dirty="0">
              <a:solidFill>
                <a:srgbClr val="1C77A4"/>
              </a:solidFill>
              <a:latin typeface="Trebuchet MS" panose="020B0603020202020204" pitchFamily="34" charset="0"/>
            </a:endParaRPr>
          </a:p>
        </p:txBody>
      </p:sp>
      <p:pic>
        <p:nvPicPr>
          <p:cNvPr id="5122" name="Picture 2" descr="http://www.lifehacker.co.in/photo/30789942.c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113" y="1758313"/>
            <a:ext cx="6533726" cy="36752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814012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ummit Theme2">
  <a:themeElements>
    <a:clrScheme name="Summit">
      <a:dk1>
        <a:sysClr val="windowText" lastClr="000000"/>
      </a:dk1>
      <a:lt1>
        <a:sysClr val="window" lastClr="FFFFFF"/>
      </a:lt1>
      <a:dk2>
        <a:srgbClr val="212745"/>
      </a:dk2>
      <a:lt2>
        <a:srgbClr val="B4DCFA"/>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Summit Theme2" id="{718A665C-8674-44B6-B5DB-0B4D69A17002}" vid="{420C94B5-F2CC-4C35-BE5A-E24F081E3D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 Theme2 (2)</Template>
  <TotalTime>7403</TotalTime>
  <Words>698</Words>
  <Application>Microsoft Office PowerPoint</Application>
  <PresentationFormat>On-screen Show (4:3)</PresentationFormat>
  <Paragraphs>68</Paragraphs>
  <Slides>23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Summit 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Karolyn Campbell</dc:creator>
  <cp:lastModifiedBy>Karolyn Campbell</cp:lastModifiedBy>
  <cp:revision>197</cp:revision>
  <dcterms:created xsi:type="dcterms:W3CDTF">2015-03-23T22:32:53Z</dcterms:created>
  <dcterms:modified xsi:type="dcterms:W3CDTF">2015-10-16T19:55:44Z</dcterms:modified>
</cp:coreProperties>
</file>