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0"/>
  </p:notesMasterIdLst>
  <p:sldIdLst>
    <p:sldId id="259" r:id="rId2"/>
    <p:sldId id="293" r:id="rId3"/>
    <p:sldId id="271" r:id="rId4"/>
    <p:sldId id="296" r:id="rId5"/>
    <p:sldId id="297" r:id="rId6"/>
    <p:sldId id="298" r:id="rId7"/>
    <p:sldId id="299" r:id="rId8"/>
    <p:sldId id="300" r:id="rId9"/>
    <p:sldId id="301" r:id="rId10"/>
    <p:sldId id="302" r:id="rId11"/>
    <p:sldId id="303" r:id="rId12"/>
    <p:sldId id="304" r:id="rId13"/>
    <p:sldId id="305" r:id="rId14"/>
    <p:sldId id="306" r:id="rId15"/>
    <p:sldId id="308" r:id="rId16"/>
    <p:sldId id="309" r:id="rId17"/>
    <p:sldId id="310" r:id="rId18"/>
    <p:sldId id="31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hthouse5"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382C7A"/>
    <a:srgbClr val="6A9CB9"/>
    <a:srgbClr val="FFFEFD"/>
    <a:srgbClr val="1E77C6"/>
    <a:srgbClr val="3FBFCB"/>
    <a:srgbClr val="4271B5"/>
    <a:srgbClr val="624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4" autoAdjust="0"/>
    <p:restoredTop sz="96206" autoAdjust="0"/>
  </p:normalViewPr>
  <p:slideViewPr>
    <p:cSldViewPr snapToGrid="0">
      <p:cViewPr varScale="1">
        <p:scale>
          <a:sx n="106" d="100"/>
          <a:sy n="106" d="100"/>
        </p:scale>
        <p:origin x="96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1732-C176-420F-8611-5ED702939E59}" type="datetimeFigureOut">
              <a:rPr lang="en-US" smtClean="0"/>
              <a:t>11/20/2015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03AA-A362-42AD-A24C-59845428EF63}" type="slidenum">
              <a:rPr lang="en-US" smtClean="0"/>
              <a:t>‹#›</a:t>
            </a:fld>
            <a:endParaRPr lang="en-US"/>
          </a:p>
        </p:txBody>
      </p:sp>
    </p:spTree>
    <p:extLst>
      <p:ext uri="{BB962C8B-B14F-4D97-AF65-F5344CB8AC3E}">
        <p14:creationId xmlns:p14="http://schemas.microsoft.com/office/powerpoint/2010/main" val="913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a:t>
            </a:fld>
            <a:endParaRPr lang="en-US"/>
          </a:p>
        </p:txBody>
      </p:sp>
    </p:spTree>
    <p:extLst>
      <p:ext uri="{BB962C8B-B14F-4D97-AF65-F5344CB8AC3E}">
        <p14:creationId xmlns:p14="http://schemas.microsoft.com/office/powerpoint/2010/main" val="371313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a:t>
            </a:fld>
            <a:endParaRPr lang="en-US"/>
          </a:p>
        </p:txBody>
      </p:sp>
    </p:spTree>
    <p:extLst>
      <p:ext uri="{BB962C8B-B14F-4D97-AF65-F5344CB8AC3E}">
        <p14:creationId xmlns:p14="http://schemas.microsoft.com/office/powerpoint/2010/main" val="120388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3</a:t>
            </a:fld>
            <a:endParaRPr lang="en-US"/>
          </a:p>
        </p:txBody>
      </p:sp>
    </p:spTree>
    <p:extLst>
      <p:ext uri="{BB962C8B-B14F-4D97-AF65-F5344CB8AC3E}">
        <p14:creationId xmlns:p14="http://schemas.microsoft.com/office/powerpoint/2010/main" val="337029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16</a:t>
            </a:fld>
            <a:endParaRPr lang="en-US"/>
          </a:p>
        </p:txBody>
      </p:sp>
    </p:spTree>
    <p:extLst>
      <p:ext uri="{BB962C8B-B14F-4D97-AF65-F5344CB8AC3E}">
        <p14:creationId xmlns:p14="http://schemas.microsoft.com/office/powerpoint/2010/main" val="209751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17</a:t>
            </a:fld>
            <a:endParaRPr lang="en-US"/>
          </a:p>
        </p:txBody>
      </p:sp>
    </p:spTree>
    <p:extLst>
      <p:ext uri="{BB962C8B-B14F-4D97-AF65-F5344CB8AC3E}">
        <p14:creationId xmlns:p14="http://schemas.microsoft.com/office/powerpoint/2010/main" val="1631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18</a:t>
            </a:fld>
            <a:endParaRPr lang="en-US"/>
          </a:p>
        </p:txBody>
      </p:sp>
    </p:spTree>
    <p:extLst>
      <p:ext uri="{BB962C8B-B14F-4D97-AF65-F5344CB8AC3E}">
        <p14:creationId xmlns:p14="http://schemas.microsoft.com/office/powerpoint/2010/main" val="1299847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5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414D439-CB2A-402F-9F97-2E7DD63CCDF5}" type="datetimeFigureOut">
              <a:rPr lang="en-US" smtClean="0"/>
              <a:t>11/20/2015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8BFD0C0-CB83-48E2-9F9C-3E1F6D35A110}" type="slidenum">
              <a:rPr lang="en-US" smtClean="0"/>
              <a:t>‹#›</a:t>
            </a:fld>
            <a:endParaRPr lang="en-US"/>
          </a:p>
        </p:txBody>
      </p:sp>
    </p:spTree>
    <p:extLst>
      <p:ext uri="{BB962C8B-B14F-4D97-AF65-F5344CB8AC3E}">
        <p14:creationId xmlns:p14="http://schemas.microsoft.com/office/powerpoint/2010/main" val="1428097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496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314771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985" y="1622609"/>
            <a:ext cx="3945277" cy="4555093"/>
          </a:xfrm>
          <a:prstGeom prst="rect">
            <a:avLst/>
          </a:prstGeom>
        </p:spPr>
        <p:txBody>
          <a:bodyPr wrap="square">
            <a:spAutoFit/>
          </a:bodyPr>
          <a:lstStyle/>
          <a:p>
            <a:r>
              <a:rPr lang="en-US" sz="2900" dirty="0" smtClean="0">
                <a:latin typeface="Trebuchet MS" panose="020B0603020202020204" pitchFamily="34" charset="0"/>
              </a:rPr>
              <a:t>Most people with a vitamin D deficiency aren’t even aware of their condition. Many people mistakenly believe that their health problems and weight gain are just an inevitable part of the aging process. </a:t>
            </a:r>
            <a:endParaRPr lang="en-US" sz="2900" dirty="0">
              <a:latin typeface="Trebuchet MS" panose="020B0603020202020204" pitchFamily="34" charset="0"/>
            </a:endParaRPr>
          </a:p>
        </p:txBody>
      </p:sp>
      <p:sp>
        <p:nvSpPr>
          <p:cNvPr id="5" name="TextBox 4"/>
          <p:cNvSpPr txBox="1"/>
          <p:nvPr/>
        </p:nvSpPr>
        <p:spPr>
          <a:xfrm>
            <a:off x="664232" y="796089"/>
            <a:ext cx="778232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Vitamin D</a:t>
            </a:r>
            <a:endParaRPr lang="en-US" sz="4400" b="1" dirty="0">
              <a:solidFill>
                <a:srgbClr val="1C77A4"/>
              </a:solidFill>
              <a:latin typeface="Trebuchet MS" panose="020B0603020202020204" pitchFamily="34"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5645" t="2875" r="17770"/>
          <a:stretch/>
        </p:blipFill>
        <p:spPr>
          <a:xfrm>
            <a:off x="4798663" y="1565530"/>
            <a:ext cx="3764436" cy="4700799"/>
          </a:xfrm>
          <a:prstGeom prst="rect">
            <a:avLst/>
          </a:prstGeom>
        </p:spPr>
      </p:pic>
    </p:spTree>
    <p:extLst>
      <p:ext uri="{BB962C8B-B14F-4D97-AF65-F5344CB8AC3E}">
        <p14:creationId xmlns:p14="http://schemas.microsoft.com/office/powerpoint/2010/main" val="2877725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7271" y="1635033"/>
            <a:ext cx="5338230" cy="4247317"/>
          </a:xfrm>
          <a:prstGeom prst="rect">
            <a:avLst/>
          </a:prstGeom>
        </p:spPr>
        <p:txBody>
          <a:bodyPr wrap="square">
            <a:spAutoFit/>
          </a:bodyPr>
          <a:lstStyle/>
          <a:p>
            <a:r>
              <a:rPr lang="en-US" sz="2700" dirty="0" smtClean="0">
                <a:latin typeface="Trebuchet MS" panose="020B0603020202020204" pitchFamily="34" charset="0"/>
              </a:rPr>
              <a:t>Many people believe that they aren’t at risk for a vitamin D deficiency because they eat or drink foods fortified with vitamin D (like milk). However, these people fail to realize that fortified foods contain very little of the nutrient in question. You can get far more vitamin D from sunlight than a glass of milk!</a:t>
            </a:r>
            <a:endParaRPr lang="en-US" sz="2700" dirty="0">
              <a:latin typeface="Trebuchet MS" panose="020B0603020202020204" pitchFamily="34" charset="0"/>
            </a:endParaRPr>
          </a:p>
        </p:txBody>
      </p:sp>
      <p:sp>
        <p:nvSpPr>
          <p:cNvPr id="5" name="TextBox 4"/>
          <p:cNvSpPr txBox="1"/>
          <p:nvPr/>
        </p:nvSpPr>
        <p:spPr>
          <a:xfrm>
            <a:off x="664232" y="796089"/>
            <a:ext cx="778232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Vitamin D</a:t>
            </a:r>
            <a:endParaRPr lang="en-US" sz="4400" b="1" dirty="0">
              <a:solidFill>
                <a:srgbClr val="1C77A4"/>
              </a:solidFill>
              <a:latin typeface="Trebuchet MS" panose="020B0603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92" y="1810872"/>
            <a:ext cx="2999102" cy="4303059"/>
          </a:xfrm>
          <a:prstGeom prst="rect">
            <a:avLst/>
          </a:prstGeom>
        </p:spPr>
      </p:pic>
    </p:spTree>
    <p:extLst>
      <p:ext uri="{BB962C8B-B14F-4D97-AF65-F5344CB8AC3E}">
        <p14:creationId xmlns:p14="http://schemas.microsoft.com/office/powerpoint/2010/main" val="4183554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0433" t="6141" r="21691" b="49238"/>
          <a:stretch/>
        </p:blipFill>
        <p:spPr>
          <a:xfrm>
            <a:off x="5625890" y="1711912"/>
            <a:ext cx="3252275" cy="4556552"/>
          </a:xfrm>
          <a:prstGeom prst="rect">
            <a:avLst/>
          </a:prstGeom>
        </p:spPr>
      </p:pic>
      <p:sp>
        <p:nvSpPr>
          <p:cNvPr id="2" name="Rectangle 1"/>
          <p:cNvSpPr/>
          <p:nvPr/>
        </p:nvSpPr>
        <p:spPr>
          <a:xfrm>
            <a:off x="516231" y="1702947"/>
            <a:ext cx="6177483" cy="4401205"/>
          </a:xfrm>
          <a:prstGeom prst="rect">
            <a:avLst/>
          </a:prstGeom>
        </p:spPr>
        <p:txBody>
          <a:bodyPr wrap="square">
            <a:spAutoFit/>
          </a:bodyPr>
          <a:lstStyle/>
          <a:p>
            <a:r>
              <a:rPr lang="en-US" sz="2800" dirty="0">
                <a:latin typeface="Trebuchet MS" panose="020B0603020202020204" pitchFamily="34" charset="0"/>
              </a:rPr>
              <a:t>Fortunately, rectifying the situation is as easy and inexpensive as supplementing with vitamin D </a:t>
            </a:r>
            <a:endParaRPr lang="en-US" sz="2800" dirty="0" smtClean="0">
              <a:latin typeface="Trebuchet MS" panose="020B0603020202020204" pitchFamily="34" charset="0"/>
            </a:endParaRPr>
          </a:p>
          <a:p>
            <a:r>
              <a:rPr lang="en-US" sz="2800" dirty="0" smtClean="0">
                <a:latin typeface="Trebuchet MS" panose="020B0603020202020204" pitchFamily="34" charset="0"/>
              </a:rPr>
              <a:t>or </a:t>
            </a:r>
            <a:r>
              <a:rPr lang="en-US" sz="2800" dirty="0">
                <a:latin typeface="Trebuchet MS" panose="020B0603020202020204" pitchFamily="34" charset="0"/>
              </a:rPr>
              <a:t>exposing yourself to sunlight </a:t>
            </a:r>
            <a:endParaRPr lang="en-US" sz="2800" dirty="0" smtClean="0">
              <a:latin typeface="Trebuchet MS" panose="020B0603020202020204" pitchFamily="34" charset="0"/>
            </a:endParaRPr>
          </a:p>
          <a:p>
            <a:r>
              <a:rPr lang="en-US" sz="2800" dirty="0" smtClean="0">
                <a:latin typeface="Trebuchet MS" panose="020B0603020202020204" pitchFamily="34" charset="0"/>
              </a:rPr>
              <a:t>more </a:t>
            </a:r>
            <a:r>
              <a:rPr lang="en-US" sz="2800" dirty="0">
                <a:latin typeface="Trebuchet MS" panose="020B0603020202020204" pitchFamily="34" charset="0"/>
              </a:rPr>
              <a:t>often throughout the day. </a:t>
            </a:r>
            <a:r>
              <a:rPr lang="en-US" sz="2800" dirty="0" smtClean="0">
                <a:latin typeface="Trebuchet MS" panose="020B0603020202020204" pitchFamily="34" charset="0"/>
              </a:rPr>
              <a:t>Though you don’t want to </a:t>
            </a:r>
          </a:p>
          <a:p>
            <a:r>
              <a:rPr lang="en-US" sz="2800" dirty="0" smtClean="0">
                <a:latin typeface="Trebuchet MS" panose="020B0603020202020204" pitchFamily="34" charset="0"/>
              </a:rPr>
              <a:t>expose yourself to the point </a:t>
            </a:r>
          </a:p>
          <a:p>
            <a:r>
              <a:rPr lang="en-US" sz="2800" dirty="0" smtClean="0">
                <a:latin typeface="Trebuchet MS" panose="020B0603020202020204" pitchFamily="34" charset="0"/>
              </a:rPr>
              <a:t>of sunburn, you </a:t>
            </a:r>
            <a:r>
              <a:rPr lang="en-US" sz="2800" i="1" dirty="0" smtClean="0">
                <a:latin typeface="Trebuchet MS" panose="020B0603020202020204" pitchFamily="34" charset="0"/>
              </a:rPr>
              <a:t>do </a:t>
            </a:r>
            <a:r>
              <a:rPr lang="en-US" sz="2800" dirty="0" smtClean="0">
                <a:latin typeface="Trebuchet MS" panose="020B0603020202020204" pitchFamily="34" charset="0"/>
              </a:rPr>
              <a:t>want to </a:t>
            </a:r>
          </a:p>
          <a:p>
            <a:r>
              <a:rPr lang="en-US" sz="2800" dirty="0" smtClean="0">
                <a:latin typeface="Trebuchet MS" panose="020B0603020202020204" pitchFamily="34" charset="0"/>
              </a:rPr>
              <a:t>spend some time outdoors </a:t>
            </a:r>
          </a:p>
          <a:p>
            <a:r>
              <a:rPr lang="en-US" sz="2800" dirty="0" smtClean="0">
                <a:latin typeface="Trebuchet MS" panose="020B0603020202020204" pitchFamily="34" charset="0"/>
              </a:rPr>
              <a:t>every day.</a:t>
            </a:r>
            <a:endParaRPr lang="en-US" sz="2800" dirty="0">
              <a:latin typeface="Trebuchet MS" panose="020B0603020202020204" pitchFamily="34" charset="0"/>
            </a:endParaRPr>
          </a:p>
        </p:txBody>
      </p:sp>
      <p:sp>
        <p:nvSpPr>
          <p:cNvPr id="5" name="TextBox 4"/>
          <p:cNvSpPr txBox="1"/>
          <p:nvPr/>
        </p:nvSpPr>
        <p:spPr>
          <a:xfrm>
            <a:off x="664232" y="796089"/>
            <a:ext cx="778232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Vitamin D</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422345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1168" y="1628384"/>
            <a:ext cx="4814574" cy="4401205"/>
          </a:xfrm>
          <a:prstGeom prst="rect">
            <a:avLst/>
          </a:prstGeom>
        </p:spPr>
        <p:txBody>
          <a:bodyPr wrap="square">
            <a:spAutoFit/>
          </a:bodyPr>
          <a:lstStyle/>
          <a:p>
            <a:r>
              <a:rPr lang="en-US" sz="2800" dirty="0" smtClean="0">
                <a:latin typeface="Trebuchet MS" panose="020B0603020202020204" pitchFamily="34" charset="0"/>
              </a:rPr>
              <a:t>In the summer, spending  </a:t>
            </a:r>
          </a:p>
          <a:p>
            <a:r>
              <a:rPr lang="en-US" sz="2800" dirty="0" smtClean="0">
                <a:latin typeface="Trebuchet MS" panose="020B0603020202020204" pitchFamily="34" charset="0"/>
              </a:rPr>
              <a:t>about 15 minutes outdoors  </a:t>
            </a:r>
          </a:p>
          <a:p>
            <a:r>
              <a:rPr lang="en-US" sz="2800" dirty="0" smtClean="0">
                <a:latin typeface="Trebuchet MS" panose="020B0603020202020204" pitchFamily="34" charset="0"/>
              </a:rPr>
              <a:t>in the middle of the day </a:t>
            </a:r>
          </a:p>
          <a:p>
            <a:r>
              <a:rPr lang="en-US" sz="2800" dirty="0" smtClean="0">
                <a:latin typeface="Trebuchet MS" panose="020B0603020202020204" pitchFamily="34" charset="0"/>
              </a:rPr>
              <a:t>is enough for your body to </a:t>
            </a:r>
          </a:p>
          <a:p>
            <a:r>
              <a:rPr lang="en-US" sz="2800" dirty="0" smtClean="0">
                <a:latin typeface="Trebuchet MS" panose="020B0603020202020204" pitchFamily="34" charset="0"/>
              </a:rPr>
              <a:t>produce the vitamin D it </a:t>
            </a:r>
          </a:p>
          <a:p>
            <a:r>
              <a:rPr lang="en-US" sz="2800" dirty="0" smtClean="0">
                <a:latin typeface="Trebuchet MS" panose="020B0603020202020204" pitchFamily="34" charset="0"/>
              </a:rPr>
              <a:t>needs. Of course, this  </a:t>
            </a:r>
          </a:p>
          <a:p>
            <a:r>
              <a:rPr lang="en-US" sz="2800" dirty="0" smtClean="0">
                <a:latin typeface="Trebuchet MS" panose="020B0603020202020204" pitchFamily="34" charset="0"/>
              </a:rPr>
              <a:t>varies based on several   </a:t>
            </a:r>
          </a:p>
          <a:p>
            <a:r>
              <a:rPr lang="en-US" sz="2800" dirty="0" smtClean="0">
                <a:latin typeface="Trebuchet MS" panose="020B0603020202020204" pitchFamily="34" charset="0"/>
              </a:rPr>
              <a:t>factors: the pigmentation </a:t>
            </a:r>
          </a:p>
          <a:p>
            <a:r>
              <a:rPr lang="en-US" sz="2800" dirty="0" smtClean="0">
                <a:latin typeface="Trebuchet MS" panose="020B0603020202020204" pitchFamily="34" charset="0"/>
              </a:rPr>
              <a:t>of your skin, the altitude, </a:t>
            </a:r>
          </a:p>
          <a:p>
            <a:r>
              <a:rPr lang="en-US" sz="2800" dirty="0" smtClean="0">
                <a:latin typeface="Trebuchet MS" panose="020B0603020202020204" pitchFamily="34" charset="0"/>
              </a:rPr>
              <a:t>the weather, etc.</a:t>
            </a:r>
            <a:endParaRPr lang="en-US" sz="2800" dirty="0">
              <a:latin typeface="Trebuchet MS" panose="020B0603020202020204" pitchFamily="34" charset="0"/>
            </a:endParaRPr>
          </a:p>
        </p:txBody>
      </p:sp>
      <p:sp>
        <p:nvSpPr>
          <p:cNvPr id="5" name="TextBox 4"/>
          <p:cNvSpPr txBox="1"/>
          <p:nvPr/>
        </p:nvSpPr>
        <p:spPr>
          <a:xfrm>
            <a:off x="664232" y="796089"/>
            <a:ext cx="778232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Vitamin D</a:t>
            </a:r>
            <a:endParaRPr lang="en-US" sz="4400" b="1" dirty="0">
              <a:solidFill>
                <a:srgbClr val="1C77A4"/>
              </a:solidFill>
              <a:latin typeface="Trebuchet MS" panose="020B0603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858" y="1695417"/>
            <a:ext cx="2955162" cy="4431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7777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2750"/>
          <a:stretch/>
        </p:blipFill>
        <p:spPr>
          <a:xfrm>
            <a:off x="5634960" y="1379921"/>
            <a:ext cx="3319794" cy="4841583"/>
          </a:xfrm>
          <a:prstGeom prst="rect">
            <a:avLst/>
          </a:prstGeom>
        </p:spPr>
      </p:pic>
      <p:sp>
        <p:nvSpPr>
          <p:cNvPr id="2" name="Rectangle 1"/>
          <p:cNvSpPr/>
          <p:nvPr/>
        </p:nvSpPr>
        <p:spPr>
          <a:xfrm>
            <a:off x="591219" y="1609819"/>
            <a:ext cx="6060592" cy="4662815"/>
          </a:xfrm>
          <a:prstGeom prst="rect">
            <a:avLst/>
          </a:prstGeom>
        </p:spPr>
        <p:txBody>
          <a:bodyPr wrap="square">
            <a:spAutoFit/>
          </a:bodyPr>
          <a:lstStyle/>
          <a:p>
            <a:r>
              <a:rPr lang="en-US" sz="2700" dirty="0" smtClean="0">
                <a:latin typeface="Trebuchet MS" panose="020B0603020202020204" pitchFamily="34" charset="0"/>
              </a:rPr>
              <a:t>In the winter, getting enough vitamin D is a little trickier because you can’t get it from sunlight alone. If you live north of Los Angeles, you really </a:t>
            </a:r>
          </a:p>
          <a:p>
            <a:r>
              <a:rPr lang="en-US" sz="2700" dirty="0" smtClean="0">
                <a:latin typeface="Trebuchet MS" panose="020B0603020202020204" pitchFamily="34" charset="0"/>
              </a:rPr>
              <a:t>won’t be able to get much </a:t>
            </a:r>
          </a:p>
          <a:p>
            <a:r>
              <a:rPr lang="en-US" sz="2700" dirty="0" smtClean="0">
                <a:latin typeface="Trebuchet MS" panose="020B0603020202020204" pitchFamily="34" charset="0"/>
              </a:rPr>
              <a:t>vitamin D </a:t>
            </a:r>
            <a:r>
              <a:rPr lang="en-US" sz="2700" dirty="0">
                <a:latin typeface="Trebuchet MS" panose="020B0603020202020204" pitchFamily="34" charset="0"/>
              </a:rPr>
              <a:t>f</a:t>
            </a:r>
            <a:r>
              <a:rPr lang="en-US" sz="2700" dirty="0" smtClean="0">
                <a:latin typeface="Trebuchet MS" panose="020B0603020202020204" pitchFamily="34" charset="0"/>
              </a:rPr>
              <a:t>rom sunlight </a:t>
            </a:r>
          </a:p>
          <a:p>
            <a:r>
              <a:rPr lang="en-US" sz="2700" dirty="0" smtClean="0">
                <a:latin typeface="Trebuchet MS" panose="020B0603020202020204" pitchFamily="34" charset="0"/>
              </a:rPr>
              <a:t>between November and March. During these months, most </a:t>
            </a:r>
          </a:p>
          <a:p>
            <a:r>
              <a:rPr lang="en-US" sz="2700" dirty="0" smtClean="0">
                <a:latin typeface="Trebuchet MS" panose="020B0603020202020204" pitchFamily="34" charset="0"/>
              </a:rPr>
              <a:t>people rely upon vitamin D </a:t>
            </a:r>
          </a:p>
          <a:p>
            <a:r>
              <a:rPr lang="en-US" sz="2700" dirty="0" smtClean="0">
                <a:latin typeface="Trebuchet MS" panose="020B0603020202020204" pitchFamily="34" charset="0"/>
              </a:rPr>
              <a:t>derived from food and </a:t>
            </a:r>
          </a:p>
          <a:p>
            <a:r>
              <a:rPr lang="en-US" sz="2700" dirty="0" smtClean="0">
                <a:latin typeface="Trebuchet MS" panose="020B0603020202020204" pitchFamily="34" charset="0"/>
              </a:rPr>
              <a:t>supplements.</a:t>
            </a:r>
            <a:endParaRPr lang="en-US" sz="2700" dirty="0">
              <a:latin typeface="Trebuchet MS" panose="020B0603020202020204" pitchFamily="34" charset="0"/>
            </a:endParaRPr>
          </a:p>
        </p:txBody>
      </p:sp>
      <p:sp>
        <p:nvSpPr>
          <p:cNvPr id="5" name="TextBox 4"/>
          <p:cNvSpPr txBox="1"/>
          <p:nvPr/>
        </p:nvSpPr>
        <p:spPr>
          <a:xfrm>
            <a:off x="664232" y="796089"/>
            <a:ext cx="778232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Vitamin D</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373940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7479" y="1817049"/>
            <a:ext cx="4647495" cy="4108817"/>
          </a:xfrm>
          <a:prstGeom prst="rect">
            <a:avLst/>
          </a:prstGeom>
        </p:spPr>
        <p:txBody>
          <a:bodyPr wrap="square">
            <a:spAutoFit/>
          </a:bodyPr>
          <a:lstStyle/>
          <a:p>
            <a:r>
              <a:rPr lang="en-US" sz="2900" dirty="0" smtClean="0">
                <a:latin typeface="Trebuchet MS" panose="020B0603020202020204" pitchFamily="34" charset="0"/>
              </a:rPr>
              <a:t>We </a:t>
            </a:r>
            <a:r>
              <a:rPr lang="en-US" sz="2900" dirty="0" smtClean="0">
                <a:latin typeface="Trebuchet MS" panose="020B0603020202020204" pitchFamily="34" charset="0"/>
              </a:rPr>
              <a:t>have </a:t>
            </a:r>
            <a:r>
              <a:rPr lang="en-US" sz="2900" dirty="0" smtClean="0">
                <a:latin typeface="Trebuchet MS" panose="020B0603020202020204" pitchFamily="34" charset="0"/>
              </a:rPr>
              <a:t>an extremely high quality vitamin D supplement available here in our clinic. When you use this incredible supplement, you’ll have no trouble maintaining optimal vitamin D levels year-round!</a:t>
            </a:r>
            <a:endParaRPr lang="en-US" sz="2900" dirty="0">
              <a:latin typeface="Trebuchet MS" panose="020B0603020202020204" pitchFamily="34" charset="0"/>
            </a:endParaRPr>
          </a:p>
        </p:txBody>
      </p:sp>
      <p:sp>
        <p:nvSpPr>
          <p:cNvPr id="5" name="TextBox 4"/>
          <p:cNvSpPr txBox="1"/>
          <p:nvPr/>
        </p:nvSpPr>
        <p:spPr>
          <a:xfrm>
            <a:off x="774043" y="796089"/>
            <a:ext cx="7562711"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Vitamin D Supplementation</a:t>
            </a:r>
            <a:endParaRPr lang="en-US" sz="4400" b="1" dirty="0">
              <a:solidFill>
                <a:srgbClr val="1C77A4"/>
              </a:solidFill>
              <a:latin typeface="Trebuchet MS" panose="020B06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150" y="1700508"/>
            <a:ext cx="2552110" cy="4338586"/>
          </a:xfrm>
          <a:prstGeom prst="rect">
            <a:avLst/>
          </a:prstGeom>
        </p:spPr>
      </p:pic>
    </p:spTree>
    <p:extLst>
      <p:ext uri="{BB962C8B-B14F-4D97-AF65-F5344CB8AC3E}">
        <p14:creationId xmlns:p14="http://schemas.microsoft.com/office/powerpoint/2010/main" val="55484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20473" y="1370771"/>
            <a:ext cx="8505523"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10000"/>
              </a:lnSpc>
              <a:buClrTx/>
              <a:buFont typeface="Arial" panose="020B0604020202020204" pitchFamily="34" charset="0"/>
              <a:buChar char="•"/>
            </a:pPr>
            <a:r>
              <a:rPr lang="en-US" sz="2300" dirty="0" smtClean="0">
                <a:solidFill>
                  <a:schemeClr val="tx1"/>
                </a:solidFill>
                <a:latin typeface="Trebuchet MS" panose="020B0603020202020204" pitchFamily="34" charset="0"/>
              </a:rPr>
              <a:t>Your body produces vitamin D when exposed to sunlight. It can also derive vitamin D from certain foods and supplements. </a:t>
            </a:r>
          </a:p>
          <a:p>
            <a:pPr>
              <a:lnSpc>
                <a:spcPct val="110000"/>
              </a:lnSpc>
              <a:buClrTx/>
              <a:buFont typeface="Arial" panose="020B0604020202020204" pitchFamily="34" charset="0"/>
              <a:buChar char="•"/>
            </a:pPr>
            <a:r>
              <a:rPr lang="en-US" sz="2300" dirty="0" smtClean="0">
                <a:solidFill>
                  <a:schemeClr val="tx1"/>
                </a:solidFill>
                <a:latin typeface="Trebuchet MS" panose="020B0603020202020204" pitchFamily="34" charset="0"/>
              </a:rPr>
              <a:t>Vitamin D helps to protect your body from chronic disease, weight gain, and premature aging.</a:t>
            </a:r>
          </a:p>
          <a:p>
            <a:pPr>
              <a:lnSpc>
                <a:spcPct val="110000"/>
              </a:lnSpc>
              <a:buClrTx/>
              <a:buFont typeface="Arial" panose="020B0604020202020204" pitchFamily="34" charset="0"/>
              <a:buChar char="•"/>
            </a:pPr>
            <a:r>
              <a:rPr lang="en-US" sz="2300" dirty="0" smtClean="0">
                <a:solidFill>
                  <a:schemeClr val="tx1"/>
                </a:solidFill>
                <a:latin typeface="Trebuchet MS" panose="020B0603020202020204" pitchFamily="34" charset="0"/>
              </a:rPr>
              <a:t>In the United States, 64% of the population is deficient in this important nutrient.</a:t>
            </a:r>
          </a:p>
          <a:p>
            <a:pPr>
              <a:lnSpc>
                <a:spcPct val="110000"/>
              </a:lnSpc>
              <a:buClrTx/>
              <a:buFont typeface="Arial" panose="020B0604020202020204" pitchFamily="34" charset="0"/>
              <a:buChar char="•"/>
            </a:pPr>
            <a:r>
              <a:rPr lang="en-US" sz="2300" dirty="0" smtClean="0">
                <a:solidFill>
                  <a:schemeClr val="tx1"/>
                </a:solidFill>
                <a:latin typeface="Trebuchet MS" panose="020B0603020202020204" pitchFamily="34" charset="0"/>
              </a:rPr>
              <a:t>It’s easier to get enough vitamin D in the summer. In the winter, the sun’s rays aren’t as powerful.</a:t>
            </a:r>
          </a:p>
          <a:p>
            <a:pPr>
              <a:lnSpc>
                <a:spcPct val="110000"/>
              </a:lnSpc>
              <a:buClrTx/>
              <a:buFont typeface="Arial" panose="020B0604020202020204" pitchFamily="34" charset="0"/>
              <a:buChar char="•"/>
            </a:pPr>
            <a:r>
              <a:rPr lang="en-US" sz="2300" dirty="0" smtClean="0">
                <a:solidFill>
                  <a:schemeClr val="tx1"/>
                </a:solidFill>
                <a:latin typeface="Trebuchet MS" panose="020B0603020202020204" pitchFamily="34" charset="0"/>
              </a:rPr>
              <a:t>To boost your vitamin D levels, consider taking the Solutions4 supplement available through our office!</a:t>
            </a:r>
          </a:p>
          <a:p>
            <a:pPr>
              <a:lnSpc>
                <a:spcPct val="110000"/>
              </a:lnSpc>
              <a:buClrTx/>
              <a:buFont typeface="Arial" panose="020B0604020202020204" pitchFamily="34" charset="0"/>
              <a:buChar char="•"/>
            </a:pPr>
            <a:endParaRPr lang="en-US" sz="2400" dirty="0" smtClean="0">
              <a:solidFill>
                <a:schemeClr val="tx1"/>
              </a:solidFill>
              <a:latin typeface="Trebuchet MS" panose="020B0603020202020204" pitchFamily="34" charset="0"/>
            </a:endParaRPr>
          </a:p>
          <a:p>
            <a:pPr>
              <a:lnSpc>
                <a:spcPct val="110000"/>
              </a:lnSpc>
              <a:buClrTx/>
              <a:buFont typeface="Arial" panose="020B0604020202020204" pitchFamily="34" charset="0"/>
              <a:buChar char="•"/>
            </a:pPr>
            <a:endParaRPr lang="en-US" sz="2400" dirty="0" smtClean="0">
              <a:solidFill>
                <a:schemeClr val="tx1"/>
              </a:solidFill>
              <a:latin typeface="Trebuchet MS" panose="020B0603020202020204" pitchFamily="34" charset="0"/>
            </a:endParaRPr>
          </a:p>
        </p:txBody>
      </p:sp>
      <p:sp>
        <p:nvSpPr>
          <p:cNvPr id="5" name="TextBox 4"/>
          <p:cNvSpPr txBox="1"/>
          <p:nvPr/>
        </p:nvSpPr>
        <p:spPr>
          <a:xfrm>
            <a:off x="3039803" y="508952"/>
            <a:ext cx="306686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Summary: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415962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2572" y="912582"/>
            <a:ext cx="7963911"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On Sale This Week: Vitamin D</a:t>
            </a:r>
            <a:endParaRPr lang="en-US" sz="5400" b="1" dirty="0" smtClean="0">
              <a:solidFill>
                <a:srgbClr val="1C77A4"/>
              </a:solidFill>
              <a:latin typeface="Trebuchet MS" panose="020B0603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7628" y="2067557"/>
            <a:ext cx="3653325" cy="36533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445" y="1724926"/>
            <a:ext cx="2552110" cy="4338586"/>
          </a:xfrm>
          <a:prstGeom prst="rect">
            <a:avLst/>
          </a:prstGeom>
        </p:spPr>
      </p:pic>
    </p:spTree>
    <p:extLst>
      <p:ext uri="{BB962C8B-B14F-4D97-AF65-F5344CB8AC3E}">
        <p14:creationId xmlns:p14="http://schemas.microsoft.com/office/powerpoint/2010/main" val="251770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5115" y="928558"/>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Trebuchet MS" panose="020B0603020202020204" pitchFamily="34" charset="0"/>
              </a:rPr>
              <a:t>Integrate what you’ve learned today by listening to: </a:t>
            </a:r>
          </a:p>
          <a:p>
            <a:endParaRPr lang="en-US" sz="2000" b="1" dirty="0" smtClean="0">
              <a:solidFill>
                <a:srgbClr val="382C7A"/>
              </a:solidFill>
              <a:latin typeface="Trebuchet MS" panose="020B0603020202020204" pitchFamily="34" charset="0"/>
            </a:endParaRPr>
          </a:p>
          <a:p>
            <a:r>
              <a:rPr lang="en-US" sz="4000" dirty="0" smtClean="0">
                <a:latin typeface="Trebuchet MS" panose="020B0603020202020204" pitchFamily="34" charset="0"/>
              </a:rPr>
              <a:t>LHL014 — </a:t>
            </a:r>
          </a:p>
          <a:p>
            <a:r>
              <a:rPr lang="en-US" sz="4000" dirty="0" smtClean="0">
                <a:latin typeface="Trebuchet MS" panose="020B0603020202020204" pitchFamily="34" charset="0"/>
              </a:rPr>
              <a:t>The Importance of </a:t>
            </a:r>
          </a:p>
          <a:p>
            <a:r>
              <a:rPr lang="en-US" sz="4000" dirty="0" smtClean="0">
                <a:latin typeface="Trebuchet MS" panose="020B0603020202020204" pitchFamily="34" charset="0"/>
              </a:rPr>
              <a:t>Vitamin D</a:t>
            </a:r>
            <a:endParaRPr lang="en-US" sz="4000" dirty="0">
              <a:latin typeface="Trebuchet MS" panose="020B0603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327"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82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4978" y="1381260"/>
            <a:ext cx="480215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1C77A4"/>
                </a:solidFill>
                <a:latin typeface="Trebuchet MS" panose="020B0603020202020204" pitchFamily="34" charset="0"/>
              </a:rPr>
              <a:t>Today, we’re going to talk about why vitamin D is so important for your health. </a:t>
            </a:r>
            <a:endParaRPr lang="en-US" sz="4800" b="1" dirty="0">
              <a:solidFill>
                <a:srgbClr val="1C77A4"/>
              </a:solidFill>
              <a:latin typeface="Trebuchet MS" panose="020B0603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327" t="7440" r="11782" b="8547"/>
          <a:stretch/>
        </p:blipFill>
        <p:spPr>
          <a:xfrm>
            <a:off x="5441576" y="833717"/>
            <a:ext cx="3361766" cy="5441577"/>
          </a:xfrm>
          <a:prstGeom prst="rect">
            <a:avLst/>
          </a:prstGeom>
        </p:spPr>
      </p:pic>
    </p:spTree>
    <p:extLst>
      <p:ext uri="{BB962C8B-B14F-4D97-AF65-F5344CB8AC3E}">
        <p14:creationId xmlns:p14="http://schemas.microsoft.com/office/powerpoint/2010/main" val="400166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2" y="1706610"/>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
        <p:nvSpPr>
          <p:cNvPr id="6"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Tree>
    <p:extLst>
      <p:ext uri="{BB962C8B-B14F-4D97-AF65-F5344CB8AC3E}">
        <p14:creationId xmlns:p14="http://schemas.microsoft.com/office/powerpoint/2010/main" val="331111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0376" y="1685743"/>
            <a:ext cx="5107567" cy="4247317"/>
          </a:xfrm>
          <a:prstGeom prst="rect">
            <a:avLst/>
          </a:prstGeom>
        </p:spPr>
        <p:txBody>
          <a:bodyPr wrap="square">
            <a:spAutoFit/>
          </a:bodyPr>
          <a:lstStyle/>
          <a:p>
            <a:r>
              <a:rPr lang="en-US" sz="2700" dirty="0" smtClean="0">
                <a:latin typeface="Trebuchet MS" panose="020B0603020202020204" pitchFamily="34" charset="0"/>
              </a:rPr>
              <a:t>Your body is pretty incredible. It has the power to synthesize vitamin D using nothing but your body’s own natural resources and sunlight! Unfortunately, most people don’t spend enough time outdoors to take advantage of the benefits that the body can naturally offer.</a:t>
            </a:r>
            <a:endParaRPr lang="en-US" sz="2700" dirty="0">
              <a:latin typeface="Trebuchet MS" panose="020B0603020202020204" pitchFamily="34" charset="0"/>
            </a:endParaRPr>
          </a:p>
        </p:txBody>
      </p:sp>
      <p:sp>
        <p:nvSpPr>
          <p:cNvPr id="3" name="TextBox 2"/>
          <p:cNvSpPr txBox="1"/>
          <p:nvPr/>
        </p:nvSpPr>
        <p:spPr>
          <a:xfrm>
            <a:off x="664232" y="796089"/>
            <a:ext cx="778232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Vitamin D</a:t>
            </a:r>
            <a:endParaRPr lang="en-US" sz="4400" b="1" dirty="0">
              <a:solidFill>
                <a:srgbClr val="1C77A4"/>
              </a:solidFill>
              <a:latin typeface="Trebuchet MS" panose="020B0603020202020204" pitchFamily="34" charset="0"/>
            </a:endParaRPr>
          </a:p>
        </p:txBody>
      </p:sp>
      <p:pic>
        <p:nvPicPr>
          <p:cNvPr id="1026" name="Picture 2" descr="http://media.moddb.com/images/articles/1/160/159235/auto/1425291107a_sun_by_ephemeralblue-d4aibvk.png"/>
          <p:cNvPicPr>
            <a:picLocks noChangeAspect="1" noChangeArrowheads="1"/>
          </p:cNvPicPr>
          <p:nvPr/>
        </p:nvPicPr>
        <p:blipFill rotWithShape="1">
          <a:blip r:embed="rId2">
            <a:extLst>
              <a:ext uri="{28A0092B-C50C-407E-A947-70E740481C1C}">
                <a14:useLocalDpi xmlns:a14="http://schemas.microsoft.com/office/drawing/2010/main" val="0"/>
              </a:ext>
            </a:extLst>
          </a:blip>
          <a:srcRect l="39087" t="5120" r="2677" b="5458"/>
          <a:stretch/>
        </p:blipFill>
        <p:spPr bwMode="auto">
          <a:xfrm>
            <a:off x="0" y="1565530"/>
            <a:ext cx="3263153" cy="501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089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i.ndtvimg.com/mt/cooks/2014-11/salmon.jpg"/>
          <p:cNvPicPr>
            <a:picLocks noChangeAspect="1" noChangeArrowheads="1"/>
          </p:cNvPicPr>
          <p:nvPr/>
        </p:nvPicPr>
        <p:blipFill rotWithShape="1">
          <a:blip r:embed="rId2">
            <a:extLst>
              <a:ext uri="{28A0092B-C50C-407E-A947-70E740481C1C}">
                <a14:useLocalDpi xmlns:a14="http://schemas.microsoft.com/office/drawing/2010/main" val="0"/>
              </a:ext>
            </a:extLst>
          </a:blip>
          <a:srcRect l="8762" r="10834" b="5599"/>
          <a:stretch/>
        </p:blipFill>
        <p:spPr bwMode="auto">
          <a:xfrm>
            <a:off x="4860673" y="3362266"/>
            <a:ext cx="3585882" cy="28067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4232" y="1692332"/>
            <a:ext cx="4356339" cy="4401205"/>
          </a:xfrm>
          <a:prstGeom prst="rect">
            <a:avLst/>
          </a:prstGeom>
        </p:spPr>
        <p:txBody>
          <a:bodyPr wrap="square">
            <a:spAutoFit/>
          </a:bodyPr>
          <a:lstStyle/>
          <a:p>
            <a:r>
              <a:rPr lang="en-US" sz="2800" dirty="0" smtClean="0">
                <a:latin typeface="Trebuchet MS" panose="020B0603020202020204" pitchFamily="34" charset="0"/>
              </a:rPr>
              <a:t>Vitamin D is also present in certain foods like tuna, salmon, sardines, egg yolks, mushrooms, and liver. Your body needs a combination of sunlight exposure and optimal nutrition to achieve a healthy balance of vitamin D in the body.</a:t>
            </a:r>
            <a:endParaRPr lang="en-US" sz="2800" dirty="0">
              <a:latin typeface="Trebuchet MS" panose="020B0603020202020204" pitchFamily="34" charset="0"/>
            </a:endParaRPr>
          </a:p>
        </p:txBody>
      </p:sp>
      <p:sp>
        <p:nvSpPr>
          <p:cNvPr id="5" name="TextBox 4"/>
          <p:cNvSpPr txBox="1"/>
          <p:nvPr/>
        </p:nvSpPr>
        <p:spPr>
          <a:xfrm>
            <a:off x="664232" y="796089"/>
            <a:ext cx="778232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Vitamin D</a:t>
            </a:r>
            <a:endParaRPr lang="en-US" sz="4400" b="1" dirty="0">
              <a:solidFill>
                <a:srgbClr val="1C77A4"/>
              </a:solidFill>
              <a:latin typeface="Trebuchet MS" panose="020B0603020202020204" pitchFamily="34" charset="0"/>
            </a:endParaRPr>
          </a:p>
        </p:txBody>
      </p:sp>
      <p:pic>
        <p:nvPicPr>
          <p:cNvPr id="13314" name="Picture 2" descr="http://www.lovefood.com/images/content/body/egg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266" y="1735761"/>
            <a:ext cx="2314696" cy="1543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20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9980" y="1781419"/>
            <a:ext cx="5372678" cy="4108817"/>
          </a:xfrm>
          <a:prstGeom prst="rect">
            <a:avLst/>
          </a:prstGeom>
        </p:spPr>
        <p:txBody>
          <a:bodyPr wrap="square">
            <a:spAutoFit/>
          </a:bodyPr>
          <a:lstStyle/>
          <a:p>
            <a:r>
              <a:rPr lang="en-US" sz="2900" dirty="0">
                <a:latin typeface="Trebuchet MS" panose="020B0603020202020204" pitchFamily="34" charset="0"/>
              </a:rPr>
              <a:t>Vitamin D is necessary for calcium absorption in the gut, for bone growth, and for healthy immune function. It plays an integral role in </a:t>
            </a:r>
            <a:r>
              <a:rPr lang="en-US" sz="2900" dirty="0" smtClean="0">
                <a:latin typeface="Trebuchet MS" panose="020B0603020202020204" pitchFamily="34" charset="0"/>
              </a:rPr>
              <a:t>thousands of intricate bodily processes. </a:t>
            </a:r>
            <a:r>
              <a:rPr lang="en-US" sz="2900" dirty="0">
                <a:latin typeface="Trebuchet MS" panose="020B0603020202020204" pitchFamily="34" charset="0"/>
              </a:rPr>
              <a:t>Nearly every tissue and cell in the body has receptors for vitamin D. </a:t>
            </a:r>
          </a:p>
        </p:txBody>
      </p:sp>
      <p:sp>
        <p:nvSpPr>
          <p:cNvPr id="5" name="TextBox 4"/>
          <p:cNvSpPr txBox="1"/>
          <p:nvPr/>
        </p:nvSpPr>
        <p:spPr>
          <a:xfrm>
            <a:off x="664232" y="796089"/>
            <a:ext cx="778232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Vitamin D</a:t>
            </a:r>
            <a:endParaRPr lang="en-US" sz="4400" b="1" dirty="0">
              <a:solidFill>
                <a:srgbClr val="1C77A4"/>
              </a:solidFill>
              <a:latin typeface="Trebuchet MS" panose="020B0603020202020204" pitchFamily="34" charset="0"/>
            </a:endParaRPr>
          </a:p>
        </p:txBody>
      </p:sp>
      <p:pic>
        <p:nvPicPr>
          <p:cNvPr id="12290" name="Picture 2" descr="http://kidspressmagazine.com/wp-content/uploads/2014/04/dreamstime_xl_1813837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181" t="4195" r="5949" b="4348"/>
          <a:stretch/>
        </p:blipFill>
        <p:spPr bwMode="auto">
          <a:xfrm>
            <a:off x="412376" y="1432555"/>
            <a:ext cx="2779059" cy="480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69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top10homeremedies.com/wp-content/uploads/2013/05/diabetes-blood-sug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945" y="3451413"/>
            <a:ext cx="4875913" cy="28280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4232" y="1684681"/>
            <a:ext cx="7782323" cy="3970318"/>
          </a:xfrm>
          <a:prstGeom prst="rect">
            <a:avLst/>
          </a:prstGeom>
        </p:spPr>
        <p:txBody>
          <a:bodyPr wrap="square">
            <a:spAutoFit/>
          </a:bodyPr>
          <a:lstStyle/>
          <a:p>
            <a:r>
              <a:rPr lang="en-US" sz="2800" dirty="0">
                <a:latin typeface="Trebuchet MS" panose="020B0603020202020204" pitchFamily="34" charset="0"/>
              </a:rPr>
              <a:t>Unless your body maintains optimal vitamin D levels, you’ll be susceptible to a wide range of disorders including </a:t>
            </a:r>
            <a:r>
              <a:rPr lang="en-US" sz="2800" dirty="0" smtClean="0">
                <a:latin typeface="Trebuchet MS" panose="020B0603020202020204" pitchFamily="34" charset="0"/>
              </a:rPr>
              <a:t>cardiovascular disease </a:t>
            </a:r>
            <a:r>
              <a:rPr lang="en-US" sz="2800" dirty="0">
                <a:latin typeface="Trebuchet MS" panose="020B0603020202020204" pitchFamily="34" charset="0"/>
              </a:rPr>
              <a:t>and diabetes. For example, a vitamin D deficiency makes you 91% more likely to develop </a:t>
            </a:r>
            <a:endParaRPr lang="en-US" sz="2800" dirty="0" smtClean="0">
              <a:latin typeface="Trebuchet MS" panose="020B0603020202020204" pitchFamily="34" charset="0"/>
            </a:endParaRPr>
          </a:p>
          <a:p>
            <a:r>
              <a:rPr lang="en-US" sz="2800" dirty="0" smtClean="0">
                <a:latin typeface="Trebuchet MS" panose="020B0603020202020204" pitchFamily="34" charset="0"/>
              </a:rPr>
              <a:t>insulin </a:t>
            </a:r>
            <a:r>
              <a:rPr lang="en-US" sz="2800" dirty="0">
                <a:latin typeface="Trebuchet MS" panose="020B0603020202020204" pitchFamily="34" charset="0"/>
              </a:rPr>
              <a:t>resistance (pre-diabetes) </a:t>
            </a:r>
            <a:endParaRPr lang="en-US" sz="2800" dirty="0" smtClean="0">
              <a:latin typeface="Trebuchet MS" panose="020B0603020202020204" pitchFamily="34" charset="0"/>
            </a:endParaRPr>
          </a:p>
          <a:p>
            <a:r>
              <a:rPr lang="en-US" sz="2800" dirty="0" smtClean="0">
                <a:latin typeface="Trebuchet MS" panose="020B0603020202020204" pitchFamily="34" charset="0"/>
              </a:rPr>
              <a:t>and </a:t>
            </a:r>
            <a:r>
              <a:rPr lang="en-US" sz="2800" dirty="0">
                <a:latin typeface="Trebuchet MS" panose="020B0603020202020204" pitchFamily="34" charset="0"/>
              </a:rPr>
              <a:t>more than doubles your </a:t>
            </a:r>
            <a:endParaRPr lang="en-US" sz="2800" dirty="0" smtClean="0">
              <a:latin typeface="Trebuchet MS" panose="020B0603020202020204" pitchFamily="34" charset="0"/>
            </a:endParaRPr>
          </a:p>
          <a:p>
            <a:r>
              <a:rPr lang="en-US" sz="2800" dirty="0" smtClean="0">
                <a:latin typeface="Trebuchet MS" panose="020B0603020202020204" pitchFamily="34" charset="0"/>
              </a:rPr>
              <a:t>risk </a:t>
            </a:r>
            <a:r>
              <a:rPr lang="en-US" sz="2800" dirty="0">
                <a:latin typeface="Trebuchet MS" panose="020B0603020202020204" pitchFamily="34" charset="0"/>
              </a:rPr>
              <a:t>for </a:t>
            </a:r>
            <a:r>
              <a:rPr lang="en-US" sz="2800" dirty="0" smtClean="0">
                <a:latin typeface="Trebuchet MS" panose="020B0603020202020204" pitchFamily="34" charset="0"/>
              </a:rPr>
              <a:t>full-blown</a:t>
            </a:r>
          </a:p>
          <a:p>
            <a:r>
              <a:rPr lang="en-US" sz="2800" dirty="0" smtClean="0">
                <a:latin typeface="Trebuchet MS" panose="020B0603020202020204" pitchFamily="34" charset="0"/>
              </a:rPr>
              <a:t>diabetes</a:t>
            </a:r>
            <a:r>
              <a:rPr lang="en-US" sz="2800" dirty="0">
                <a:latin typeface="Trebuchet MS" panose="020B0603020202020204" pitchFamily="34" charset="0"/>
              </a:rPr>
              <a:t>.</a:t>
            </a:r>
          </a:p>
        </p:txBody>
      </p:sp>
      <p:sp>
        <p:nvSpPr>
          <p:cNvPr id="5" name="TextBox 4"/>
          <p:cNvSpPr txBox="1"/>
          <p:nvPr/>
        </p:nvSpPr>
        <p:spPr>
          <a:xfrm>
            <a:off x="664232" y="796089"/>
            <a:ext cx="778232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Vitamin D</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318698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632" y="5281050"/>
            <a:ext cx="8090901" cy="892552"/>
          </a:xfrm>
          <a:prstGeom prst="rect">
            <a:avLst/>
          </a:prstGeom>
        </p:spPr>
        <p:txBody>
          <a:bodyPr wrap="square">
            <a:spAutoFit/>
          </a:bodyPr>
          <a:lstStyle/>
          <a:p>
            <a:pPr algn="ctr"/>
            <a:r>
              <a:rPr lang="en-US" sz="2600" dirty="0" smtClean="0">
                <a:latin typeface="Trebuchet MS" panose="020B0603020202020204" pitchFamily="34" charset="0"/>
              </a:rPr>
              <a:t>Vitamin D deficiencies can also make you age prematurely and make it easier to gain weight!</a:t>
            </a:r>
            <a:endParaRPr lang="en-US" sz="2600" dirty="0">
              <a:latin typeface="Trebuchet MS" panose="020B0603020202020204" pitchFamily="34" charset="0"/>
            </a:endParaRPr>
          </a:p>
        </p:txBody>
      </p:sp>
      <p:sp>
        <p:nvSpPr>
          <p:cNvPr id="5" name="TextBox 4"/>
          <p:cNvSpPr txBox="1"/>
          <p:nvPr/>
        </p:nvSpPr>
        <p:spPr>
          <a:xfrm>
            <a:off x="664232" y="796089"/>
            <a:ext cx="778232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Vitamin D</a:t>
            </a:r>
            <a:endParaRPr lang="en-US" sz="4400" b="1" dirty="0">
              <a:solidFill>
                <a:srgbClr val="1C77A4"/>
              </a:solidFill>
              <a:latin typeface="Trebuchet MS" panose="020B06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878" y="1607517"/>
            <a:ext cx="5419029" cy="3595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2835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3898" y="1589778"/>
            <a:ext cx="4417888" cy="4401205"/>
          </a:xfrm>
          <a:prstGeom prst="rect">
            <a:avLst/>
          </a:prstGeom>
        </p:spPr>
        <p:txBody>
          <a:bodyPr wrap="square">
            <a:spAutoFit/>
          </a:bodyPr>
          <a:lstStyle/>
          <a:p>
            <a:r>
              <a:rPr lang="en-US" sz="2800" dirty="0">
                <a:latin typeface="Trebuchet MS" panose="020B0603020202020204" pitchFamily="34" charset="0"/>
              </a:rPr>
              <a:t>Unfortunately, vitamin D deficiencies are </a:t>
            </a:r>
            <a:r>
              <a:rPr lang="en-US" sz="2800" dirty="0" smtClean="0">
                <a:latin typeface="Trebuchet MS" panose="020B0603020202020204" pitchFamily="34" charset="0"/>
              </a:rPr>
              <a:t>widespread around the world. Global studies </a:t>
            </a:r>
            <a:r>
              <a:rPr lang="en-US" sz="2800" dirty="0">
                <a:latin typeface="Trebuchet MS" panose="020B0603020202020204" pitchFamily="34" charset="0"/>
              </a:rPr>
              <a:t>estimate that </a:t>
            </a:r>
            <a:r>
              <a:rPr lang="en-US" sz="2800" dirty="0" smtClean="0">
                <a:latin typeface="Trebuchet MS" panose="020B0603020202020204" pitchFamily="34" charset="0"/>
              </a:rPr>
              <a:t>up to one billion </a:t>
            </a:r>
            <a:r>
              <a:rPr lang="en-US" sz="2800" dirty="0">
                <a:latin typeface="Trebuchet MS" panose="020B0603020202020204" pitchFamily="34" charset="0"/>
              </a:rPr>
              <a:t>people are deficient in this important nutrient. In </a:t>
            </a:r>
            <a:r>
              <a:rPr lang="en-US" sz="2800" dirty="0" smtClean="0">
                <a:latin typeface="Trebuchet MS" panose="020B0603020202020204" pitchFamily="34" charset="0"/>
              </a:rPr>
              <a:t>the United States, a full 64</a:t>
            </a:r>
            <a:r>
              <a:rPr lang="en-US" sz="2800" dirty="0">
                <a:latin typeface="Trebuchet MS" panose="020B0603020202020204" pitchFamily="34" charset="0"/>
              </a:rPr>
              <a:t>% of the population is </a:t>
            </a:r>
            <a:r>
              <a:rPr lang="en-US" sz="2800" dirty="0" smtClean="0">
                <a:latin typeface="Trebuchet MS" panose="020B0603020202020204" pitchFamily="34" charset="0"/>
              </a:rPr>
              <a:t>deficient! </a:t>
            </a:r>
            <a:endParaRPr lang="en-US" sz="2800" dirty="0">
              <a:latin typeface="Trebuchet MS" panose="020B0603020202020204" pitchFamily="34" charset="0"/>
            </a:endParaRPr>
          </a:p>
        </p:txBody>
      </p:sp>
      <p:sp>
        <p:nvSpPr>
          <p:cNvPr id="6" name="TextBox 5"/>
          <p:cNvSpPr txBox="1"/>
          <p:nvPr/>
        </p:nvSpPr>
        <p:spPr>
          <a:xfrm>
            <a:off x="664232" y="796089"/>
            <a:ext cx="7782323"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Vitamin D</a:t>
            </a:r>
            <a:endParaRPr lang="en-US" sz="4400" b="1" dirty="0">
              <a:solidFill>
                <a:srgbClr val="1C77A4"/>
              </a:solidFill>
              <a:latin typeface="Trebuchet MS" panose="020B0603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562" t="8758" r="7909" b="8367"/>
          <a:stretch/>
        </p:blipFill>
        <p:spPr>
          <a:xfrm>
            <a:off x="322729" y="1852317"/>
            <a:ext cx="3906697" cy="3876129"/>
          </a:xfrm>
          <a:prstGeom prst="rect">
            <a:avLst/>
          </a:prstGeom>
        </p:spPr>
      </p:pic>
    </p:spTree>
    <p:extLst>
      <p:ext uri="{BB962C8B-B14F-4D97-AF65-F5344CB8AC3E}">
        <p14:creationId xmlns:p14="http://schemas.microsoft.com/office/powerpoint/2010/main" val="368457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 Theme2 (2)</Template>
  <TotalTime>7453</TotalTime>
  <Words>881</Words>
  <Application>Microsoft Office PowerPoint</Application>
  <PresentationFormat>On-screen Show (4:3)</PresentationFormat>
  <Paragraphs>73</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Campbell</dc:creator>
  <cp:lastModifiedBy>Karolyn Campbell</cp:lastModifiedBy>
  <cp:revision>203</cp:revision>
  <dcterms:created xsi:type="dcterms:W3CDTF">2015-03-23T22:32:53Z</dcterms:created>
  <dcterms:modified xsi:type="dcterms:W3CDTF">2015-11-20T22:50:45Z</dcterms:modified>
</cp:coreProperties>
</file>