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3"/>
  </p:notesMasterIdLst>
  <p:sldIdLst>
    <p:sldId id="259" r:id="rId2"/>
    <p:sldId id="312" r:id="rId3"/>
    <p:sldId id="271"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7" r:id="rId18"/>
    <p:sldId id="328" r:id="rId19"/>
    <p:sldId id="329" r:id="rId20"/>
    <p:sldId id="330" r:id="rId21"/>
    <p:sldId id="31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104" d="100"/>
          <a:sy n="104" d="100"/>
        </p:scale>
        <p:origin x="9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193453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19</a:t>
            </a:fld>
            <a:endParaRPr lang="en-US"/>
          </a:p>
        </p:txBody>
      </p:sp>
    </p:spTree>
    <p:extLst>
      <p:ext uri="{BB962C8B-B14F-4D97-AF65-F5344CB8AC3E}">
        <p14:creationId xmlns:p14="http://schemas.microsoft.com/office/powerpoint/2010/main" val="331780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20</a:t>
            </a:fld>
            <a:endParaRPr lang="en-US"/>
          </a:p>
        </p:txBody>
      </p:sp>
    </p:spTree>
    <p:extLst>
      <p:ext uri="{BB962C8B-B14F-4D97-AF65-F5344CB8AC3E}">
        <p14:creationId xmlns:p14="http://schemas.microsoft.com/office/powerpoint/2010/main" val="184211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1299847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12/4/2015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3328" y="1706125"/>
            <a:ext cx="3945699" cy="4108817"/>
          </a:xfrm>
          <a:prstGeom prst="rect">
            <a:avLst/>
          </a:prstGeom>
        </p:spPr>
        <p:txBody>
          <a:bodyPr wrap="square">
            <a:spAutoFit/>
          </a:bodyPr>
          <a:lstStyle/>
          <a:p>
            <a:pPr lvl="0"/>
            <a:r>
              <a:rPr lang="en-US" sz="2900" dirty="0"/>
              <a:t>The thymus is an organ that lies directly above the heart. It produces T-cells that help destroy infected or cancerous cells. It’s most active during childhood and early adolescence.</a:t>
            </a:r>
          </a:p>
        </p:txBody>
      </p:sp>
      <p:sp>
        <p:nvSpPr>
          <p:cNvPr id="6" name="TextBox 5"/>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8194" name="Picture 2" descr="http://2.bp.blogspot.com/-8K4f4cM8Oyg/UQT7aaDR9CI/AAAAAAAAA4s/HPv1QBOkHEY/s1600/Thymus+thump.jpg"/>
          <p:cNvPicPr>
            <a:picLocks noChangeAspect="1" noChangeArrowheads="1"/>
          </p:cNvPicPr>
          <p:nvPr/>
        </p:nvPicPr>
        <p:blipFill rotWithShape="1">
          <a:blip r:embed="rId2">
            <a:extLst>
              <a:ext uri="{28A0092B-C50C-407E-A947-70E740481C1C}">
                <a14:useLocalDpi xmlns:a14="http://schemas.microsoft.com/office/drawing/2010/main" val="0"/>
              </a:ext>
            </a:extLst>
          </a:blip>
          <a:srcRect l="22412" r="20758"/>
          <a:stretch/>
        </p:blipFill>
        <p:spPr bwMode="auto">
          <a:xfrm>
            <a:off x="744861" y="1846446"/>
            <a:ext cx="3378970" cy="3968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18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451" y="1653297"/>
            <a:ext cx="5038269" cy="4555093"/>
          </a:xfrm>
          <a:prstGeom prst="rect">
            <a:avLst/>
          </a:prstGeom>
        </p:spPr>
        <p:txBody>
          <a:bodyPr wrap="square">
            <a:spAutoFit/>
          </a:bodyPr>
          <a:lstStyle/>
          <a:p>
            <a:pPr lvl="0"/>
            <a:r>
              <a:rPr lang="en-US" sz="2800" dirty="0"/>
              <a:t>The spleen is the largest organ in the lymphatic system. It’s similar in structure to a large </a:t>
            </a:r>
            <a:r>
              <a:rPr lang="en-US" sz="2800" dirty="0" smtClean="0"/>
              <a:t>lymph node</a:t>
            </a:r>
            <a:r>
              <a:rPr lang="en-US" sz="2800" dirty="0"/>
              <a:t>. It plays an important </a:t>
            </a:r>
            <a:r>
              <a:rPr lang="en-US" sz="2800" dirty="0" smtClean="0"/>
              <a:t>role </a:t>
            </a:r>
            <a:r>
              <a:rPr lang="en-US" sz="2800" dirty="0"/>
              <a:t>in removing old blood </a:t>
            </a:r>
            <a:r>
              <a:rPr lang="en-US" sz="2800" dirty="0" smtClean="0"/>
              <a:t>cells </a:t>
            </a:r>
            <a:r>
              <a:rPr lang="en-US" sz="2800" dirty="0"/>
              <a:t>from circulation, </a:t>
            </a:r>
            <a:r>
              <a:rPr lang="en-US" sz="2800" dirty="0" smtClean="0"/>
              <a:t>producing </a:t>
            </a:r>
            <a:r>
              <a:rPr lang="en-US" sz="2800" dirty="0"/>
              <a:t>important </a:t>
            </a:r>
            <a:r>
              <a:rPr lang="en-US" sz="2800" dirty="0" smtClean="0"/>
              <a:t>antibodies</a:t>
            </a:r>
            <a:r>
              <a:rPr lang="en-US" sz="2800" dirty="0"/>
              <a:t>, and storing red </a:t>
            </a:r>
            <a:r>
              <a:rPr lang="en-US" sz="2800" dirty="0" smtClean="0"/>
              <a:t>blood cells/lymphocytes</a:t>
            </a:r>
            <a:r>
              <a:rPr lang="en-US" sz="2800" dirty="0"/>
              <a:t>.</a:t>
            </a:r>
          </a:p>
        </p:txBody>
      </p:sp>
      <p:sp>
        <p:nvSpPr>
          <p:cNvPr id="5" name="TextBox 4"/>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4098" name="Picture 2" descr="https://edc2.healthtap.com/ht-staging/user_answer/reference_image/10535/large/spleen.jpeg?13866710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6129" y="1850927"/>
            <a:ext cx="2965830" cy="3950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75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23360" y="1800133"/>
            <a:ext cx="4661315" cy="4108817"/>
          </a:xfrm>
          <a:prstGeom prst="rect">
            <a:avLst/>
          </a:prstGeom>
        </p:spPr>
        <p:txBody>
          <a:bodyPr wrap="square">
            <a:spAutoFit/>
          </a:bodyPr>
          <a:lstStyle/>
          <a:p>
            <a:r>
              <a:rPr lang="en-US" sz="2800" dirty="0"/>
              <a:t>Your lymphatic system is really pretty incredible. It plays an essential role in removing toxins from your body and protecting you from disease. However, it can only do its job if you stimulate healthy lymphatic flow on a daily basis.</a:t>
            </a:r>
            <a:endParaRPr lang="en-US" sz="2800" dirty="0">
              <a:effectLst/>
            </a:endParaRPr>
          </a:p>
        </p:txBody>
      </p:sp>
      <p:sp>
        <p:nvSpPr>
          <p:cNvPr id="6" name="TextBox 5"/>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9218" name="Picture 2" descr="http://drmichaelljohnsonchiropractor.com/wp-content/uploads/2013/08/image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656" y="1800133"/>
            <a:ext cx="2977467" cy="3974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458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25746"/>
          <a:stretch/>
        </p:blipFill>
        <p:spPr>
          <a:xfrm>
            <a:off x="4023360" y="1387701"/>
            <a:ext cx="4916424" cy="4866795"/>
          </a:xfrm>
          <a:prstGeom prst="rect">
            <a:avLst/>
          </a:prstGeom>
        </p:spPr>
      </p:pic>
      <p:sp>
        <p:nvSpPr>
          <p:cNvPr id="2" name="Rectangle 1"/>
          <p:cNvSpPr/>
          <p:nvPr/>
        </p:nvSpPr>
        <p:spPr>
          <a:xfrm>
            <a:off x="738322" y="1936997"/>
            <a:ext cx="4089709" cy="3862596"/>
          </a:xfrm>
          <a:prstGeom prst="rect">
            <a:avLst/>
          </a:prstGeom>
        </p:spPr>
        <p:txBody>
          <a:bodyPr wrap="square">
            <a:spAutoFit/>
          </a:bodyPr>
          <a:lstStyle/>
          <a:p>
            <a:r>
              <a:rPr lang="en-US" sz="3500" dirty="0" smtClean="0"/>
              <a:t>Rebound exercises, deep breathing, and other forms of physical activity can all help to keep lymph fluid moving.</a:t>
            </a:r>
            <a:endParaRPr lang="en-US" sz="3500" dirty="0">
              <a:effectLst/>
            </a:endParaRPr>
          </a:p>
        </p:txBody>
      </p:sp>
      <p:sp>
        <p:nvSpPr>
          <p:cNvPr id="3" name="TextBox 2"/>
          <p:cNvSpPr txBox="1"/>
          <p:nvPr/>
        </p:nvSpPr>
        <p:spPr>
          <a:xfrm>
            <a:off x="306910" y="838136"/>
            <a:ext cx="8532849" cy="723275"/>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Stimulating the Lymphatic System</a:t>
            </a:r>
            <a:endParaRPr lang="en-US" sz="41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675677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04570" y="1843558"/>
            <a:ext cx="4647157" cy="3785652"/>
          </a:xfrm>
          <a:prstGeom prst="rect">
            <a:avLst/>
          </a:prstGeom>
        </p:spPr>
        <p:txBody>
          <a:bodyPr wrap="square">
            <a:spAutoFit/>
          </a:bodyPr>
          <a:lstStyle/>
          <a:p>
            <a:r>
              <a:rPr lang="en-US" sz="3000" dirty="0"/>
              <a:t>Rebound exercise is something you can do with a rebounder (a small trampoline) or an exercise ball. The vertical movement helps to move lymph fluid though lymphatic </a:t>
            </a:r>
            <a:r>
              <a:rPr lang="en-US" sz="3000" dirty="0" smtClean="0"/>
              <a:t>vessels. </a:t>
            </a:r>
          </a:p>
        </p:txBody>
      </p:sp>
      <p:sp>
        <p:nvSpPr>
          <p:cNvPr id="6" name="TextBox 5"/>
          <p:cNvSpPr txBox="1"/>
          <p:nvPr/>
        </p:nvSpPr>
        <p:spPr>
          <a:xfrm>
            <a:off x="306910" y="838136"/>
            <a:ext cx="8532849" cy="723275"/>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Stimulating the Lymphatic System</a:t>
            </a:r>
            <a:endParaRPr lang="en-US" sz="4100" b="1" dirty="0">
              <a:solidFill>
                <a:srgbClr val="1C77A4"/>
              </a:solidFill>
              <a:latin typeface="Trebuchet MS" panose="020B0603020202020204" pitchFamily="34" charset="0"/>
            </a:endParaRPr>
          </a:p>
        </p:txBody>
      </p:sp>
      <p:pic>
        <p:nvPicPr>
          <p:cNvPr id="10242" name="Picture 2" descr="https://rebound-air.com/template/library/images/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79" y="1561411"/>
            <a:ext cx="2547637" cy="465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76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lementhealing.com/wp-content/uploads/2014/08/bigstock-Meditation-3449586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85" r="11140"/>
          <a:stretch/>
        </p:blipFill>
        <p:spPr bwMode="auto">
          <a:xfrm>
            <a:off x="5184648" y="1561411"/>
            <a:ext cx="3794760" cy="46291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33649" y="1657023"/>
            <a:ext cx="5219095" cy="4401205"/>
          </a:xfrm>
          <a:prstGeom prst="rect">
            <a:avLst/>
          </a:prstGeom>
        </p:spPr>
        <p:txBody>
          <a:bodyPr wrap="square">
            <a:spAutoFit/>
          </a:bodyPr>
          <a:lstStyle/>
          <a:p>
            <a:r>
              <a:rPr lang="en-US" sz="2800" dirty="0"/>
              <a:t>Deep breathing can also help to stimulate lymphatic flow. Pranayama is a type of yoga centered around </a:t>
            </a:r>
            <a:r>
              <a:rPr lang="en-US" sz="2800" dirty="0" smtClean="0"/>
              <a:t>deep, controlled breathing. </a:t>
            </a:r>
            <a:r>
              <a:rPr lang="en-US" sz="2800" dirty="0"/>
              <a:t>In Sanskrit, “</a:t>
            </a:r>
            <a:r>
              <a:rPr lang="en-US" sz="2800" dirty="0" err="1"/>
              <a:t>prana</a:t>
            </a:r>
            <a:r>
              <a:rPr lang="en-US" sz="2800" dirty="0"/>
              <a:t>” means </a:t>
            </a:r>
            <a:endParaRPr lang="en-US" sz="2800" dirty="0" smtClean="0"/>
          </a:p>
          <a:p>
            <a:r>
              <a:rPr lang="en-US" sz="2800" dirty="0" smtClean="0"/>
              <a:t>“</a:t>
            </a:r>
            <a:r>
              <a:rPr lang="en-US" sz="2800" dirty="0"/>
              <a:t>the extension of </a:t>
            </a:r>
            <a:r>
              <a:rPr lang="en-US" sz="2800" dirty="0" smtClean="0"/>
              <a:t>breath/life force,” </a:t>
            </a:r>
            <a:r>
              <a:rPr lang="en-US" sz="2800" dirty="0"/>
              <a:t>while </a:t>
            </a:r>
            <a:r>
              <a:rPr lang="en-US" sz="2800" dirty="0" smtClean="0"/>
              <a:t>“</a:t>
            </a:r>
            <a:r>
              <a:rPr lang="en-US" sz="2800" dirty="0" err="1"/>
              <a:t>ayama</a:t>
            </a:r>
            <a:r>
              <a:rPr lang="en-US" sz="2800" dirty="0"/>
              <a:t>” </a:t>
            </a:r>
            <a:endParaRPr lang="en-US" sz="2800" dirty="0" smtClean="0"/>
          </a:p>
          <a:p>
            <a:r>
              <a:rPr lang="en-US" sz="2800" dirty="0" smtClean="0"/>
              <a:t>means “</a:t>
            </a:r>
            <a:r>
              <a:rPr lang="en-US" sz="2800" dirty="0"/>
              <a:t>to extend </a:t>
            </a:r>
            <a:r>
              <a:rPr lang="en-US" sz="2800" dirty="0" smtClean="0"/>
              <a:t>or </a:t>
            </a:r>
          </a:p>
          <a:p>
            <a:r>
              <a:rPr lang="en-US" sz="2800" dirty="0" smtClean="0"/>
              <a:t>draw </a:t>
            </a:r>
            <a:r>
              <a:rPr lang="en-US" sz="2800" dirty="0"/>
              <a:t>out.”</a:t>
            </a:r>
            <a:endParaRPr lang="en-US" sz="2800" dirty="0">
              <a:effectLst/>
            </a:endParaRPr>
          </a:p>
        </p:txBody>
      </p:sp>
      <p:sp>
        <p:nvSpPr>
          <p:cNvPr id="5" name="TextBox 4"/>
          <p:cNvSpPr txBox="1"/>
          <p:nvPr/>
        </p:nvSpPr>
        <p:spPr>
          <a:xfrm>
            <a:off x="306910" y="838136"/>
            <a:ext cx="8532849" cy="723275"/>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Stimulating the Lymphatic System</a:t>
            </a:r>
            <a:endParaRPr lang="en-US" sz="41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2826582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2806" y="1634708"/>
            <a:ext cx="4860099" cy="4493538"/>
          </a:xfrm>
          <a:prstGeom prst="rect">
            <a:avLst/>
          </a:prstGeom>
        </p:spPr>
        <p:txBody>
          <a:bodyPr wrap="square">
            <a:spAutoFit/>
          </a:bodyPr>
          <a:lstStyle/>
          <a:p>
            <a:r>
              <a:rPr lang="en-US" sz="600" dirty="0"/>
              <a:t> </a:t>
            </a:r>
            <a:endParaRPr lang="en-US" sz="600" dirty="0"/>
          </a:p>
          <a:p>
            <a:r>
              <a:rPr lang="en-US" sz="2800" dirty="0"/>
              <a:t>1. Place one hand on the chest.</a:t>
            </a:r>
            <a:endParaRPr lang="en-US" sz="2800" dirty="0"/>
          </a:p>
          <a:p>
            <a:r>
              <a:rPr lang="en-US" sz="600" dirty="0"/>
              <a:t> </a:t>
            </a:r>
            <a:endParaRPr lang="en-US" sz="600" dirty="0"/>
          </a:p>
          <a:p>
            <a:r>
              <a:rPr lang="en-US" sz="2800" dirty="0"/>
              <a:t>2. Place the other hand on the mid-abdomen.</a:t>
            </a:r>
            <a:endParaRPr lang="en-US" sz="2800" dirty="0"/>
          </a:p>
          <a:p>
            <a:r>
              <a:rPr lang="en-US" sz="600" dirty="0"/>
              <a:t> </a:t>
            </a:r>
            <a:endParaRPr lang="en-US" sz="600" dirty="0"/>
          </a:p>
          <a:p>
            <a:r>
              <a:rPr lang="en-US" sz="2800" dirty="0"/>
              <a:t>3. Breathe deeply.</a:t>
            </a:r>
            <a:endParaRPr lang="en-US" sz="2800" dirty="0"/>
          </a:p>
          <a:p>
            <a:r>
              <a:rPr lang="en-US" sz="600" dirty="0"/>
              <a:t> </a:t>
            </a:r>
            <a:endParaRPr lang="en-US" sz="600" dirty="0"/>
          </a:p>
          <a:p>
            <a:pPr>
              <a:tabLst>
                <a:tab pos="796925" algn="l"/>
              </a:tabLst>
            </a:pPr>
            <a:r>
              <a:rPr lang="en-US" sz="2800" dirty="0"/>
              <a:t>4. Try to keep the hand on the chest still while making the hand on the abdomen rise and fall. </a:t>
            </a:r>
            <a:endParaRPr lang="en-US" sz="2800" dirty="0">
              <a:effectLst/>
            </a:endParaRPr>
          </a:p>
        </p:txBody>
      </p:sp>
      <p:sp>
        <p:nvSpPr>
          <p:cNvPr id="5" name="TextBox 4"/>
          <p:cNvSpPr txBox="1"/>
          <p:nvPr/>
        </p:nvSpPr>
        <p:spPr>
          <a:xfrm>
            <a:off x="306910" y="838136"/>
            <a:ext cx="8532849" cy="723275"/>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Stimulating the Lymphatic System</a:t>
            </a:r>
            <a:endParaRPr lang="en-US" sz="4100" b="1" dirty="0">
              <a:solidFill>
                <a:srgbClr val="1C77A4"/>
              </a:solidFill>
              <a:latin typeface="Trebuchet MS" panose="020B0603020202020204" pitchFamily="34" charset="0"/>
            </a:endParaRPr>
          </a:p>
        </p:txBody>
      </p:sp>
      <p:pic>
        <p:nvPicPr>
          <p:cNvPr id="3074" name="Picture 2" descr="http://www.yogaoutlet.com/images/guide/yoga/155110011920110122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392" y="1783606"/>
            <a:ext cx="2768473" cy="4140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6783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activeforever.com/content/images/thumbs/0038303_dkn-technology-xg10-whole-body-vibration-machine.jpeg"/>
          <p:cNvPicPr>
            <a:picLocks noChangeAspect="1" noChangeArrowheads="1"/>
          </p:cNvPicPr>
          <p:nvPr/>
        </p:nvPicPr>
        <p:blipFill rotWithShape="1">
          <a:blip r:embed="rId2">
            <a:extLst>
              <a:ext uri="{28A0092B-C50C-407E-A947-70E740481C1C}">
                <a14:useLocalDpi xmlns:a14="http://schemas.microsoft.com/office/drawing/2010/main" val="0"/>
              </a:ext>
            </a:extLst>
          </a:blip>
          <a:srcRect l="21947" r="22745"/>
          <a:stretch/>
        </p:blipFill>
        <p:spPr bwMode="auto">
          <a:xfrm>
            <a:off x="731520" y="1599070"/>
            <a:ext cx="2475905" cy="4476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0242" y="1636731"/>
            <a:ext cx="5185775" cy="4401205"/>
          </a:xfrm>
          <a:prstGeom prst="rect">
            <a:avLst/>
          </a:prstGeom>
        </p:spPr>
        <p:txBody>
          <a:bodyPr wrap="square">
            <a:spAutoFit/>
          </a:bodyPr>
          <a:lstStyle/>
          <a:p>
            <a:r>
              <a:rPr lang="en-US" sz="2800" b="1" dirty="0" smtClean="0"/>
              <a:t>Whole Body Vibration </a:t>
            </a:r>
            <a:r>
              <a:rPr lang="en-US" sz="2800" dirty="0" smtClean="0"/>
              <a:t>helps </a:t>
            </a:r>
            <a:r>
              <a:rPr lang="en-US" sz="2800" dirty="0"/>
              <a:t>to stimulate your lymphatic system to move toxins, fat, and other waste products out of your cells so that they can’t be reabsorbed. It also helps to reduce the appearance of cellulite, increases muscle strength, boosts the metabolism, </a:t>
            </a:r>
            <a:r>
              <a:rPr lang="en-US" sz="2800" dirty="0" smtClean="0"/>
              <a:t>and more!</a:t>
            </a:r>
            <a:endParaRPr lang="en-US" sz="2800" dirty="0">
              <a:effectLst/>
            </a:endParaRPr>
          </a:p>
        </p:txBody>
      </p:sp>
      <p:sp>
        <p:nvSpPr>
          <p:cNvPr id="5" name="TextBox 4"/>
          <p:cNvSpPr txBox="1"/>
          <p:nvPr/>
        </p:nvSpPr>
        <p:spPr>
          <a:xfrm>
            <a:off x="306910" y="838136"/>
            <a:ext cx="8532849" cy="723275"/>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Stimulating the Lymphatic System</a:t>
            </a:r>
            <a:endParaRPr lang="en-US" sz="41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4305286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793" y="1769523"/>
            <a:ext cx="5064136" cy="4247317"/>
          </a:xfrm>
          <a:prstGeom prst="rect">
            <a:avLst/>
          </a:prstGeom>
        </p:spPr>
        <p:txBody>
          <a:bodyPr wrap="square">
            <a:spAutoFit/>
          </a:bodyPr>
          <a:lstStyle/>
          <a:p>
            <a:r>
              <a:rPr lang="en-US" sz="3000" dirty="0" smtClean="0"/>
              <a:t>The </a:t>
            </a:r>
            <a:r>
              <a:rPr lang="en-US" sz="3000" b="1" dirty="0" smtClean="0"/>
              <a:t>Body Purifier </a:t>
            </a:r>
            <a:r>
              <a:rPr lang="en-US" sz="3000" dirty="0" smtClean="0"/>
              <a:t>is </a:t>
            </a:r>
            <a:r>
              <a:rPr lang="en-US" sz="3000" dirty="0"/>
              <a:t>a supplement designed to cleanse the bloodstream and lymphatic system. It can be used to facilitate healthy detoxification or strengthen the immune system when it becomes compromised. </a:t>
            </a:r>
            <a:endParaRPr lang="en-US" sz="3000" dirty="0">
              <a:effectLst/>
            </a:endParaRPr>
          </a:p>
        </p:txBody>
      </p:sp>
      <p:sp>
        <p:nvSpPr>
          <p:cNvPr id="5" name="TextBox 4"/>
          <p:cNvSpPr txBox="1"/>
          <p:nvPr/>
        </p:nvSpPr>
        <p:spPr>
          <a:xfrm>
            <a:off x="306910" y="838136"/>
            <a:ext cx="8532849" cy="723275"/>
          </a:xfrm>
          <a:prstGeom prst="rect">
            <a:avLst/>
          </a:prstGeom>
          <a:noFill/>
        </p:spPr>
        <p:txBody>
          <a:bodyPr wrap="none" rtlCol="0">
            <a:spAutoFit/>
          </a:bodyPr>
          <a:lstStyle/>
          <a:p>
            <a:pPr algn="ctr"/>
            <a:r>
              <a:rPr lang="en-US" sz="4100" b="1" dirty="0" smtClean="0">
                <a:solidFill>
                  <a:srgbClr val="1C77A4"/>
                </a:solidFill>
                <a:latin typeface="Trebuchet MS" panose="020B0603020202020204" pitchFamily="34" charset="0"/>
              </a:rPr>
              <a:t>Stimulating the Lymphatic System</a:t>
            </a:r>
            <a:endParaRPr lang="en-US" sz="4100" b="1" dirty="0">
              <a:solidFill>
                <a:srgbClr val="1C77A4"/>
              </a:solidFill>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0929" y="1604293"/>
            <a:ext cx="2239977" cy="4412547"/>
          </a:xfrm>
          <a:prstGeom prst="rect">
            <a:avLst/>
          </a:prstGeom>
        </p:spPr>
      </p:pic>
    </p:spTree>
    <p:extLst>
      <p:ext uri="{BB962C8B-B14F-4D97-AF65-F5344CB8AC3E}">
        <p14:creationId xmlns:p14="http://schemas.microsoft.com/office/powerpoint/2010/main" val="34686115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66193" y="1535363"/>
            <a:ext cx="8343693"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200" dirty="0" smtClean="0">
                <a:solidFill>
                  <a:schemeClr val="tx1"/>
                </a:solidFill>
              </a:rPr>
              <a:t>The </a:t>
            </a:r>
            <a:r>
              <a:rPr lang="en-US" sz="2200" dirty="0">
                <a:solidFill>
                  <a:schemeClr val="tx1"/>
                </a:solidFill>
              </a:rPr>
              <a:t>lymphatic system depends upon the movement of the body to function the way it should. </a:t>
            </a:r>
            <a:r>
              <a:rPr lang="en-US" sz="2200" dirty="0" smtClean="0">
                <a:solidFill>
                  <a:schemeClr val="tx1"/>
                </a:solidFill>
              </a:rPr>
              <a:t>Many people </a:t>
            </a:r>
            <a:r>
              <a:rPr lang="en-US" sz="2200" dirty="0">
                <a:solidFill>
                  <a:schemeClr val="tx1"/>
                </a:solidFill>
              </a:rPr>
              <a:t>don’t move enough – or move in the right ways – to stimulate healthy lymphatic flow. </a:t>
            </a:r>
            <a:endParaRPr lang="en-US" sz="2200" dirty="0" smtClean="0">
              <a:solidFill>
                <a:schemeClr val="tx1"/>
              </a:solidFill>
            </a:endParaRPr>
          </a:p>
          <a:p>
            <a:pPr>
              <a:lnSpc>
                <a:spcPct val="110000"/>
              </a:lnSpc>
              <a:buClrTx/>
              <a:buFont typeface="Arial" panose="020B0604020202020204" pitchFamily="34" charset="0"/>
              <a:buChar char="•"/>
            </a:pPr>
            <a:r>
              <a:rPr lang="en-US" sz="2200" dirty="0">
                <a:solidFill>
                  <a:schemeClr val="tx1"/>
                </a:solidFill>
              </a:rPr>
              <a:t>The lymphatic system is made up of a series of branching, tree-like tubes that run throughout your body</a:t>
            </a:r>
            <a:r>
              <a:rPr lang="en-US" sz="2200" dirty="0" smtClean="0">
                <a:solidFill>
                  <a:schemeClr val="tx1"/>
                </a:solidFill>
              </a:rPr>
              <a:t>. It also includes the tonsils, lymph nodes, thymus, and spleen. </a:t>
            </a:r>
          </a:p>
          <a:p>
            <a:pPr>
              <a:lnSpc>
                <a:spcPct val="110000"/>
              </a:lnSpc>
              <a:buClrTx/>
              <a:buFont typeface="Arial" panose="020B0604020202020204" pitchFamily="34" charset="0"/>
              <a:buChar char="•"/>
            </a:pPr>
            <a:r>
              <a:rPr lang="en-US" sz="2200" dirty="0" smtClean="0">
                <a:solidFill>
                  <a:schemeClr val="tx1"/>
                </a:solidFill>
              </a:rPr>
              <a:t>You can stimulate the lymphatic system through rebound exercise, deep breathing, or other physical activities.</a:t>
            </a:r>
          </a:p>
          <a:p>
            <a:pPr>
              <a:lnSpc>
                <a:spcPct val="110000"/>
              </a:lnSpc>
              <a:buClrTx/>
              <a:buFont typeface="Arial" panose="020B0604020202020204" pitchFamily="34" charset="0"/>
              <a:buChar char="•"/>
            </a:pPr>
            <a:r>
              <a:rPr lang="en-US" sz="2200" dirty="0" smtClean="0">
                <a:solidFill>
                  <a:schemeClr val="tx1"/>
                </a:solidFill>
              </a:rPr>
              <a:t>You can also boost the lymphatic system’s health through Whole Body Vibration or the Body Purifier!</a:t>
            </a:r>
            <a:endParaRPr lang="en-US" sz="2200" dirty="0" smtClean="0">
              <a:solidFill>
                <a:schemeClr val="tx1"/>
              </a:solidFill>
            </a:endParaRPr>
          </a:p>
          <a:p>
            <a:pPr>
              <a:lnSpc>
                <a:spcPct val="110000"/>
              </a:lnSpc>
              <a:buClrTx/>
              <a:buFont typeface="Arial" panose="020B0604020202020204" pitchFamily="34" charset="0"/>
              <a:buChar char="•"/>
            </a:pPr>
            <a:endParaRPr lang="en-US" sz="2300" dirty="0" smtClean="0">
              <a:solidFill>
                <a:schemeClr val="tx1"/>
              </a:solidFill>
            </a:endParaRPr>
          </a:p>
        </p:txBody>
      </p:sp>
      <p:sp>
        <p:nvSpPr>
          <p:cNvPr id="5" name="TextBox 4"/>
          <p:cNvSpPr txBox="1"/>
          <p:nvPr/>
        </p:nvSpPr>
        <p:spPr>
          <a:xfrm>
            <a:off x="3076382" y="631214"/>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602760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839" y="1051560"/>
            <a:ext cx="4974273" cy="5221223"/>
          </a:xfrm>
          <a:prstGeom prst="rect">
            <a:avLst/>
          </a:prstGeom>
        </p:spPr>
      </p:pic>
      <p:sp>
        <p:nvSpPr>
          <p:cNvPr id="4" name="Title 1"/>
          <p:cNvSpPr txBox="1">
            <a:spLocks/>
          </p:cNvSpPr>
          <p:nvPr/>
        </p:nvSpPr>
        <p:spPr>
          <a:xfrm>
            <a:off x="739220" y="1473005"/>
            <a:ext cx="4546012"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500" b="1" dirty="0" smtClean="0">
                <a:solidFill>
                  <a:srgbClr val="1C77A4"/>
                </a:solidFill>
                <a:latin typeface="+mn-lt"/>
              </a:rPr>
              <a:t>Today, we’re going to talk about the lymphatic </a:t>
            </a:r>
            <a:r>
              <a:rPr lang="en-US" sz="5500" b="1" dirty="0" smtClean="0">
                <a:solidFill>
                  <a:srgbClr val="1C77A4"/>
                </a:solidFill>
                <a:latin typeface="+mn-lt"/>
              </a:rPr>
              <a:t>system.</a:t>
            </a:r>
            <a:endParaRPr lang="en-US" sz="5500" b="1" dirty="0">
              <a:solidFill>
                <a:srgbClr val="1C77A4"/>
              </a:solidFill>
              <a:latin typeface="+mn-lt"/>
            </a:endParaRPr>
          </a:p>
        </p:txBody>
      </p:sp>
    </p:spTree>
    <p:extLst>
      <p:ext uri="{BB962C8B-B14F-4D97-AF65-F5344CB8AC3E}">
        <p14:creationId xmlns:p14="http://schemas.microsoft.com/office/powerpoint/2010/main" val="3525896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3113" y="1031275"/>
            <a:ext cx="8084907" cy="707886"/>
          </a:xfrm>
          <a:prstGeom prst="rect">
            <a:avLst/>
          </a:prstGeom>
          <a:noFill/>
        </p:spPr>
        <p:txBody>
          <a:bodyPr wrap="none" rtlCol="0">
            <a:spAutoFit/>
          </a:bodyPr>
          <a:lstStyle/>
          <a:p>
            <a:pPr algn="ctr"/>
            <a:r>
              <a:rPr lang="en-US" sz="4000" b="1" dirty="0" smtClean="0">
                <a:solidFill>
                  <a:srgbClr val="1C77A4"/>
                </a:solidFill>
                <a:latin typeface="Trebuchet MS" panose="020B0603020202020204" pitchFamily="34" charset="0"/>
              </a:rPr>
              <a:t>On Sale This Week: </a:t>
            </a:r>
            <a:r>
              <a:rPr lang="en-US" sz="4000" b="1" dirty="0" smtClean="0">
                <a:solidFill>
                  <a:srgbClr val="1C77A4"/>
                </a:solidFill>
                <a:latin typeface="Trebuchet MS" panose="020B0603020202020204" pitchFamily="34" charset="0"/>
              </a:rPr>
              <a:t>Body Purifier</a:t>
            </a:r>
            <a:endParaRPr lang="en-US" sz="4800" b="1" dirty="0" smtClean="0">
              <a:solidFill>
                <a:srgbClr val="1C77A4"/>
              </a:solidFill>
              <a:latin typeface="Trebuchet MS" panose="020B0603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950" y="2175008"/>
            <a:ext cx="3653325" cy="365332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199" y="1845855"/>
            <a:ext cx="2188747" cy="4311629"/>
          </a:xfrm>
          <a:prstGeom prst="rect">
            <a:avLst/>
          </a:prstGeom>
        </p:spPr>
      </p:pic>
    </p:spTree>
    <p:extLst>
      <p:ext uri="{BB962C8B-B14F-4D97-AF65-F5344CB8AC3E}">
        <p14:creationId xmlns:p14="http://schemas.microsoft.com/office/powerpoint/2010/main" val="31515735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05115" y="92855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Trebuchet MS" panose="020B0603020202020204" pitchFamily="34" charset="0"/>
              </a:rPr>
              <a:t>Integrate what you’ve learned today by listening to: </a:t>
            </a:r>
          </a:p>
          <a:p>
            <a:endParaRPr lang="en-US" sz="2000" b="1" dirty="0" smtClean="0">
              <a:solidFill>
                <a:srgbClr val="382C7A"/>
              </a:solidFill>
              <a:latin typeface="Trebuchet MS" panose="020B0603020202020204" pitchFamily="34" charset="0"/>
            </a:endParaRPr>
          </a:p>
          <a:p>
            <a:r>
              <a:rPr lang="en-US" sz="4000" dirty="0" smtClean="0">
                <a:latin typeface="Trebuchet MS" panose="020B0603020202020204" pitchFamily="34" charset="0"/>
              </a:rPr>
              <a:t>LHL015 </a:t>
            </a:r>
            <a:r>
              <a:rPr lang="en-US" sz="4000" dirty="0" smtClean="0">
                <a:latin typeface="Trebuchet MS" panose="020B0603020202020204" pitchFamily="34" charset="0"/>
              </a:rPr>
              <a:t>— </a:t>
            </a:r>
          </a:p>
          <a:p>
            <a:r>
              <a:rPr lang="en-US" sz="4000" dirty="0" smtClean="0">
                <a:latin typeface="Trebuchet MS" panose="020B0603020202020204" pitchFamily="34" charset="0"/>
              </a:rPr>
              <a:t>Cleansing Your </a:t>
            </a:r>
          </a:p>
          <a:p>
            <a:r>
              <a:rPr lang="en-US" sz="4000" dirty="0" smtClean="0">
                <a:latin typeface="Trebuchet MS" panose="020B0603020202020204" pitchFamily="34" charset="0"/>
              </a:rPr>
              <a:t>Lymphatic System</a:t>
            </a:r>
            <a:endParaRPr lang="en-US" sz="4000" dirty="0">
              <a:latin typeface="Trebuchet MS" panose="020B0603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8327"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82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4739" y="1649889"/>
            <a:ext cx="5155186" cy="4385816"/>
          </a:xfrm>
          <a:prstGeom prst="rect">
            <a:avLst/>
          </a:prstGeom>
        </p:spPr>
        <p:txBody>
          <a:bodyPr wrap="square">
            <a:spAutoFit/>
          </a:bodyPr>
          <a:lstStyle/>
          <a:p>
            <a:r>
              <a:rPr lang="en-US" sz="3100" dirty="0"/>
              <a:t>Unlike the circulatory system, the lymphatic system doesn’t have a heart to pump lymph fluid through the lymphatic vessels. </a:t>
            </a:r>
            <a:r>
              <a:rPr lang="en-US" sz="3100" dirty="0" smtClean="0"/>
              <a:t>The lymphatic system depends upon the movement of the body to function the way it should. </a:t>
            </a:r>
            <a:endParaRPr lang="en-US" sz="3100" dirty="0">
              <a:effectLst/>
            </a:endParaRPr>
          </a:p>
        </p:txBody>
      </p:sp>
      <p:sp>
        <p:nvSpPr>
          <p:cNvPr id="3" name="TextBox 2"/>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669" t="5259" r="1321" b="37818"/>
          <a:stretch/>
        </p:blipFill>
        <p:spPr>
          <a:xfrm>
            <a:off x="6048386" y="1828799"/>
            <a:ext cx="2537831" cy="4032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7466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904" y="2917769"/>
            <a:ext cx="5458968" cy="3350442"/>
          </a:xfrm>
          <a:prstGeom prst="rect">
            <a:avLst/>
          </a:prstGeom>
        </p:spPr>
      </p:pic>
      <p:sp>
        <p:nvSpPr>
          <p:cNvPr id="2" name="Rectangle 1"/>
          <p:cNvSpPr/>
          <p:nvPr/>
        </p:nvSpPr>
        <p:spPr>
          <a:xfrm>
            <a:off x="643588" y="1655268"/>
            <a:ext cx="8079788" cy="4616648"/>
          </a:xfrm>
          <a:prstGeom prst="rect">
            <a:avLst/>
          </a:prstGeom>
        </p:spPr>
        <p:txBody>
          <a:bodyPr wrap="square">
            <a:spAutoFit/>
          </a:bodyPr>
          <a:lstStyle/>
          <a:p>
            <a:r>
              <a:rPr lang="en-US" sz="2700" dirty="0" smtClean="0"/>
              <a:t>Unfortunately, many people don’t move enough </a:t>
            </a:r>
            <a:r>
              <a:rPr lang="en-US" sz="2700" dirty="0"/>
              <a:t>– or move in the right ways – to stimulate healthy lymphatic flow</a:t>
            </a:r>
            <a:r>
              <a:rPr lang="en-US" sz="2700" dirty="0" smtClean="0"/>
              <a:t>. In this lesson, we’ll teach you all </a:t>
            </a:r>
          </a:p>
          <a:p>
            <a:r>
              <a:rPr lang="en-US" sz="2700" dirty="0"/>
              <a:t> </a:t>
            </a:r>
            <a:r>
              <a:rPr lang="en-US" sz="2700" dirty="0" smtClean="0"/>
              <a:t>                                           about your lymphatic </a:t>
            </a:r>
          </a:p>
          <a:p>
            <a:r>
              <a:rPr lang="en-US" sz="2700" dirty="0"/>
              <a:t> </a:t>
            </a:r>
            <a:r>
              <a:rPr lang="en-US" sz="2700" dirty="0" smtClean="0"/>
              <a:t>                                                system and what </a:t>
            </a:r>
          </a:p>
          <a:p>
            <a:r>
              <a:rPr lang="en-US" sz="2700" dirty="0"/>
              <a:t>	</a:t>
            </a:r>
            <a:r>
              <a:rPr lang="en-US" sz="2700" dirty="0" smtClean="0"/>
              <a:t>			               you can do to </a:t>
            </a:r>
          </a:p>
          <a:p>
            <a:r>
              <a:rPr lang="en-US" sz="2700" dirty="0"/>
              <a:t>	</a:t>
            </a:r>
            <a:r>
              <a:rPr lang="en-US" sz="2700" dirty="0" smtClean="0"/>
              <a:t>				       keep it</a:t>
            </a:r>
          </a:p>
          <a:p>
            <a:r>
              <a:rPr lang="en-US" sz="2700" dirty="0"/>
              <a:t>	</a:t>
            </a:r>
            <a:r>
              <a:rPr lang="en-US" sz="2700" dirty="0" smtClean="0"/>
              <a:t>			                functioning at </a:t>
            </a:r>
          </a:p>
          <a:p>
            <a:r>
              <a:rPr lang="en-US" sz="2700" dirty="0"/>
              <a:t>	</a:t>
            </a:r>
            <a:r>
              <a:rPr lang="en-US" sz="2700" dirty="0" smtClean="0"/>
              <a:t>				       peak </a:t>
            </a:r>
          </a:p>
          <a:p>
            <a:r>
              <a:rPr lang="en-US" sz="2700" dirty="0"/>
              <a:t>	</a:t>
            </a:r>
            <a:r>
              <a:rPr lang="en-US" sz="2700" dirty="0" smtClean="0"/>
              <a:t>				       performance!</a:t>
            </a:r>
            <a:endParaRPr lang="en-US" sz="2700" dirty="0"/>
          </a:p>
          <a:p>
            <a:endParaRPr lang="en-US" sz="2400" dirty="0">
              <a:effectLst/>
            </a:endParaRPr>
          </a:p>
        </p:txBody>
      </p:sp>
      <p:sp>
        <p:nvSpPr>
          <p:cNvPr id="5" name="TextBox 4"/>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7013024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090" y="1591220"/>
            <a:ext cx="4923910" cy="4493538"/>
          </a:xfrm>
          <a:prstGeom prst="rect">
            <a:avLst/>
          </a:prstGeom>
        </p:spPr>
        <p:txBody>
          <a:bodyPr wrap="square">
            <a:spAutoFit/>
          </a:bodyPr>
          <a:lstStyle/>
          <a:p>
            <a:r>
              <a:rPr lang="en-US" sz="2600" dirty="0"/>
              <a:t>The lymphatic system is made up of a series of branching, tree-like tubes that run throughout your body. The lymphatic system is designed </a:t>
            </a:r>
            <a:endParaRPr lang="en-US" sz="2600" dirty="0" smtClean="0"/>
          </a:p>
          <a:p>
            <a:r>
              <a:rPr lang="en-US" sz="2600" dirty="0" smtClean="0"/>
              <a:t>to circulate </a:t>
            </a:r>
            <a:r>
              <a:rPr lang="en-US" sz="2600" dirty="0"/>
              <a:t>lymph – a colorless fluid containing white blood cells and lymphocytes – and thus rid the body of toxins, waste products, and other unwanted materials. </a:t>
            </a:r>
            <a:endParaRPr lang="en-US" sz="2600" dirty="0">
              <a:effectLst/>
            </a:endParaRPr>
          </a:p>
        </p:txBody>
      </p:sp>
      <p:sp>
        <p:nvSpPr>
          <p:cNvPr id="5" name="TextBox 4"/>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1026" name="Picture 2" descr="http://2.bp.blogspot.com/-Qh87xXIazFc/U5jIJIFfXII/AAAAAAAAClo/VkIMbhL26aQ/s1600/The+Importance+of+the+Lymphatic+Syste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130" y="1801367"/>
            <a:ext cx="3006318" cy="40041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05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53503" y="1687737"/>
            <a:ext cx="4459265" cy="4770537"/>
          </a:xfrm>
          <a:prstGeom prst="rect">
            <a:avLst/>
          </a:prstGeom>
        </p:spPr>
        <p:txBody>
          <a:bodyPr wrap="square">
            <a:spAutoFit/>
          </a:bodyPr>
          <a:lstStyle/>
          <a:p>
            <a:r>
              <a:rPr lang="en-US" sz="3400" dirty="0"/>
              <a:t>Beyond the branching, tree-like vessels that make up the lymphatic system, there are also several organs that also play an important </a:t>
            </a:r>
            <a:r>
              <a:rPr lang="en-US" sz="3400" dirty="0" smtClean="0"/>
              <a:t>role…</a:t>
            </a:r>
            <a:endParaRPr lang="en-US" sz="3400" dirty="0"/>
          </a:p>
          <a:p>
            <a:endParaRPr lang="en-US" sz="3200" dirty="0">
              <a:effectLst/>
            </a:endParaRPr>
          </a:p>
        </p:txBody>
      </p:sp>
      <p:sp>
        <p:nvSpPr>
          <p:cNvPr id="5" name="TextBox 4"/>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5122" name="Picture 2" descr="http://internalawareness.com/images/Lymphatic_ma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6855"/>
          <a:stretch/>
        </p:blipFill>
        <p:spPr bwMode="auto">
          <a:xfrm>
            <a:off x="724974" y="1965961"/>
            <a:ext cx="3232219" cy="3822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3303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876" y="1689497"/>
            <a:ext cx="3869214" cy="4247317"/>
          </a:xfrm>
          <a:prstGeom prst="rect">
            <a:avLst/>
          </a:prstGeom>
        </p:spPr>
        <p:txBody>
          <a:bodyPr wrap="square">
            <a:spAutoFit/>
          </a:bodyPr>
          <a:lstStyle/>
          <a:p>
            <a:pPr lvl="0"/>
            <a:r>
              <a:rPr lang="en-US" sz="3000" dirty="0"/>
              <a:t>The tonsils are a large cluster of lymphatic cells found in the back of your throat. The tonsils are your body’s first line of defense against harmful bacteria and viruses. </a:t>
            </a:r>
            <a:endParaRPr lang="en-US" sz="3000" dirty="0">
              <a:effectLst/>
            </a:endParaRPr>
          </a:p>
        </p:txBody>
      </p:sp>
      <p:sp>
        <p:nvSpPr>
          <p:cNvPr id="5" name="TextBox 4"/>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6148" name="Picture 4" descr="https://texasentconsultants.files.wordpress.com/2013/03/tonsil-ston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99" y="2360104"/>
            <a:ext cx="3810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616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787" y="1743857"/>
            <a:ext cx="4716173" cy="4108817"/>
          </a:xfrm>
          <a:prstGeom prst="rect">
            <a:avLst/>
          </a:prstGeom>
        </p:spPr>
        <p:txBody>
          <a:bodyPr wrap="square">
            <a:spAutoFit/>
          </a:bodyPr>
          <a:lstStyle/>
          <a:p>
            <a:pPr lvl="0"/>
            <a:r>
              <a:rPr lang="en-US" sz="2900" dirty="0"/>
              <a:t>The lymph nodes are small, bean-shaped structures that lie at the junctions between lymphatic vessels. They’re designed to filter the lymph that flows through them, thus fighting infection and disease. </a:t>
            </a:r>
          </a:p>
        </p:txBody>
      </p:sp>
      <p:sp>
        <p:nvSpPr>
          <p:cNvPr id="6" name="TextBox 5"/>
          <p:cNvSpPr txBox="1"/>
          <p:nvPr/>
        </p:nvSpPr>
        <p:spPr>
          <a:xfrm>
            <a:off x="1513099" y="783272"/>
            <a:ext cx="6120458"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Lymphatic System</a:t>
            </a:r>
            <a:endParaRPr lang="en-US" sz="4400" b="1" dirty="0">
              <a:solidFill>
                <a:srgbClr val="1C77A4"/>
              </a:solidFill>
              <a:latin typeface="Trebuchet MS" panose="020B0603020202020204" pitchFamily="34" charset="0"/>
            </a:endParaRPr>
          </a:p>
        </p:txBody>
      </p:sp>
      <p:pic>
        <p:nvPicPr>
          <p:cNvPr id="7174" name="Picture 6" descr="https://img.washingtonpost.com/rw/2010-2019/WashingtonPost/2015/01/15/KidsPost/Images/kd_lymph%20nodes.jpg?uuid=Q0Pv1Jz1EeSWzOhY66kc7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5935" y="1800488"/>
            <a:ext cx="3063079" cy="422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091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7503</TotalTime>
  <Words>857</Words>
  <Application>Microsoft Office PowerPoint</Application>
  <PresentationFormat>On-screen Show (4:3)</PresentationFormat>
  <Paragraphs>71</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209</cp:revision>
  <dcterms:created xsi:type="dcterms:W3CDTF">2015-03-23T22:32:53Z</dcterms:created>
  <dcterms:modified xsi:type="dcterms:W3CDTF">2015-12-04T22:55:12Z</dcterms:modified>
</cp:coreProperties>
</file>