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2"/>
  </p:notesMasterIdLst>
  <p:sldIdLst>
    <p:sldId id="259" r:id="rId2"/>
    <p:sldId id="312" r:id="rId3"/>
    <p:sldId id="271" r:id="rId4"/>
    <p:sldId id="313" r:id="rId5"/>
    <p:sldId id="314" r:id="rId6"/>
    <p:sldId id="315" r:id="rId7"/>
    <p:sldId id="316" r:id="rId8"/>
    <p:sldId id="317" r:id="rId9"/>
    <p:sldId id="318" r:id="rId10"/>
    <p:sldId id="319" r:id="rId11"/>
    <p:sldId id="320" r:id="rId12"/>
    <p:sldId id="321" r:id="rId13"/>
    <p:sldId id="322" r:id="rId14"/>
    <p:sldId id="323" r:id="rId15"/>
    <p:sldId id="324" r:id="rId16"/>
    <p:sldId id="327" r:id="rId17"/>
    <p:sldId id="330" r:id="rId18"/>
    <p:sldId id="328" r:id="rId19"/>
    <p:sldId id="329" r:id="rId20"/>
    <p:sldId id="31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ghthouse5" initials="L"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7A4"/>
    <a:srgbClr val="382C7A"/>
    <a:srgbClr val="6A9CB9"/>
    <a:srgbClr val="FFFEFD"/>
    <a:srgbClr val="1E77C6"/>
    <a:srgbClr val="3FBFCB"/>
    <a:srgbClr val="4271B5"/>
    <a:srgbClr val="624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4" autoAdjust="0"/>
    <p:restoredTop sz="96206" autoAdjust="0"/>
  </p:normalViewPr>
  <p:slideViewPr>
    <p:cSldViewPr snapToGrid="0">
      <p:cViewPr varScale="1">
        <p:scale>
          <a:sx n="81" d="100"/>
          <a:sy n="81" d="100"/>
        </p:scale>
        <p:origin x="66" y="6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21732-C176-420F-8611-5ED702939E59}" type="datetimeFigureOut">
              <a:rPr lang="en-US" smtClean="0"/>
              <a:t>12/18/2015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203AA-A362-42AD-A24C-59845428EF63}" type="slidenum">
              <a:rPr lang="en-US" smtClean="0"/>
              <a:t>‹#›</a:t>
            </a:fld>
            <a:endParaRPr lang="en-US"/>
          </a:p>
        </p:txBody>
      </p:sp>
    </p:spTree>
    <p:extLst>
      <p:ext uri="{BB962C8B-B14F-4D97-AF65-F5344CB8AC3E}">
        <p14:creationId xmlns:p14="http://schemas.microsoft.com/office/powerpoint/2010/main" val="9134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5203AA-A362-42AD-A24C-59845428EF63}" type="slidenum">
              <a:rPr lang="en-US" smtClean="0"/>
              <a:t>1</a:t>
            </a:fld>
            <a:endParaRPr lang="en-US"/>
          </a:p>
        </p:txBody>
      </p:sp>
    </p:spTree>
    <p:extLst>
      <p:ext uri="{BB962C8B-B14F-4D97-AF65-F5344CB8AC3E}">
        <p14:creationId xmlns:p14="http://schemas.microsoft.com/office/powerpoint/2010/main" val="371313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a:t>
            </a:fld>
            <a:endParaRPr lang="en-US"/>
          </a:p>
        </p:txBody>
      </p:sp>
    </p:spTree>
    <p:extLst>
      <p:ext uri="{BB962C8B-B14F-4D97-AF65-F5344CB8AC3E}">
        <p14:creationId xmlns:p14="http://schemas.microsoft.com/office/powerpoint/2010/main" val="1934535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3</a:t>
            </a:fld>
            <a:endParaRPr lang="en-US"/>
          </a:p>
        </p:txBody>
      </p:sp>
    </p:spTree>
    <p:extLst>
      <p:ext uri="{BB962C8B-B14F-4D97-AF65-F5344CB8AC3E}">
        <p14:creationId xmlns:p14="http://schemas.microsoft.com/office/powerpoint/2010/main" val="337029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18</a:t>
            </a:fld>
            <a:endParaRPr lang="en-US"/>
          </a:p>
        </p:txBody>
      </p:sp>
    </p:spTree>
    <p:extLst>
      <p:ext uri="{BB962C8B-B14F-4D97-AF65-F5344CB8AC3E}">
        <p14:creationId xmlns:p14="http://schemas.microsoft.com/office/powerpoint/2010/main" val="148777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19</a:t>
            </a:fld>
            <a:endParaRPr lang="en-US"/>
          </a:p>
        </p:txBody>
      </p:sp>
    </p:spTree>
    <p:extLst>
      <p:ext uri="{BB962C8B-B14F-4D97-AF65-F5344CB8AC3E}">
        <p14:creationId xmlns:p14="http://schemas.microsoft.com/office/powerpoint/2010/main" val="1500776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20</a:t>
            </a:fld>
            <a:endParaRPr lang="en-US"/>
          </a:p>
        </p:txBody>
      </p:sp>
    </p:spTree>
    <p:extLst>
      <p:ext uri="{BB962C8B-B14F-4D97-AF65-F5344CB8AC3E}">
        <p14:creationId xmlns:p14="http://schemas.microsoft.com/office/powerpoint/2010/main" val="1299847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3" y="1146425"/>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3"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3852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321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997526"/>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89"/>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628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414D439-CB2A-402F-9F97-2E7DD63CCDF5}" type="datetimeFigureOut">
              <a:rPr lang="en-US" smtClean="0"/>
              <a:t>12/18/2015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8BFD0C0-CB83-48E2-9F9C-3E1F6D35A110}" type="slidenum">
              <a:rPr lang="en-US" smtClean="0"/>
              <a:t>‹#›</a:t>
            </a:fld>
            <a:endParaRPr lang="en-US"/>
          </a:p>
        </p:txBody>
      </p:sp>
    </p:spTree>
    <p:extLst>
      <p:ext uri="{BB962C8B-B14F-4D97-AF65-F5344CB8AC3E}">
        <p14:creationId xmlns:p14="http://schemas.microsoft.com/office/powerpoint/2010/main" val="1428097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3"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194960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0647" y="1961517"/>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smtClean="0">
                <a:solidFill>
                  <a:srgbClr val="1C77A4"/>
                </a:solidFill>
                <a:latin typeface="+mn-lt"/>
              </a:rPr>
              <a:t>Welcome to </a:t>
            </a:r>
          </a:p>
          <a:p>
            <a:pPr algn="ctr"/>
            <a:r>
              <a:rPr lang="en-US" sz="9600" b="1" dirty="0" smtClean="0">
                <a:solidFill>
                  <a:srgbClr val="1C77A4"/>
                </a:solidFill>
                <a:latin typeface="+mn-lt"/>
              </a:rPr>
              <a:t>Club Reduce!</a:t>
            </a:r>
            <a:endParaRPr lang="en-US" sz="9600" b="1" dirty="0">
              <a:solidFill>
                <a:srgbClr val="1C77A4"/>
              </a:solidFill>
              <a:latin typeface="+mn-lt"/>
            </a:endParaRPr>
          </a:p>
        </p:txBody>
      </p:sp>
    </p:spTree>
    <p:extLst>
      <p:ext uri="{BB962C8B-B14F-4D97-AF65-F5344CB8AC3E}">
        <p14:creationId xmlns:p14="http://schemas.microsoft.com/office/powerpoint/2010/main" val="3147715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7411" y="755840"/>
            <a:ext cx="5328446"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What Can You Do?</a:t>
            </a:r>
            <a:endParaRPr lang="en-US" sz="4800" b="1" dirty="0">
              <a:solidFill>
                <a:srgbClr val="1C77A4"/>
              </a:solidFill>
              <a:latin typeface="Trebuchet MS" panose="020B0603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7706" y="1655064"/>
            <a:ext cx="6467856" cy="43159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40833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 y="1527410"/>
            <a:ext cx="3180588" cy="4769758"/>
          </a:xfrm>
          <a:prstGeom prst="rect">
            <a:avLst/>
          </a:prstGeom>
        </p:spPr>
      </p:pic>
      <p:sp>
        <p:nvSpPr>
          <p:cNvPr id="3" name="TextBox 2"/>
          <p:cNvSpPr txBox="1"/>
          <p:nvPr/>
        </p:nvSpPr>
        <p:spPr>
          <a:xfrm>
            <a:off x="607257" y="933935"/>
            <a:ext cx="7987058" cy="707886"/>
          </a:xfrm>
          <a:prstGeom prst="rect">
            <a:avLst/>
          </a:prstGeom>
          <a:noFill/>
        </p:spPr>
        <p:txBody>
          <a:bodyPr wrap="none" rtlCol="0">
            <a:spAutoFit/>
          </a:bodyPr>
          <a:lstStyle/>
          <a:p>
            <a:pPr algn="ctr"/>
            <a:r>
              <a:rPr lang="en-US" sz="4000" b="1" dirty="0" smtClean="0">
                <a:solidFill>
                  <a:srgbClr val="1C77A4"/>
                </a:solidFill>
                <a:latin typeface="Trebuchet MS" panose="020B0603020202020204" pitchFamily="34" charset="0"/>
              </a:rPr>
              <a:t>Load Up On Omega-3 Fatty Acids</a:t>
            </a:r>
            <a:endParaRPr lang="en-US" sz="4000" b="1" dirty="0">
              <a:solidFill>
                <a:srgbClr val="1C77A4"/>
              </a:solidFill>
              <a:latin typeface="Trebuchet MS" panose="020B0603020202020204" pitchFamily="34" charset="0"/>
            </a:endParaRPr>
          </a:p>
        </p:txBody>
      </p:sp>
      <p:sp>
        <p:nvSpPr>
          <p:cNvPr id="4" name="Rectangle 3"/>
          <p:cNvSpPr/>
          <p:nvPr/>
        </p:nvSpPr>
        <p:spPr>
          <a:xfrm>
            <a:off x="3516366" y="1728216"/>
            <a:ext cx="4941834" cy="4401205"/>
          </a:xfrm>
          <a:prstGeom prst="rect">
            <a:avLst/>
          </a:prstGeom>
        </p:spPr>
        <p:txBody>
          <a:bodyPr wrap="square">
            <a:spAutoFit/>
          </a:bodyPr>
          <a:lstStyle/>
          <a:p>
            <a:r>
              <a:rPr lang="en-US" sz="2800" dirty="0" smtClean="0"/>
              <a:t>These </a:t>
            </a:r>
            <a:r>
              <a:rPr lang="en-US" sz="2800" dirty="0"/>
              <a:t>inflammation-reducing fats are essential for maintaining memory and preventing degenerative disease. You can find omega-3 fatty acids in fatty fish (salmon, sardines, anchovies, etc.) and in certain plant-based foods like chia and hemp seeds.</a:t>
            </a:r>
            <a:endParaRPr lang="en-US" sz="2800" dirty="0">
              <a:effectLst/>
            </a:endParaRPr>
          </a:p>
        </p:txBody>
      </p:sp>
    </p:spTree>
    <p:extLst>
      <p:ext uri="{BB962C8B-B14F-4D97-AF65-F5344CB8AC3E}">
        <p14:creationId xmlns:p14="http://schemas.microsoft.com/office/powerpoint/2010/main" val="1259433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021" y="1668207"/>
            <a:ext cx="4906675" cy="4662815"/>
          </a:xfrm>
          <a:prstGeom prst="rect">
            <a:avLst/>
          </a:prstGeom>
        </p:spPr>
        <p:txBody>
          <a:bodyPr wrap="square">
            <a:spAutoFit/>
          </a:bodyPr>
          <a:lstStyle/>
          <a:p>
            <a:r>
              <a:rPr lang="en-US" sz="2700" dirty="0" smtClean="0"/>
              <a:t>Antioxidants </a:t>
            </a:r>
            <a:r>
              <a:rPr lang="en-US" sz="2700" dirty="0"/>
              <a:t>help to protect your body from the free-radicals that contribute to </a:t>
            </a:r>
            <a:endParaRPr lang="en-US" sz="2700" dirty="0" smtClean="0"/>
          </a:p>
          <a:p>
            <a:r>
              <a:rPr lang="en-US" sz="2700" dirty="0" smtClean="0"/>
              <a:t>the </a:t>
            </a:r>
            <a:r>
              <a:rPr lang="en-US" sz="2700" dirty="0"/>
              <a:t>aging process. Some of the foods that are highest in antioxidants include berries (raspberries, blueberries, blackberries, etc.), broccoli, </a:t>
            </a:r>
            <a:r>
              <a:rPr lang="en-US" sz="2700" dirty="0" smtClean="0"/>
              <a:t>artichokes, cherries, prunes</a:t>
            </a:r>
            <a:r>
              <a:rPr lang="en-US" sz="2700" dirty="0"/>
              <a:t>, grapes, and other types of produce. </a:t>
            </a:r>
            <a:endParaRPr lang="en-US" sz="2700" dirty="0">
              <a:effectLst/>
            </a:endParaRPr>
          </a:p>
        </p:txBody>
      </p:sp>
      <p:sp>
        <p:nvSpPr>
          <p:cNvPr id="6" name="TextBox 5"/>
          <p:cNvSpPr txBox="1"/>
          <p:nvPr/>
        </p:nvSpPr>
        <p:spPr>
          <a:xfrm>
            <a:off x="740870" y="860783"/>
            <a:ext cx="7653955"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Don’t Skimp on Antioxidants</a:t>
            </a:r>
            <a:endParaRPr lang="en-US" sz="4400" b="1" dirty="0">
              <a:solidFill>
                <a:srgbClr val="1C77A4"/>
              </a:solidFill>
              <a:latin typeface="Trebuchet MS" panose="020B0603020202020204"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1770" r="2948"/>
          <a:stretch/>
        </p:blipFill>
        <p:spPr>
          <a:xfrm>
            <a:off x="5431536" y="1867373"/>
            <a:ext cx="3364992" cy="3955712"/>
          </a:xfrm>
          <a:prstGeom prst="rect">
            <a:avLst/>
          </a:prstGeom>
        </p:spPr>
      </p:pic>
    </p:spTree>
    <p:extLst>
      <p:ext uri="{BB962C8B-B14F-4D97-AF65-F5344CB8AC3E}">
        <p14:creationId xmlns:p14="http://schemas.microsoft.com/office/powerpoint/2010/main" val="382057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42423" y="737552"/>
            <a:ext cx="6680162"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Avoid Processed Foods</a:t>
            </a:r>
            <a:endParaRPr lang="en-US" sz="4800" b="1" dirty="0">
              <a:solidFill>
                <a:srgbClr val="1C77A4"/>
              </a:solidFill>
              <a:latin typeface="Trebuchet MS" panose="020B0603020202020204" pitchFamily="34" charset="0"/>
            </a:endParaRPr>
          </a:p>
        </p:txBody>
      </p:sp>
      <p:sp>
        <p:nvSpPr>
          <p:cNvPr id="4" name="Rectangle 3"/>
          <p:cNvSpPr/>
          <p:nvPr/>
        </p:nvSpPr>
        <p:spPr>
          <a:xfrm>
            <a:off x="3781098" y="1568549"/>
            <a:ext cx="5075274" cy="4401205"/>
          </a:xfrm>
          <a:prstGeom prst="rect">
            <a:avLst/>
          </a:prstGeom>
        </p:spPr>
        <p:txBody>
          <a:bodyPr wrap="square">
            <a:spAutoFit/>
          </a:bodyPr>
          <a:lstStyle/>
          <a:p>
            <a:r>
              <a:rPr lang="en-US" sz="2800" dirty="0"/>
              <a:t>Avoid processed foods, especially refined grains and sugars. Refined grains and sugars cause inflammation and cell damage, which catalyze the aging process. Try to replace these foods with healthy whole foods like fruits, meats, healthy fats, and vegetables.  </a:t>
            </a:r>
            <a:endParaRPr lang="en-US" sz="2800" dirty="0">
              <a:effectLst/>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5018" t="10556" r="6961" b="9425"/>
          <a:stretch/>
        </p:blipFill>
        <p:spPr>
          <a:xfrm>
            <a:off x="518949" y="1568549"/>
            <a:ext cx="3051836" cy="4693857"/>
          </a:xfrm>
          <a:prstGeom prst="rect">
            <a:avLst/>
          </a:prstGeom>
        </p:spPr>
      </p:pic>
    </p:spTree>
    <p:extLst>
      <p:ext uri="{BB962C8B-B14F-4D97-AF65-F5344CB8AC3E}">
        <p14:creationId xmlns:p14="http://schemas.microsoft.com/office/powerpoint/2010/main" val="318289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7727" y="782724"/>
            <a:ext cx="6389570"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Stay Physically Active</a:t>
            </a:r>
            <a:endParaRPr lang="en-US" sz="4800" b="1" dirty="0">
              <a:solidFill>
                <a:srgbClr val="1C77A4"/>
              </a:solidFill>
              <a:latin typeface="Trebuchet MS" panose="020B0603020202020204" pitchFamily="34" charset="0"/>
            </a:endParaRPr>
          </a:p>
        </p:txBody>
      </p:sp>
      <p:sp>
        <p:nvSpPr>
          <p:cNvPr id="4" name="Rectangle 3"/>
          <p:cNvSpPr/>
          <p:nvPr/>
        </p:nvSpPr>
        <p:spPr>
          <a:xfrm>
            <a:off x="823067" y="1681550"/>
            <a:ext cx="4406210" cy="4524315"/>
          </a:xfrm>
          <a:prstGeom prst="rect">
            <a:avLst/>
          </a:prstGeom>
        </p:spPr>
        <p:txBody>
          <a:bodyPr wrap="square">
            <a:spAutoFit/>
          </a:bodyPr>
          <a:lstStyle/>
          <a:p>
            <a:r>
              <a:rPr lang="en-US" sz="3200" dirty="0" smtClean="0"/>
              <a:t>Regular </a:t>
            </a:r>
            <a:r>
              <a:rPr lang="en-US" sz="3200" dirty="0"/>
              <a:t>physical activity is associated with a longer lifespan and increased quality of life. Exercise can help to </a:t>
            </a:r>
            <a:r>
              <a:rPr lang="en-US" sz="3200" dirty="0" smtClean="0"/>
              <a:t>ward </a:t>
            </a:r>
            <a:r>
              <a:rPr lang="en-US" sz="3200" dirty="0"/>
              <a:t>off conditions ranging from heart disease to Alzheimer’s. </a:t>
            </a:r>
            <a:endParaRPr lang="en-US" sz="3200" dirty="0">
              <a:effectLst/>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5064"/>
          <a:stretch/>
        </p:blipFill>
        <p:spPr>
          <a:xfrm>
            <a:off x="5119548" y="1465966"/>
            <a:ext cx="3778931" cy="4807729"/>
          </a:xfrm>
          <a:prstGeom prst="rect">
            <a:avLst/>
          </a:prstGeom>
        </p:spPr>
      </p:pic>
    </p:spTree>
    <p:extLst>
      <p:ext uri="{BB962C8B-B14F-4D97-AF65-F5344CB8AC3E}">
        <p14:creationId xmlns:p14="http://schemas.microsoft.com/office/powerpoint/2010/main" val="2540566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940" t="9447" r="5361" b="213"/>
          <a:stretch/>
        </p:blipFill>
        <p:spPr>
          <a:xfrm>
            <a:off x="3822192" y="2811132"/>
            <a:ext cx="5193792" cy="3476599"/>
          </a:xfrm>
          <a:prstGeom prst="rect">
            <a:avLst/>
          </a:prstGeom>
        </p:spPr>
      </p:pic>
      <p:sp>
        <p:nvSpPr>
          <p:cNvPr id="3" name="TextBox 2"/>
          <p:cNvSpPr txBox="1"/>
          <p:nvPr/>
        </p:nvSpPr>
        <p:spPr>
          <a:xfrm>
            <a:off x="691662" y="803777"/>
            <a:ext cx="7758214"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Cleanse Your Home of Toxins</a:t>
            </a:r>
            <a:endParaRPr lang="en-US" sz="4400" b="1" dirty="0">
              <a:solidFill>
                <a:srgbClr val="1C77A4"/>
              </a:solidFill>
              <a:latin typeface="Trebuchet MS" panose="020B0603020202020204" pitchFamily="34" charset="0"/>
            </a:endParaRPr>
          </a:p>
        </p:txBody>
      </p:sp>
      <p:sp>
        <p:nvSpPr>
          <p:cNvPr id="4" name="Rectangle 3"/>
          <p:cNvSpPr/>
          <p:nvPr/>
        </p:nvSpPr>
        <p:spPr>
          <a:xfrm>
            <a:off x="691662" y="1697458"/>
            <a:ext cx="7930835" cy="4385816"/>
          </a:xfrm>
          <a:prstGeom prst="rect">
            <a:avLst/>
          </a:prstGeom>
        </p:spPr>
        <p:txBody>
          <a:bodyPr wrap="square">
            <a:spAutoFit/>
          </a:bodyPr>
          <a:lstStyle/>
          <a:p>
            <a:r>
              <a:rPr lang="en-US" sz="3100" dirty="0" smtClean="0"/>
              <a:t>You may want to toss out toxic household cleaners, personal care products, </a:t>
            </a:r>
          </a:p>
          <a:p>
            <a:r>
              <a:rPr lang="en-US" sz="3100" dirty="0" smtClean="0"/>
              <a:t>bug sprays, lawn </a:t>
            </a:r>
          </a:p>
          <a:p>
            <a:r>
              <a:rPr lang="en-US" sz="3100" dirty="0" smtClean="0"/>
              <a:t>pesticides, or other </a:t>
            </a:r>
          </a:p>
          <a:p>
            <a:r>
              <a:rPr lang="en-US" sz="3100" dirty="0" smtClean="0"/>
              <a:t>substances that </a:t>
            </a:r>
          </a:p>
          <a:p>
            <a:r>
              <a:rPr lang="en-US" sz="3100" dirty="0" smtClean="0"/>
              <a:t>could harm your </a:t>
            </a:r>
          </a:p>
          <a:p>
            <a:r>
              <a:rPr lang="en-US" sz="3100" dirty="0" smtClean="0"/>
              <a:t>health and</a:t>
            </a:r>
          </a:p>
          <a:p>
            <a:r>
              <a:rPr lang="en-US" sz="3100" dirty="0" smtClean="0"/>
              <a:t>shorten your </a:t>
            </a:r>
          </a:p>
          <a:p>
            <a:r>
              <a:rPr lang="en-US" sz="3100" dirty="0" smtClean="0"/>
              <a:t>lifespan.</a:t>
            </a:r>
            <a:endParaRPr lang="en-US" sz="3100" dirty="0">
              <a:effectLst/>
            </a:endParaRPr>
          </a:p>
        </p:txBody>
      </p:sp>
    </p:spTree>
    <p:extLst>
      <p:ext uri="{BB962C8B-B14F-4D97-AF65-F5344CB8AC3E}">
        <p14:creationId xmlns:p14="http://schemas.microsoft.com/office/powerpoint/2010/main" val="2657116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0604" y="905033"/>
            <a:ext cx="8191217" cy="754053"/>
          </a:xfrm>
          <a:prstGeom prst="rect">
            <a:avLst/>
          </a:prstGeom>
          <a:noFill/>
        </p:spPr>
        <p:txBody>
          <a:bodyPr wrap="none" rtlCol="0">
            <a:spAutoFit/>
          </a:bodyPr>
          <a:lstStyle/>
          <a:p>
            <a:pPr algn="ctr"/>
            <a:r>
              <a:rPr lang="en-US" sz="4300" b="1" dirty="0" smtClean="0">
                <a:solidFill>
                  <a:srgbClr val="1C77A4"/>
                </a:solidFill>
                <a:latin typeface="Trebuchet MS" panose="020B0603020202020204" pitchFamily="34" charset="0"/>
              </a:rPr>
              <a:t>Try the Solutions4 Antioxidant!</a:t>
            </a:r>
            <a:endParaRPr lang="en-US" sz="4300" b="1" dirty="0">
              <a:solidFill>
                <a:srgbClr val="1C77A4"/>
              </a:solidFill>
              <a:latin typeface="Trebuchet MS" panose="020B0603020202020204" pitchFamily="34" charset="0"/>
            </a:endParaRPr>
          </a:p>
        </p:txBody>
      </p:sp>
      <p:sp>
        <p:nvSpPr>
          <p:cNvPr id="4" name="Rectangle 3"/>
          <p:cNvSpPr/>
          <p:nvPr/>
        </p:nvSpPr>
        <p:spPr>
          <a:xfrm>
            <a:off x="641555" y="1777511"/>
            <a:ext cx="5302045" cy="4247317"/>
          </a:xfrm>
          <a:prstGeom prst="rect">
            <a:avLst/>
          </a:prstGeom>
        </p:spPr>
        <p:txBody>
          <a:bodyPr wrap="square">
            <a:spAutoFit/>
          </a:bodyPr>
          <a:lstStyle/>
          <a:p>
            <a:r>
              <a:rPr lang="en-US" sz="2700" dirty="0" smtClean="0"/>
              <a:t>Antioxidant contains </a:t>
            </a:r>
            <a:r>
              <a:rPr lang="en-US" sz="2700" dirty="0"/>
              <a:t>some of the most powerful antioxidants found in nature! This includes antioxidants like </a:t>
            </a:r>
            <a:r>
              <a:rPr lang="en-US" sz="2700" dirty="0" err="1"/>
              <a:t>astaxanthin</a:t>
            </a:r>
            <a:r>
              <a:rPr lang="en-US" sz="2700" dirty="0"/>
              <a:t>, </a:t>
            </a:r>
            <a:r>
              <a:rPr lang="en-US" sz="2700" dirty="0" err="1"/>
              <a:t>mozuku</a:t>
            </a:r>
            <a:r>
              <a:rPr lang="en-US" sz="2700" dirty="0"/>
              <a:t>, gingko </a:t>
            </a:r>
            <a:r>
              <a:rPr lang="en-US" sz="2700" dirty="0" err="1"/>
              <a:t>biloba</a:t>
            </a:r>
            <a:r>
              <a:rPr lang="en-US" sz="2700" dirty="0"/>
              <a:t>, bilberry fruit, and milk thistle. These antioxidants prevent and reverse the damage caused by free radicals, leaving you looking younger and healthier than ever! </a:t>
            </a:r>
            <a:endParaRPr lang="en-US" sz="2700" dirty="0">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0598" y="1659086"/>
            <a:ext cx="2246652" cy="4425696"/>
          </a:xfrm>
          <a:prstGeom prst="rect">
            <a:avLst/>
          </a:prstGeom>
        </p:spPr>
      </p:pic>
    </p:spTree>
    <p:extLst>
      <p:ext uri="{BB962C8B-B14F-4D97-AF65-F5344CB8AC3E}">
        <p14:creationId xmlns:p14="http://schemas.microsoft.com/office/powerpoint/2010/main" val="3201971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1495" y="3274827"/>
            <a:ext cx="3760661" cy="2892817"/>
          </a:xfrm>
          <a:prstGeom prst="rect">
            <a:avLst/>
          </a:prstGeom>
        </p:spPr>
      </p:pic>
      <p:sp>
        <p:nvSpPr>
          <p:cNvPr id="3" name="TextBox 2"/>
          <p:cNvSpPr txBox="1"/>
          <p:nvPr/>
        </p:nvSpPr>
        <p:spPr>
          <a:xfrm>
            <a:off x="345577" y="905033"/>
            <a:ext cx="8441286" cy="754053"/>
          </a:xfrm>
          <a:prstGeom prst="rect">
            <a:avLst/>
          </a:prstGeom>
          <a:noFill/>
        </p:spPr>
        <p:txBody>
          <a:bodyPr wrap="none" rtlCol="0">
            <a:spAutoFit/>
          </a:bodyPr>
          <a:lstStyle/>
          <a:p>
            <a:pPr algn="ctr"/>
            <a:r>
              <a:rPr lang="en-US" sz="4300" b="1" dirty="0" smtClean="0">
                <a:solidFill>
                  <a:srgbClr val="1C77A4"/>
                </a:solidFill>
                <a:latin typeface="Trebuchet MS" panose="020B0603020202020204" pitchFamily="34" charset="0"/>
              </a:rPr>
              <a:t>Try Daily Antioxidant Essentials!</a:t>
            </a:r>
            <a:endParaRPr lang="en-US" sz="4300" b="1" dirty="0">
              <a:solidFill>
                <a:srgbClr val="1C77A4"/>
              </a:solidFill>
              <a:latin typeface="Trebuchet MS" panose="020B0603020202020204" pitchFamily="34" charset="0"/>
            </a:endParaRPr>
          </a:p>
        </p:txBody>
      </p:sp>
      <p:sp>
        <p:nvSpPr>
          <p:cNvPr id="4" name="Rectangle 3"/>
          <p:cNvSpPr/>
          <p:nvPr/>
        </p:nvSpPr>
        <p:spPr>
          <a:xfrm>
            <a:off x="687275" y="1859807"/>
            <a:ext cx="7962949" cy="4108817"/>
          </a:xfrm>
          <a:prstGeom prst="rect">
            <a:avLst/>
          </a:prstGeom>
        </p:spPr>
        <p:txBody>
          <a:bodyPr wrap="square">
            <a:spAutoFit/>
          </a:bodyPr>
          <a:lstStyle/>
          <a:p>
            <a:r>
              <a:rPr lang="en-US" sz="2900" dirty="0"/>
              <a:t>Getting your daily dose of nutritious </a:t>
            </a:r>
            <a:r>
              <a:rPr lang="en-US" sz="2900" dirty="0" err="1"/>
              <a:t>superfoods</a:t>
            </a:r>
            <a:r>
              <a:rPr lang="en-US" sz="2900" dirty="0"/>
              <a:t> has never been so easy. Each serving of the Daily </a:t>
            </a:r>
            <a:r>
              <a:rPr lang="en-US" sz="2900" dirty="0" smtClean="0"/>
              <a:t>Antioxidant </a:t>
            </a:r>
            <a:r>
              <a:rPr lang="en-US" sz="2900" dirty="0"/>
              <a:t>Essentials </a:t>
            </a:r>
            <a:r>
              <a:rPr lang="en-US" sz="2900" dirty="0" smtClean="0"/>
              <a:t>is </a:t>
            </a:r>
            <a:r>
              <a:rPr lang="en-US" sz="2900" dirty="0"/>
              <a:t>packed with the essential </a:t>
            </a:r>
            <a:endParaRPr lang="en-US" sz="2900" dirty="0" smtClean="0"/>
          </a:p>
          <a:p>
            <a:r>
              <a:rPr lang="en-US" sz="2900" dirty="0" smtClean="0"/>
              <a:t>vitamins</a:t>
            </a:r>
            <a:r>
              <a:rPr lang="en-US" sz="2900" dirty="0"/>
              <a:t>, minerals, </a:t>
            </a:r>
            <a:endParaRPr lang="en-US" sz="2900" dirty="0" smtClean="0"/>
          </a:p>
          <a:p>
            <a:r>
              <a:rPr lang="en-US" sz="2900" dirty="0" smtClean="0"/>
              <a:t>enzymes</a:t>
            </a:r>
            <a:r>
              <a:rPr lang="en-US" sz="2900" dirty="0"/>
              <a:t>, antioxidants, </a:t>
            </a:r>
            <a:endParaRPr lang="en-US" sz="2900" dirty="0" smtClean="0"/>
          </a:p>
          <a:p>
            <a:r>
              <a:rPr lang="en-US" sz="2900" dirty="0" smtClean="0"/>
              <a:t>and </a:t>
            </a:r>
            <a:r>
              <a:rPr lang="en-US" sz="2900" dirty="0"/>
              <a:t>phytonutrients that </a:t>
            </a:r>
            <a:endParaRPr lang="en-US" sz="2900" dirty="0" smtClean="0"/>
          </a:p>
          <a:p>
            <a:r>
              <a:rPr lang="en-US" sz="2900" dirty="0" smtClean="0"/>
              <a:t>your </a:t>
            </a:r>
            <a:r>
              <a:rPr lang="en-US" sz="2900" dirty="0"/>
              <a:t>body needs to stay </a:t>
            </a:r>
            <a:endParaRPr lang="en-US" sz="2900" dirty="0" smtClean="0"/>
          </a:p>
          <a:p>
            <a:r>
              <a:rPr lang="en-US" sz="2900" dirty="0" smtClean="0"/>
              <a:t>youthful.</a:t>
            </a:r>
            <a:endParaRPr lang="en-US" sz="2900" dirty="0">
              <a:effectLst/>
            </a:endParaRPr>
          </a:p>
        </p:txBody>
      </p:sp>
    </p:spTree>
    <p:extLst>
      <p:ext uri="{BB962C8B-B14F-4D97-AF65-F5344CB8AC3E}">
        <p14:creationId xmlns:p14="http://schemas.microsoft.com/office/powerpoint/2010/main" val="1754522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20383" y="1339949"/>
            <a:ext cx="8343693"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lnSpc>
                <a:spcPct val="110000"/>
              </a:lnSpc>
              <a:buClrTx/>
              <a:buFont typeface="Arial" panose="020B0604020202020204" pitchFamily="34" charset="0"/>
              <a:buChar char="•"/>
            </a:pPr>
            <a:r>
              <a:rPr lang="en-US" sz="2400" dirty="0">
                <a:solidFill>
                  <a:schemeClr val="tx1"/>
                </a:solidFill>
              </a:rPr>
              <a:t>Since the 1970s, the American lifespan has been steadily falling behind that of other developed countries</a:t>
            </a:r>
            <a:r>
              <a:rPr lang="en-US" sz="2400" dirty="0" smtClean="0">
                <a:solidFill>
                  <a:schemeClr val="tx1"/>
                </a:solidFill>
              </a:rPr>
              <a:t>. Our poor diet and lifestyle choices are shortening our lifespans and causing us to age prematurely. </a:t>
            </a:r>
          </a:p>
          <a:p>
            <a:pPr>
              <a:lnSpc>
                <a:spcPct val="110000"/>
              </a:lnSpc>
              <a:buClrTx/>
              <a:buFont typeface="Arial" panose="020B0604020202020204" pitchFamily="34" charset="0"/>
              <a:buChar char="•"/>
            </a:pPr>
            <a:r>
              <a:rPr lang="en-US" sz="2400" dirty="0" smtClean="0">
                <a:solidFill>
                  <a:schemeClr val="tx1"/>
                </a:solidFill>
              </a:rPr>
              <a:t>When we make healthy choices, we’ll live longer and look better! It’s important to eat plenty of omega-3 fatty acids and antioxidants while avoiding processed foods. It’s also important to stay physically active and avoid exposure to toxins.</a:t>
            </a:r>
          </a:p>
          <a:p>
            <a:pPr>
              <a:lnSpc>
                <a:spcPct val="110000"/>
              </a:lnSpc>
              <a:buClrTx/>
              <a:buFont typeface="Arial" panose="020B0604020202020204" pitchFamily="34" charset="0"/>
              <a:buChar char="•"/>
            </a:pPr>
            <a:r>
              <a:rPr lang="en-US" sz="2400" dirty="0" smtClean="0">
                <a:solidFill>
                  <a:schemeClr val="tx1"/>
                </a:solidFill>
              </a:rPr>
              <a:t>The S4 Antioxidant provides the body with antioxidants that slow the aging process. </a:t>
            </a:r>
          </a:p>
        </p:txBody>
      </p:sp>
      <p:sp>
        <p:nvSpPr>
          <p:cNvPr id="5" name="TextBox 4"/>
          <p:cNvSpPr txBox="1"/>
          <p:nvPr/>
        </p:nvSpPr>
        <p:spPr>
          <a:xfrm>
            <a:off x="3039806" y="508952"/>
            <a:ext cx="306686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Summary:</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701954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2410" y="793531"/>
            <a:ext cx="8313174" cy="1569660"/>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On Sale This Week: </a:t>
            </a:r>
          </a:p>
          <a:p>
            <a:pPr algn="ctr"/>
            <a:r>
              <a:rPr lang="en-US" sz="4800" b="1" dirty="0" smtClean="0">
                <a:solidFill>
                  <a:srgbClr val="1C77A4"/>
                </a:solidFill>
                <a:latin typeface="Trebuchet MS" panose="020B0603020202020204" pitchFamily="34" charset="0"/>
              </a:rPr>
              <a:t>Daily Antioxidant Essentials!</a:t>
            </a:r>
            <a:endParaRPr lang="en-US" sz="6000" b="1" dirty="0" smtClean="0">
              <a:solidFill>
                <a:srgbClr val="1C77A4"/>
              </a:solidFill>
              <a:latin typeface="Trebuchet MS" panose="020B0603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1184" y="2493446"/>
            <a:ext cx="3365999" cy="33659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111" y="2899923"/>
            <a:ext cx="3760661" cy="2892817"/>
          </a:xfrm>
          <a:prstGeom prst="rect">
            <a:avLst/>
          </a:prstGeom>
        </p:spPr>
      </p:pic>
    </p:spTree>
    <p:extLst>
      <p:ext uri="{BB962C8B-B14F-4D97-AF65-F5344CB8AC3E}">
        <p14:creationId xmlns:p14="http://schemas.microsoft.com/office/powerpoint/2010/main" val="3671094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 b="12421"/>
          <a:stretch/>
        </p:blipFill>
        <p:spPr>
          <a:xfrm>
            <a:off x="5093208" y="1131980"/>
            <a:ext cx="3904488" cy="5131659"/>
          </a:xfrm>
          <a:prstGeom prst="rect">
            <a:avLst/>
          </a:prstGeom>
        </p:spPr>
      </p:pic>
      <p:sp>
        <p:nvSpPr>
          <p:cNvPr id="5" name="Title 1"/>
          <p:cNvSpPr txBox="1">
            <a:spLocks/>
          </p:cNvSpPr>
          <p:nvPr/>
        </p:nvSpPr>
        <p:spPr>
          <a:xfrm>
            <a:off x="429412" y="1380626"/>
            <a:ext cx="5282330"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rgbClr val="1C77A4"/>
                </a:solidFill>
                <a:latin typeface="+mn-lt"/>
              </a:rPr>
              <a:t>Today, we’re going to talk about a </a:t>
            </a:r>
          </a:p>
          <a:p>
            <a:pPr algn="ctr"/>
            <a:r>
              <a:rPr lang="en-US" sz="4800" b="1" dirty="0" smtClean="0">
                <a:solidFill>
                  <a:srgbClr val="1C77A4"/>
                </a:solidFill>
                <a:latin typeface="+mn-lt"/>
              </a:rPr>
              <a:t>few little-</a:t>
            </a:r>
          </a:p>
          <a:p>
            <a:pPr algn="ctr"/>
            <a:r>
              <a:rPr lang="en-US" sz="4800" b="1" dirty="0" smtClean="0">
                <a:solidFill>
                  <a:srgbClr val="1C77A4"/>
                </a:solidFill>
                <a:latin typeface="+mn-lt"/>
              </a:rPr>
              <a:t>known secrets for longevity. </a:t>
            </a:r>
            <a:endParaRPr lang="en-US" sz="4800" b="1" dirty="0">
              <a:solidFill>
                <a:srgbClr val="1C77A4"/>
              </a:solidFill>
              <a:latin typeface="+mn-lt"/>
            </a:endParaRPr>
          </a:p>
        </p:txBody>
      </p:sp>
    </p:spTree>
    <p:extLst>
      <p:ext uri="{BB962C8B-B14F-4D97-AF65-F5344CB8AC3E}">
        <p14:creationId xmlns:p14="http://schemas.microsoft.com/office/powerpoint/2010/main" val="3525896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5115" y="928558"/>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rgbClr val="1C77A4"/>
                </a:solidFill>
                <a:latin typeface="Trebuchet MS" panose="020B0603020202020204" pitchFamily="34" charset="0"/>
              </a:rPr>
              <a:t>Integrate what you’ve learned today by listening to: </a:t>
            </a:r>
          </a:p>
          <a:p>
            <a:endParaRPr lang="en-US" sz="2000" b="1" dirty="0" smtClean="0">
              <a:solidFill>
                <a:srgbClr val="382C7A"/>
              </a:solidFill>
              <a:latin typeface="Trebuchet MS" panose="020B0603020202020204" pitchFamily="34" charset="0"/>
            </a:endParaRPr>
          </a:p>
          <a:p>
            <a:r>
              <a:rPr lang="en-US" sz="4000" dirty="0" smtClean="0">
                <a:latin typeface="Trebuchet MS" panose="020B0603020202020204" pitchFamily="34" charset="0"/>
              </a:rPr>
              <a:t>LHL016 — </a:t>
            </a:r>
          </a:p>
          <a:p>
            <a:r>
              <a:rPr lang="en-US" sz="4000" dirty="0" smtClean="0">
                <a:latin typeface="Trebuchet MS" panose="020B0603020202020204" pitchFamily="34" charset="0"/>
              </a:rPr>
              <a:t>Little-Known Secrets</a:t>
            </a:r>
          </a:p>
          <a:p>
            <a:r>
              <a:rPr lang="en-US" sz="4000" dirty="0" smtClean="0">
                <a:latin typeface="Trebuchet MS" panose="020B0603020202020204" pitchFamily="34" charset="0"/>
              </a:rPr>
              <a:t>For Longevity</a:t>
            </a:r>
            <a:endParaRPr lang="en-US" sz="4000" dirty="0">
              <a:latin typeface="Trebuchet MS" panose="020B0603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8327" y="3302718"/>
            <a:ext cx="2393226" cy="2456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7827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7162" y="1706610"/>
            <a:ext cx="4957516"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solidFill>
                <a:srgbClr val="1C77A4"/>
              </a:solidFill>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6793"/>
          <a:stretch/>
        </p:blipFill>
        <p:spPr>
          <a:xfrm>
            <a:off x="4617308" y="1695036"/>
            <a:ext cx="4272053" cy="4583400"/>
          </a:xfrm>
          <a:prstGeom prst="rect">
            <a:avLst/>
          </a:prstGeom>
        </p:spPr>
      </p:pic>
      <p:sp>
        <p:nvSpPr>
          <p:cNvPr id="4" name="Rectangle 3"/>
          <p:cNvSpPr txBox="1">
            <a:spLocks noChangeArrowheads="1"/>
          </p:cNvSpPr>
          <p:nvPr/>
        </p:nvSpPr>
        <p:spPr>
          <a:xfrm>
            <a:off x="567162" y="1324585"/>
            <a:ext cx="6261901"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All of the classes in this series build upon one another. </a:t>
            </a:r>
          </a:p>
        </p:txBody>
      </p:sp>
      <p:sp>
        <p:nvSpPr>
          <p:cNvPr id="6" name="Rectangle 3"/>
          <p:cNvSpPr txBox="1">
            <a:spLocks noChangeArrowheads="1"/>
          </p:cNvSpPr>
          <p:nvPr/>
        </p:nvSpPr>
        <p:spPr>
          <a:xfrm>
            <a:off x="567162" y="3264136"/>
            <a:ext cx="4876950"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By attending regularly, you’ll learn the habits of a naturally thin person! </a:t>
            </a:r>
          </a:p>
        </p:txBody>
      </p:sp>
    </p:spTree>
    <p:extLst>
      <p:ext uri="{BB962C8B-B14F-4D97-AF65-F5344CB8AC3E}">
        <p14:creationId xmlns:p14="http://schemas.microsoft.com/office/powerpoint/2010/main" val="3311114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2424" r="4991" b="39116"/>
          <a:stretch/>
        </p:blipFill>
        <p:spPr>
          <a:xfrm>
            <a:off x="5337424" y="1307592"/>
            <a:ext cx="3472886" cy="4965191"/>
          </a:xfrm>
          <a:prstGeom prst="rect">
            <a:avLst/>
          </a:prstGeom>
        </p:spPr>
      </p:pic>
      <p:sp>
        <p:nvSpPr>
          <p:cNvPr id="2" name="Rectangle 1"/>
          <p:cNvSpPr/>
          <p:nvPr/>
        </p:nvSpPr>
        <p:spPr>
          <a:xfrm>
            <a:off x="736792" y="1793215"/>
            <a:ext cx="4791350" cy="4247317"/>
          </a:xfrm>
          <a:prstGeom prst="rect">
            <a:avLst/>
          </a:prstGeom>
        </p:spPr>
        <p:txBody>
          <a:bodyPr wrap="square">
            <a:spAutoFit/>
          </a:bodyPr>
          <a:lstStyle/>
          <a:p>
            <a:r>
              <a:rPr lang="en-US" sz="3000" dirty="0"/>
              <a:t>Since the 1970s, the American lifespan has been steadily falling behind that of other developed countries. </a:t>
            </a:r>
            <a:endParaRPr lang="en-US" sz="3000" dirty="0" smtClean="0"/>
          </a:p>
          <a:p>
            <a:r>
              <a:rPr lang="en-US" sz="3000" dirty="0" smtClean="0"/>
              <a:t>We </a:t>
            </a:r>
            <a:r>
              <a:rPr lang="en-US" sz="3000" dirty="0"/>
              <a:t>now rank </a:t>
            </a:r>
            <a:r>
              <a:rPr lang="en-US" sz="3000" dirty="0" smtClean="0"/>
              <a:t>26</a:t>
            </a:r>
            <a:r>
              <a:rPr lang="en-US" sz="3000" baseline="30000" dirty="0" smtClean="0"/>
              <a:t>th</a:t>
            </a:r>
            <a:r>
              <a:rPr lang="en-US" sz="3000" dirty="0" smtClean="0"/>
              <a:t> </a:t>
            </a:r>
            <a:r>
              <a:rPr lang="en-US" sz="3000" dirty="0"/>
              <a:t>for life expectancy, </a:t>
            </a:r>
            <a:r>
              <a:rPr lang="en-US" sz="3000" dirty="0" smtClean="0"/>
              <a:t>right </a:t>
            </a:r>
            <a:r>
              <a:rPr lang="en-US" sz="3000" dirty="0"/>
              <a:t>behind Slovenia and about on par with the </a:t>
            </a:r>
            <a:r>
              <a:rPr lang="en-US" sz="3000" dirty="0" smtClean="0"/>
              <a:t>Czech </a:t>
            </a:r>
            <a:r>
              <a:rPr lang="en-US" sz="3000" dirty="0"/>
              <a:t>Republic. </a:t>
            </a:r>
            <a:endParaRPr lang="en-US" sz="3000" dirty="0">
              <a:effectLst/>
            </a:endParaRPr>
          </a:p>
        </p:txBody>
      </p:sp>
      <p:sp>
        <p:nvSpPr>
          <p:cNvPr id="3" name="TextBox 2"/>
          <p:cNvSpPr txBox="1"/>
          <p:nvPr/>
        </p:nvSpPr>
        <p:spPr>
          <a:xfrm>
            <a:off x="427817" y="902144"/>
            <a:ext cx="8291052" cy="677108"/>
          </a:xfrm>
          <a:prstGeom prst="rect">
            <a:avLst/>
          </a:prstGeom>
          <a:noFill/>
        </p:spPr>
        <p:txBody>
          <a:bodyPr wrap="none" rtlCol="0">
            <a:spAutoFit/>
          </a:bodyPr>
          <a:lstStyle/>
          <a:p>
            <a:pPr algn="ctr"/>
            <a:r>
              <a:rPr lang="en-US" sz="3800" b="1" dirty="0" smtClean="0">
                <a:solidFill>
                  <a:srgbClr val="1C77A4"/>
                </a:solidFill>
                <a:latin typeface="Trebuchet MS" panose="020B0603020202020204" pitchFamily="34" charset="0"/>
              </a:rPr>
              <a:t>Life Expectancy in the 21</a:t>
            </a:r>
            <a:r>
              <a:rPr lang="en-US" sz="3800" b="1" baseline="30000" dirty="0" smtClean="0">
                <a:solidFill>
                  <a:srgbClr val="1C77A4"/>
                </a:solidFill>
                <a:latin typeface="Trebuchet MS" panose="020B0603020202020204" pitchFamily="34" charset="0"/>
              </a:rPr>
              <a:t>st</a:t>
            </a:r>
            <a:r>
              <a:rPr lang="en-US" sz="3800" b="1" dirty="0" smtClean="0">
                <a:solidFill>
                  <a:srgbClr val="1C77A4"/>
                </a:solidFill>
                <a:latin typeface="Trebuchet MS" panose="020B0603020202020204" pitchFamily="34" charset="0"/>
              </a:rPr>
              <a:t> Century</a:t>
            </a:r>
            <a:endParaRPr lang="en-US" sz="3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272451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0272" b="8611"/>
          <a:stretch/>
        </p:blipFill>
        <p:spPr>
          <a:xfrm>
            <a:off x="0" y="2020823"/>
            <a:ext cx="3731904" cy="3976255"/>
          </a:xfrm>
          <a:prstGeom prst="rect">
            <a:avLst/>
          </a:prstGeom>
        </p:spPr>
      </p:pic>
      <p:sp>
        <p:nvSpPr>
          <p:cNvPr id="2" name="Rectangle 1"/>
          <p:cNvSpPr/>
          <p:nvPr/>
        </p:nvSpPr>
        <p:spPr>
          <a:xfrm>
            <a:off x="3731904" y="1825835"/>
            <a:ext cx="4922324" cy="4108817"/>
          </a:xfrm>
          <a:prstGeom prst="rect">
            <a:avLst/>
          </a:prstGeom>
        </p:spPr>
        <p:txBody>
          <a:bodyPr wrap="square">
            <a:spAutoFit/>
          </a:bodyPr>
          <a:lstStyle/>
          <a:p>
            <a:r>
              <a:rPr lang="en-US" sz="2800" dirty="0"/>
              <a:t>Though Americans spend billions of dollars </a:t>
            </a:r>
            <a:r>
              <a:rPr lang="en-US" sz="2800" dirty="0" smtClean="0"/>
              <a:t>on healthcare, we’re not getting much back in return. We may have access </a:t>
            </a:r>
            <a:r>
              <a:rPr lang="en-US" sz="2800" dirty="0"/>
              <a:t>to fancy </a:t>
            </a:r>
            <a:r>
              <a:rPr lang="en-US" sz="2800" dirty="0" smtClean="0"/>
              <a:t>medical technologies </a:t>
            </a:r>
            <a:r>
              <a:rPr lang="en-US" sz="2800" dirty="0"/>
              <a:t>– MRI </a:t>
            </a:r>
            <a:r>
              <a:rPr lang="en-US" sz="2800" dirty="0" smtClean="0"/>
              <a:t>machines</a:t>
            </a:r>
            <a:r>
              <a:rPr lang="en-US" sz="2800" dirty="0"/>
              <a:t>, for example – </a:t>
            </a:r>
            <a:r>
              <a:rPr lang="en-US" sz="2800" dirty="0" smtClean="0"/>
              <a:t>but </a:t>
            </a:r>
            <a:r>
              <a:rPr lang="en-US" sz="2800" dirty="0"/>
              <a:t>we’re not using </a:t>
            </a:r>
            <a:r>
              <a:rPr lang="en-US" sz="2800" dirty="0" smtClean="0"/>
              <a:t>those </a:t>
            </a:r>
            <a:r>
              <a:rPr lang="en-US" sz="2800" dirty="0"/>
              <a:t>resources to </a:t>
            </a:r>
            <a:r>
              <a:rPr lang="en-US" sz="2800" dirty="0" smtClean="0"/>
              <a:t>extend our lives.</a:t>
            </a:r>
            <a:endParaRPr lang="en-US" sz="2800" dirty="0">
              <a:effectLst/>
            </a:endParaRPr>
          </a:p>
        </p:txBody>
      </p:sp>
      <p:sp>
        <p:nvSpPr>
          <p:cNvPr id="5" name="TextBox 4"/>
          <p:cNvSpPr txBox="1"/>
          <p:nvPr/>
        </p:nvSpPr>
        <p:spPr>
          <a:xfrm>
            <a:off x="427817" y="1005513"/>
            <a:ext cx="8291052" cy="677108"/>
          </a:xfrm>
          <a:prstGeom prst="rect">
            <a:avLst/>
          </a:prstGeom>
          <a:noFill/>
        </p:spPr>
        <p:txBody>
          <a:bodyPr wrap="none" rtlCol="0">
            <a:spAutoFit/>
          </a:bodyPr>
          <a:lstStyle/>
          <a:p>
            <a:pPr algn="ctr"/>
            <a:r>
              <a:rPr lang="en-US" sz="3800" b="1" dirty="0" smtClean="0">
                <a:solidFill>
                  <a:srgbClr val="1C77A4"/>
                </a:solidFill>
                <a:latin typeface="Trebuchet MS" panose="020B0603020202020204" pitchFamily="34" charset="0"/>
              </a:rPr>
              <a:t>Life Expectancy in the 21</a:t>
            </a:r>
            <a:r>
              <a:rPr lang="en-US" sz="3800" b="1" baseline="30000" dirty="0" smtClean="0">
                <a:solidFill>
                  <a:srgbClr val="1C77A4"/>
                </a:solidFill>
                <a:latin typeface="Trebuchet MS" panose="020B0603020202020204" pitchFamily="34" charset="0"/>
              </a:rPr>
              <a:t>st</a:t>
            </a:r>
            <a:r>
              <a:rPr lang="en-US" sz="3800" b="1" dirty="0" smtClean="0">
                <a:solidFill>
                  <a:srgbClr val="1C77A4"/>
                </a:solidFill>
                <a:latin typeface="Trebuchet MS" panose="020B0603020202020204" pitchFamily="34" charset="0"/>
              </a:rPr>
              <a:t> Century</a:t>
            </a:r>
            <a:endParaRPr lang="en-US" sz="3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581874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7014" y="801560"/>
            <a:ext cx="5532668"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So What’s Going On?</a:t>
            </a:r>
            <a:endParaRPr lang="en-US" sz="4400" b="1" dirty="0">
              <a:solidFill>
                <a:srgbClr val="1C77A4"/>
              </a:solidFill>
              <a:latin typeface="Trebuchet MS" panose="020B0603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4848" y="1644396"/>
            <a:ext cx="6477000" cy="4300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25617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743" y="1704678"/>
            <a:ext cx="4538753" cy="4493538"/>
          </a:xfrm>
          <a:prstGeom prst="rect">
            <a:avLst/>
          </a:prstGeom>
        </p:spPr>
        <p:txBody>
          <a:bodyPr wrap="square">
            <a:spAutoFit/>
          </a:bodyPr>
          <a:lstStyle/>
          <a:p>
            <a:r>
              <a:rPr lang="en-US" sz="2600" dirty="0"/>
              <a:t>For starters, the U.S. is home to the highest number of overweight and obese people in the world. </a:t>
            </a:r>
            <a:endParaRPr lang="en-US" sz="2600" dirty="0" smtClean="0"/>
          </a:p>
          <a:p>
            <a:r>
              <a:rPr lang="en-US" sz="2600" dirty="0" smtClean="0"/>
              <a:t>Nearly </a:t>
            </a:r>
            <a:r>
              <a:rPr lang="en-US" sz="2600" dirty="0"/>
              <a:t>40% of the population is obese, compared with an average of about 20% in other countries. Americans eat more and exercise less than citizens in any </a:t>
            </a:r>
            <a:r>
              <a:rPr lang="en-US" sz="2600" dirty="0" smtClean="0"/>
              <a:t>other </a:t>
            </a:r>
            <a:r>
              <a:rPr lang="en-US" sz="2600" dirty="0"/>
              <a:t>country. </a:t>
            </a:r>
            <a:endParaRPr lang="en-US" sz="2600" dirty="0">
              <a:effectLst/>
            </a:endParaRPr>
          </a:p>
        </p:txBody>
      </p:sp>
      <p:sp>
        <p:nvSpPr>
          <p:cNvPr id="5" name="TextBox 4"/>
          <p:cNvSpPr txBox="1"/>
          <p:nvPr/>
        </p:nvSpPr>
        <p:spPr>
          <a:xfrm>
            <a:off x="427817" y="902144"/>
            <a:ext cx="8291052" cy="677108"/>
          </a:xfrm>
          <a:prstGeom prst="rect">
            <a:avLst/>
          </a:prstGeom>
          <a:noFill/>
        </p:spPr>
        <p:txBody>
          <a:bodyPr wrap="none" rtlCol="0">
            <a:spAutoFit/>
          </a:bodyPr>
          <a:lstStyle/>
          <a:p>
            <a:pPr algn="ctr"/>
            <a:r>
              <a:rPr lang="en-US" sz="3800" b="1" dirty="0" smtClean="0">
                <a:solidFill>
                  <a:srgbClr val="1C77A4"/>
                </a:solidFill>
                <a:latin typeface="Trebuchet MS" panose="020B0603020202020204" pitchFamily="34" charset="0"/>
              </a:rPr>
              <a:t>Life Expectancy in the 21</a:t>
            </a:r>
            <a:r>
              <a:rPr lang="en-US" sz="3800" b="1" baseline="30000" dirty="0" smtClean="0">
                <a:solidFill>
                  <a:srgbClr val="1C77A4"/>
                </a:solidFill>
                <a:latin typeface="Trebuchet MS" panose="020B0603020202020204" pitchFamily="34" charset="0"/>
              </a:rPr>
              <a:t>st</a:t>
            </a:r>
            <a:r>
              <a:rPr lang="en-US" sz="3800" b="1" dirty="0" smtClean="0">
                <a:solidFill>
                  <a:srgbClr val="1C77A4"/>
                </a:solidFill>
                <a:latin typeface="Trebuchet MS" panose="020B0603020202020204" pitchFamily="34" charset="0"/>
              </a:rPr>
              <a:t> Century</a:t>
            </a:r>
            <a:endParaRPr lang="en-US" sz="3800" b="1" dirty="0">
              <a:solidFill>
                <a:srgbClr val="1C77A4"/>
              </a:solidFill>
              <a:latin typeface="Trebuchet MS" panose="020B0603020202020204"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8332" r="25953"/>
          <a:stretch/>
        </p:blipFill>
        <p:spPr>
          <a:xfrm>
            <a:off x="5248656" y="1745504"/>
            <a:ext cx="3470213" cy="4153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7376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55055" y="1801368"/>
            <a:ext cx="4128762" cy="3970318"/>
          </a:xfrm>
          <a:prstGeom prst="rect">
            <a:avLst/>
          </a:prstGeom>
        </p:spPr>
        <p:txBody>
          <a:bodyPr wrap="square">
            <a:spAutoFit/>
          </a:bodyPr>
          <a:lstStyle/>
          <a:p>
            <a:r>
              <a:rPr lang="en-US" sz="2800" dirty="0"/>
              <a:t>Poor diet and lifestyle choices don’t just shorten our lives – they also affect our appearance. When we eat processed foods, we deplete our skin of the nutrients needed to stay young and healthy. </a:t>
            </a:r>
            <a:endParaRPr lang="en-US" sz="2800" dirty="0">
              <a:effectLst/>
            </a:endParaRPr>
          </a:p>
        </p:txBody>
      </p:sp>
      <p:sp>
        <p:nvSpPr>
          <p:cNvPr id="5" name="TextBox 4"/>
          <p:cNvSpPr txBox="1"/>
          <p:nvPr/>
        </p:nvSpPr>
        <p:spPr>
          <a:xfrm>
            <a:off x="427817" y="902144"/>
            <a:ext cx="8291052" cy="677108"/>
          </a:xfrm>
          <a:prstGeom prst="rect">
            <a:avLst/>
          </a:prstGeom>
          <a:noFill/>
        </p:spPr>
        <p:txBody>
          <a:bodyPr wrap="none" rtlCol="0">
            <a:spAutoFit/>
          </a:bodyPr>
          <a:lstStyle/>
          <a:p>
            <a:pPr algn="ctr"/>
            <a:r>
              <a:rPr lang="en-US" sz="3800" b="1" dirty="0" smtClean="0">
                <a:solidFill>
                  <a:srgbClr val="1C77A4"/>
                </a:solidFill>
                <a:latin typeface="Trebuchet MS" panose="020B0603020202020204" pitchFamily="34" charset="0"/>
              </a:rPr>
              <a:t>Life Expectancy in the 21</a:t>
            </a:r>
            <a:r>
              <a:rPr lang="en-US" sz="3800" b="1" baseline="30000" dirty="0" smtClean="0">
                <a:solidFill>
                  <a:srgbClr val="1C77A4"/>
                </a:solidFill>
                <a:latin typeface="Trebuchet MS" panose="020B0603020202020204" pitchFamily="34" charset="0"/>
              </a:rPr>
              <a:t>st</a:t>
            </a:r>
            <a:r>
              <a:rPr lang="en-US" sz="3800" b="1" dirty="0" smtClean="0">
                <a:solidFill>
                  <a:srgbClr val="1C77A4"/>
                </a:solidFill>
                <a:latin typeface="Trebuchet MS" panose="020B0603020202020204" pitchFamily="34" charset="0"/>
              </a:rPr>
              <a:t> Century</a:t>
            </a:r>
            <a:endParaRPr lang="en-US" sz="3800" b="1" dirty="0">
              <a:solidFill>
                <a:srgbClr val="1C77A4"/>
              </a:solidFill>
              <a:latin typeface="Trebuchet MS" panose="020B0603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665" y="1847088"/>
            <a:ext cx="3496586" cy="4078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73171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20269"/>
          <a:stretch/>
        </p:blipFill>
        <p:spPr>
          <a:xfrm>
            <a:off x="4727447" y="1504638"/>
            <a:ext cx="3991421" cy="4759002"/>
          </a:xfrm>
          <a:prstGeom prst="rect">
            <a:avLst/>
          </a:prstGeom>
        </p:spPr>
      </p:pic>
      <p:sp>
        <p:nvSpPr>
          <p:cNvPr id="2" name="Rectangle 1"/>
          <p:cNvSpPr/>
          <p:nvPr/>
        </p:nvSpPr>
        <p:spPr>
          <a:xfrm>
            <a:off x="690801" y="1867037"/>
            <a:ext cx="4548711" cy="4108817"/>
          </a:xfrm>
          <a:prstGeom prst="rect">
            <a:avLst/>
          </a:prstGeom>
        </p:spPr>
        <p:txBody>
          <a:bodyPr wrap="square">
            <a:spAutoFit/>
          </a:bodyPr>
          <a:lstStyle/>
          <a:p>
            <a:r>
              <a:rPr lang="en-US" sz="2900" dirty="0"/>
              <a:t>When we don’t exercise, we miss out on the detoxifying, cleansing benefits that come when we sweat. On top of all this, most people are using toxic skincare products that contribute to dull and saggy skin.</a:t>
            </a:r>
            <a:endParaRPr lang="en-US" sz="2900" dirty="0">
              <a:effectLst/>
            </a:endParaRPr>
          </a:p>
        </p:txBody>
      </p:sp>
      <p:sp>
        <p:nvSpPr>
          <p:cNvPr id="5" name="TextBox 4"/>
          <p:cNvSpPr txBox="1"/>
          <p:nvPr/>
        </p:nvSpPr>
        <p:spPr>
          <a:xfrm>
            <a:off x="427817" y="902144"/>
            <a:ext cx="8291052" cy="677108"/>
          </a:xfrm>
          <a:prstGeom prst="rect">
            <a:avLst/>
          </a:prstGeom>
          <a:noFill/>
        </p:spPr>
        <p:txBody>
          <a:bodyPr wrap="none" rtlCol="0">
            <a:spAutoFit/>
          </a:bodyPr>
          <a:lstStyle/>
          <a:p>
            <a:pPr algn="ctr"/>
            <a:r>
              <a:rPr lang="en-US" sz="3800" b="1" dirty="0" smtClean="0">
                <a:solidFill>
                  <a:srgbClr val="1C77A4"/>
                </a:solidFill>
                <a:latin typeface="Trebuchet MS" panose="020B0603020202020204" pitchFamily="34" charset="0"/>
              </a:rPr>
              <a:t>Life Expectancy in the 21</a:t>
            </a:r>
            <a:r>
              <a:rPr lang="en-US" sz="3800" b="1" baseline="30000" dirty="0" smtClean="0">
                <a:solidFill>
                  <a:srgbClr val="1C77A4"/>
                </a:solidFill>
                <a:latin typeface="Trebuchet MS" panose="020B0603020202020204" pitchFamily="34" charset="0"/>
              </a:rPr>
              <a:t>st</a:t>
            </a:r>
            <a:r>
              <a:rPr lang="en-US" sz="3800" b="1" dirty="0" smtClean="0">
                <a:solidFill>
                  <a:srgbClr val="1C77A4"/>
                </a:solidFill>
                <a:latin typeface="Trebuchet MS" panose="020B0603020202020204" pitchFamily="34" charset="0"/>
              </a:rPr>
              <a:t> Century</a:t>
            </a:r>
            <a:endParaRPr lang="en-US" sz="3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621524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ummit Theme2" id="{718A665C-8674-44B6-B5DB-0B4D69A17002}" vid="{420C94B5-F2CC-4C35-BE5A-E24F081E3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Summit Theme2 (2)</Template>
  <TotalTime>7587</TotalTime>
  <Words>852</Words>
  <Application>Microsoft Office PowerPoint</Application>
  <PresentationFormat>On-screen Show (4:3)</PresentationFormat>
  <Paragraphs>66</Paragraphs>
  <Slides>20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Trebuchet MS</vt:lpstr>
      <vt:lpstr>Wingdings 3</vt:lpstr>
      <vt:lpstr>Summit 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Karolyn Campbell</dc:creator>
  <cp:lastModifiedBy>Karolyn Campbell</cp:lastModifiedBy>
  <cp:revision>217</cp:revision>
  <dcterms:created xsi:type="dcterms:W3CDTF">2015-03-23T22:32:53Z</dcterms:created>
  <dcterms:modified xsi:type="dcterms:W3CDTF">2015-12-18T21:54:19Z</dcterms:modified>
</cp:coreProperties>
</file>