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1"/>
  </p:notesMasterIdLst>
  <p:sldIdLst>
    <p:sldId id="259" r:id="rId2"/>
    <p:sldId id="331" r:id="rId3"/>
    <p:sldId id="27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1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1" autoAdjust="0"/>
    <p:restoredTop sz="96206" autoAdjust="0"/>
  </p:normalViewPr>
  <p:slideViewPr>
    <p:cSldViewPr snapToGrid="0">
      <p:cViewPr varScale="1">
        <p:scale>
          <a:sx n="82" d="100"/>
          <a:sy n="82" d="100"/>
        </p:scale>
        <p:origin x="60" y="5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12/18/2015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273564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17</a:t>
            </a:fld>
            <a:endParaRPr lang="en-US"/>
          </a:p>
        </p:txBody>
      </p:sp>
    </p:spTree>
    <p:extLst>
      <p:ext uri="{BB962C8B-B14F-4D97-AF65-F5344CB8AC3E}">
        <p14:creationId xmlns:p14="http://schemas.microsoft.com/office/powerpoint/2010/main" val="318617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112770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129984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12/18/2015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048" y="1550772"/>
            <a:ext cx="5261832" cy="4739759"/>
          </a:xfrm>
          <a:prstGeom prst="rect">
            <a:avLst/>
          </a:prstGeom>
        </p:spPr>
        <p:txBody>
          <a:bodyPr wrap="square">
            <a:spAutoFit/>
          </a:bodyPr>
          <a:lstStyle/>
          <a:p>
            <a:pPr lvl="0"/>
            <a:r>
              <a:rPr lang="en-US" sz="3000" dirty="0" smtClean="0"/>
              <a:t>Insoluble </a:t>
            </a:r>
            <a:r>
              <a:rPr lang="en-US" sz="3000" dirty="0"/>
              <a:t>fiber doesn’t dissolve in water. It speeds up the movement of material through the digestive system, increases stool bulk, and helps to regulate bowel movements. Some types of insoluble fiber can feed healthy gut bacteria as well. </a:t>
            </a:r>
          </a:p>
          <a:p>
            <a:endParaRPr lang="en-US" sz="3200" dirty="0"/>
          </a:p>
        </p:txBody>
      </p:sp>
      <p:sp>
        <p:nvSpPr>
          <p:cNvPr id="5" name="TextBox 4"/>
          <p:cNvSpPr txBox="1"/>
          <p:nvPr/>
        </p:nvSpPr>
        <p:spPr>
          <a:xfrm>
            <a:off x="980869" y="781331"/>
            <a:ext cx="718498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Soluble Vs. Insoluble Fiber</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206" t="2398" r="12108" b="3752"/>
          <a:stretch/>
        </p:blipFill>
        <p:spPr>
          <a:xfrm>
            <a:off x="632299" y="1595164"/>
            <a:ext cx="2558374" cy="4695367"/>
          </a:xfrm>
          <a:prstGeom prst="rect">
            <a:avLst/>
          </a:prstGeom>
        </p:spPr>
      </p:pic>
    </p:spTree>
    <p:extLst>
      <p:ext uri="{BB962C8B-B14F-4D97-AF65-F5344CB8AC3E}">
        <p14:creationId xmlns:p14="http://schemas.microsoft.com/office/powerpoint/2010/main" val="193446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199" y="1648098"/>
            <a:ext cx="4354817" cy="4385816"/>
          </a:xfrm>
          <a:prstGeom prst="rect">
            <a:avLst/>
          </a:prstGeom>
        </p:spPr>
        <p:txBody>
          <a:bodyPr wrap="square">
            <a:spAutoFit/>
          </a:bodyPr>
          <a:lstStyle/>
          <a:p>
            <a:r>
              <a:rPr lang="en-US" sz="3100" dirty="0"/>
              <a:t>Many processed grain products claim to supply a healthy dose of fiber, but these products are far from ideal. The best way to get enough fiber in the diet is by eating a diet rich in fresh produce. </a:t>
            </a:r>
          </a:p>
        </p:txBody>
      </p:sp>
      <p:sp>
        <p:nvSpPr>
          <p:cNvPr id="5" name="TextBox 4"/>
          <p:cNvSpPr txBox="1"/>
          <p:nvPr/>
        </p:nvSpPr>
        <p:spPr>
          <a:xfrm>
            <a:off x="1735631" y="781331"/>
            <a:ext cx="567546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 What Can You Do?</a:t>
            </a:r>
            <a:endParaRPr lang="en-US" sz="4400" b="1" dirty="0">
              <a:solidFill>
                <a:srgbClr val="1C77A4"/>
              </a:solidFill>
              <a:latin typeface="Trebuchet MS" panose="020B0603020202020204" pitchFamily="34" charset="0"/>
            </a:endParaRPr>
          </a:p>
        </p:txBody>
      </p:sp>
      <p:pic>
        <p:nvPicPr>
          <p:cNvPr id="1026" name="Picture 2" descr="http://www.chromedelivery.com/wp-content/uploads/2014/08/fiber-one-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041" y="2120629"/>
            <a:ext cx="3454151" cy="345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5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5307" y="1550772"/>
            <a:ext cx="3600832" cy="4893647"/>
          </a:xfrm>
          <a:prstGeom prst="rect">
            <a:avLst/>
          </a:prstGeom>
        </p:spPr>
        <p:txBody>
          <a:bodyPr wrap="square">
            <a:spAutoFit/>
          </a:bodyPr>
          <a:lstStyle/>
          <a:p>
            <a:r>
              <a:rPr lang="en-US" sz="3000" dirty="0"/>
              <a:t>Choose foods like</a:t>
            </a:r>
            <a:r>
              <a:rPr lang="en-US" sz="3000" dirty="0" smtClean="0"/>
              <a:t>:</a:t>
            </a:r>
          </a:p>
          <a:p>
            <a:endParaRPr lang="en-US" sz="1200" dirty="0"/>
          </a:p>
          <a:p>
            <a:pPr marL="457200" lvl="0" indent="-457200">
              <a:buFont typeface="Arial" panose="020B0604020202020204" pitchFamily="34" charset="0"/>
              <a:buChar char="•"/>
            </a:pPr>
            <a:r>
              <a:rPr lang="en-US" sz="3000" dirty="0"/>
              <a:t>Green beans</a:t>
            </a:r>
          </a:p>
          <a:p>
            <a:pPr marL="457200" lvl="0" indent="-457200">
              <a:buFont typeface="Arial" panose="020B0604020202020204" pitchFamily="34" charset="0"/>
              <a:buChar char="•"/>
            </a:pPr>
            <a:r>
              <a:rPr lang="en-US" sz="3000" dirty="0"/>
              <a:t>Cauliflower</a:t>
            </a:r>
          </a:p>
          <a:p>
            <a:pPr marL="457200" lvl="0" indent="-457200">
              <a:buFont typeface="Arial" panose="020B0604020202020204" pitchFamily="34" charset="0"/>
              <a:buChar char="•"/>
            </a:pPr>
            <a:r>
              <a:rPr lang="en-US" sz="3000" dirty="0"/>
              <a:t>Berries</a:t>
            </a:r>
          </a:p>
          <a:p>
            <a:pPr marL="457200" lvl="0" indent="-457200">
              <a:buFont typeface="Arial" panose="020B0604020202020204" pitchFamily="34" charset="0"/>
              <a:buChar char="•"/>
            </a:pPr>
            <a:r>
              <a:rPr lang="en-US" sz="3000" dirty="0"/>
              <a:t>Broccoli</a:t>
            </a:r>
          </a:p>
          <a:p>
            <a:pPr marL="457200" lvl="0" indent="-457200">
              <a:buFont typeface="Arial" panose="020B0604020202020204" pitchFamily="34" charset="0"/>
              <a:buChar char="•"/>
            </a:pPr>
            <a:r>
              <a:rPr lang="en-US" sz="3000" dirty="0"/>
              <a:t>Brussels sprouts</a:t>
            </a:r>
          </a:p>
          <a:p>
            <a:pPr marL="457200" lvl="0" indent="-457200">
              <a:buFont typeface="Arial" panose="020B0604020202020204" pitchFamily="34" charset="0"/>
              <a:buChar char="•"/>
            </a:pPr>
            <a:r>
              <a:rPr lang="en-US" sz="3000" dirty="0"/>
              <a:t>Flax seeds</a:t>
            </a:r>
          </a:p>
          <a:p>
            <a:pPr marL="457200" lvl="0" indent="-457200">
              <a:buFont typeface="Arial" panose="020B0604020202020204" pitchFamily="34" charset="0"/>
              <a:buChar char="•"/>
            </a:pPr>
            <a:r>
              <a:rPr lang="en-US" sz="3000" dirty="0"/>
              <a:t>Hemp seeds</a:t>
            </a:r>
          </a:p>
          <a:p>
            <a:pPr marL="457200" lvl="0" indent="-457200">
              <a:buFont typeface="Arial" panose="020B0604020202020204" pitchFamily="34" charset="0"/>
              <a:buChar char="•"/>
            </a:pPr>
            <a:r>
              <a:rPr lang="en-US" sz="3000" dirty="0"/>
              <a:t>Raw almonds</a:t>
            </a:r>
          </a:p>
          <a:p>
            <a:endParaRPr lang="en-US" sz="3200" dirty="0"/>
          </a:p>
        </p:txBody>
      </p:sp>
      <p:sp>
        <p:nvSpPr>
          <p:cNvPr id="5" name="TextBox 4"/>
          <p:cNvSpPr txBox="1"/>
          <p:nvPr/>
        </p:nvSpPr>
        <p:spPr>
          <a:xfrm>
            <a:off x="1287849" y="781331"/>
            <a:ext cx="657103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Dietary Sources of Fiber</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741"/>
          <a:stretch/>
        </p:blipFill>
        <p:spPr>
          <a:xfrm>
            <a:off x="476655" y="1589684"/>
            <a:ext cx="4448652" cy="4105313"/>
          </a:xfrm>
          <a:prstGeom prst="rect">
            <a:avLst/>
          </a:prstGeom>
        </p:spPr>
      </p:pic>
    </p:spTree>
    <p:extLst>
      <p:ext uri="{BB962C8B-B14F-4D97-AF65-F5344CB8AC3E}">
        <p14:creationId xmlns:p14="http://schemas.microsoft.com/office/powerpoint/2010/main" val="365285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221" y="1660448"/>
            <a:ext cx="4334709" cy="4278094"/>
          </a:xfrm>
          <a:prstGeom prst="rect">
            <a:avLst/>
          </a:prstGeom>
        </p:spPr>
        <p:txBody>
          <a:bodyPr wrap="square">
            <a:spAutoFit/>
          </a:bodyPr>
          <a:lstStyle/>
          <a:p>
            <a:r>
              <a:rPr lang="en-US" sz="3400" dirty="0" smtClean="0"/>
              <a:t>Don’t </a:t>
            </a:r>
            <a:r>
              <a:rPr lang="en-US" sz="3400" dirty="0"/>
              <a:t>forget to incorporate both soluble and insoluble fiber into your diet! Though many foods contain both types of fiber, others are rich in one or the other. </a:t>
            </a:r>
          </a:p>
        </p:txBody>
      </p:sp>
      <p:sp>
        <p:nvSpPr>
          <p:cNvPr id="5" name="TextBox 4"/>
          <p:cNvSpPr txBox="1"/>
          <p:nvPr/>
        </p:nvSpPr>
        <p:spPr>
          <a:xfrm>
            <a:off x="1287849" y="781331"/>
            <a:ext cx="657103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Dietary Sources of Fiber</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538" b="2427"/>
          <a:stretch/>
        </p:blipFill>
        <p:spPr>
          <a:xfrm>
            <a:off x="5192927" y="1550772"/>
            <a:ext cx="3344877" cy="4616565"/>
          </a:xfrm>
          <a:prstGeom prst="rect">
            <a:avLst/>
          </a:prstGeom>
        </p:spPr>
      </p:pic>
    </p:spTree>
    <p:extLst>
      <p:ext uri="{BB962C8B-B14F-4D97-AF65-F5344CB8AC3E}">
        <p14:creationId xmlns:p14="http://schemas.microsoft.com/office/powerpoint/2010/main" val="240187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9788" y="1628596"/>
            <a:ext cx="4558267" cy="4878259"/>
          </a:xfrm>
          <a:prstGeom prst="rect">
            <a:avLst/>
          </a:prstGeom>
        </p:spPr>
        <p:txBody>
          <a:bodyPr wrap="square">
            <a:spAutoFit/>
          </a:bodyPr>
          <a:lstStyle/>
          <a:p>
            <a:r>
              <a:rPr lang="en-US" sz="3000" dirty="0" smtClean="0"/>
              <a:t>Soluble fiber can be found in apples, cucumbers, blueberries, and pears, among other things. Insoluble fiber can be found in cabbage, lettuce, onions, bell peppers, and other types of produce. </a:t>
            </a:r>
          </a:p>
          <a:p>
            <a:endParaRPr lang="en-US" sz="3200" dirty="0"/>
          </a:p>
        </p:txBody>
      </p:sp>
      <p:sp>
        <p:nvSpPr>
          <p:cNvPr id="5" name="TextBox 4"/>
          <p:cNvSpPr txBox="1"/>
          <p:nvPr/>
        </p:nvSpPr>
        <p:spPr>
          <a:xfrm>
            <a:off x="1287849" y="781331"/>
            <a:ext cx="657103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Dietary Sources of Fiber</a:t>
            </a:r>
            <a:endParaRPr lang="en-US" sz="4400" b="1" dirty="0">
              <a:solidFill>
                <a:srgbClr val="1C77A4"/>
              </a:solidFill>
              <a:latin typeface="Trebuchet MS" panose="020B0603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383" y="2086454"/>
            <a:ext cx="3757026" cy="3809419"/>
          </a:xfrm>
          <a:prstGeom prst="rect">
            <a:avLst/>
          </a:prstGeom>
        </p:spPr>
      </p:pic>
    </p:spTree>
    <p:extLst>
      <p:ext uri="{BB962C8B-B14F-4D97-AF65-F5344CB8AC3E}">
        <p14:creationId xmlns:p14="http://schemas.microsoft.com/office/powerpoint/2010/main" val="256833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861" y="1638320"/>
            <a:ext cx="5602147" cy="4401205"/>
          </a:xfrm>
          <a:prstGeom prst="rect">
            <a:avLst/>
          </a:prstGeom>
        </p:spPr>
        <p:txBody>
          <a:bodyPr wrap="square">
            <a:spAutoFit/>
          </a:bodyPr>
          <a:lstStyle/>
          <a:p>
            <a:r>
              <a:rPr lang="en-US" sz="2800" dirty="0" smtClean="0"/>
              <a:t>If you’re looking for a way to add more fiber to your diet, try the Fiber Sweetener! This incredible product is a sugar-free, chemical-free, low-calorie, low-glycemic soluble fiber supplement and sweetener. Though you can use this product to sweeten just about anything, it also contains a healthy dose of fiber! </a:t>
            </a:r>
            <a:endParaRPr lang="en-US" sz="2800" dirty="0"/>
          </a:p>
        </p:txBody>
      </p:sp>
      <p:sp>
        <p:nvSpPr>
          <p:cNvPr id="5" name="TextBox 4"/>
          <p:cNvSpPr txBox="1"/>
          <p:nvPr/>
        </p:nvSpPr>
        <p:spPr>
          <a:xfrm>
            <a:off x="840618" y="781331"/>
            <a:ext cx="7465506"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Solutions4 Fiber Sweetener</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043" y="1628468"/>
            <a:ext cx="2050276" cy="4420907"/>
          </a:xfrm>
          <a:prstGeom prst="rect">
            <a:avLst/>
          </a:prstGeom>
        </p:spPr>
      </p:pic>
    </p:spTree>
    <p:extLst>
      <p:ext uri="{BB962C8B-B14F-4D97-AF65-F5344CB8AC3E}">
        <p14:creationId xmlns:p14="http://schemas.microsoft.com/office/powerpoint/2010/main" val="388802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7481" y="1584029"/>
            <a:ext cx="5816103" cy="4247317"/>
          </a:xfrm>
          <a:prstGeom prst="rect">
            <a:avLst/>
          </a:prstGeom>
        </p:spPr>
        <p:txBody>
          <a:bodyPr wrap="square">
            <a:spAutoFit/>
          </a:bodyPr>
          <a:lstStyle/>
          <a:p>
            <a:r>
              <a:rPr lang="en-US" sz="3000" dirty="0" smtClean="0"/>
              <a:t>Unlike </a:t>
            </a:r>
            <a:r>
              <a:rPr lang="en-US" sz="3000" dirty="0"/>
              <a:t>other natural sweeteners, Simply Sweet also contains two special forms of fiber – chicory root and acacia – that help stabilize your blood sugar levels. This helps to reduce inflammation and prevents your energy levels from plummeting after a big meal!</a:t>
            </a:r>
          </a:p>
        </p:txBody>
      </p:sp>
      <p:sp>
        <p:nvSpPr>
          <p:cNvPr id="5" name="TextBox 4"/>
          <p:cNvSpPr txBox="1"/>
          <p:nvPr/>
        </p:nvSpPr>
        <p:spPr>
          <a:xfrm>
            <a:off x="840618" y="781331"/>
            <a:ext cx="7465506"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Solutions4 Fiber Sweetener</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05" y="1667503"/>
            <a:ext cx="2050276" cy="4420907"/>
          </a:xfrm>
          <a:prstGeom prst="rect">
            <a:avLst/>
          </a:prstGeom>
        </p:spPr>
      </p:pic>
    </p:spTree>
    <p:extLst>
      <p:ext uri="{BB962C8B-B14F-4D97-AF65-F5344CB8AC3E}">
        <p14:creationId xmlns:p14="http://schemas.microsoft.com/office/powerpoint/2010/main" val="181559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01391" y="1416405"/>
            <a:ext cx="8360643"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2300" dirty="0" smtClean="0">
                <a:solidFill>
                  <a:schemeClr val="tx1"/>
                </a:solidFill>
              </a:rPr>
              <a:t>Unlike other </a:t>
            </a:r>
            <a:r>
              <a:rPr lang="en-US" sz="2300" dirty="0">
                <a:solidFill>
                  <a:schemeClr val="tx1"/>
                </a:solidFill>
              </a:rPr>
              <a:t>carbohydrates, fiber cannot </a:t>
            </a:r>
            <a:r>
              <a:rPr lang="en-US" sz="2300" dirty="0" smtClean="0">
                <a:solidFill>
                  <a:schemeClr val="tx1"/>
                </a:solidFill>
              </a:rPr>
              <a:t>be </a:t>
            </a:r>
            <a:r>
              <a:rPr lang="en-US" sz="2300" dirty="0">
                <a:solidFill>
                  <a:schemeClr val="tx1"/>
                </a:solidFill>
              </a:rPr>
              <a:t>digested and used for energy. </a:t>
            </a:r>
            <a:r>
              <a:rPr lang="en-US" sz="2300" dirty="0" smtClean="0">
                <a:solidFill>
                  <a:schemeClr val="tx1"/>
                </a:solidFill>
              </a:rPr>
              <a:t>However, it provides several other functions: It regulates </a:t>
            </a:r>
            <a:r>
              <a:rPr lang="en-US" sz="2300" dirty="0">
                <a:solidFill>
                  <a:schemeClr val="tx1"/>
                </a:solidFill>
              </a:rPr>
              <a:t>bowel </a:t>
            </a:r>
            <a:r>
              <a:rPr lang="en-US" sz="2300" dirty="0" smtClean="0">
                <a:solidFill>
                  <a:schemeClr val="tx1"/>
                </a:solidFill>
              </a:rPr>
              <a:t>movements</a:t>
            </a:r>
            <a:r>
              <a:rPr lang="en-US" sz="2300" dirty="0" smtClean="0">
                <a:solidFill>
                  <a:schemeClr val="tx1"/>
                </a:solidFill>
              </a:rPr>
              <a:t>, feeds healthy </a:t>
            </a:r>
            <a:r>
              <a:rPr lang="en-US" sz="2300" dirty="0">
                <a:solidFill>
                  <a:schemeClr val="tx1"/>
                </a:solidFill>
              </a:rPr>
              <a:t>bacteria in the </a:t>
            </a:r>
            <a:r>
              <a:rPr lang="en-US" sz="2300" dirty="0" smtClean="0">
                <a:solidFill>
                  <a:schemeClr val="tx1"/>
                </a:solidFill>
              </a:rPr>
              <a:t>gut, and more!</a:t>
            </a:r>
            <a:endParaRPr lang="en-US" sz="2300" dirty="0" smtClean="0">
              <a:solidFill>
                <a:schemeClr val="tx1"/>
              </a:solidFill>
            </a:endParaRPr>
          </a:p>
          <a:p>
            <a:pPr>
              <a:buClrTx/>
              <a:buFont typeface="Arial" panose="020B0604020202020204" pitchFamily="34" charset="0"/>
              <a:buChar char="•"/>
            </a:pPr>
            <a:r>
              <a:rPr lang="en-US" sz="2300" dirty="0" smtClean="0">
                <a:solidFill>
                  <a:schemeClr val="tx1"/>
                </a:solidFill>
              </a:rPr>
              <a:t>There </a:t>
            </a:r>
            <a:r>
              <a:rPr lang="en-US" sz="2300" dirty="0">
                <a:solidFill>
                  <a:schemeClr val="tx1"/>
                </a:solidFill>
              </a:rPr>
              <a:t>are two main types of fiber: soluble and insoluble</a:t>
            </a:r>
            <a:r>
              <a:rPr lang="en-US" sz="2300" dirty="0" smtClean="0">
                <a:solidFill>
                  <a:schemeClr val="tx1"/>
                </a:solidFill>
              </a:rPr>
              <a:t>. Soluble fiber dissolves in water to form a gel-like material in the gut. Insoluble fiber increases stool bulk and helps to regulate bowel movements. </a:t>
            </a:r>
            <a:endParaRPr lang="en-US" sz="2300" dirty="0" smtClean="0">
              <a:solidFill>
                <a:schemeClr val="tx1"/>
              </a:solidFill>
            </a:endParaRPr>
          </a:p>
          <a:p>
            <a:pPr>
              <a:buClrTx/>
              <a:buFont typeface="Arial" panose="020B0604020202020204" pitchFamily="34" charset="0"/>
              <a:buChar char="•"/>
            </a:pPr>
            <a:r>
              <a:rPr lang="en-US" sz="2300" dirty="0" smtClean="0">
                <a:solidFill>
                  <a:schemeClr val="tx1"/>
                </a:solidFill>
              </a:rPr>
              <a:t>The Fiber Sweetener is </a:t>
            </a:r>
            <a:r>
              <a:rPr lang="en-US" sz="2300" dirty="0">
                <a:solidFill>
                  <a:schemeClr val="tx1"/>
                </a:solidFill>
              </a:rPr>
              <a:t>a sugar-free, chemical-free, low-calorie, low-glycemic soluble fiber supplement and sweetener. Though you can use this product to sweeten just about anything, it also contains a healthy dose of fiber! </a:t>
            </a:r>
          </a:p>
          <a:p>
            <a:endParaRPr lang="en-US" sz="2200" dirty="0">
              <a:solidFill>
                <a:schemeClr val="tx1"/>
              </a:solidFill>
            </a:endParaRPr>
          </a:p>
          <a:p>
            <a:pPr lvl="0"/>
            <a:endParaRPr lang="en-US" sz="2200" dirty="0" smtClean="0">
              <a:solidFill>
                <a:schemeClr val="tx1"/>
              </a:solidFill>
            </a:endParaRPr>
          </a:p>
          <a:p>
            <a:pPr>
              <a:buClrTx/>
              <a:buFont typeface="Arial" panose="020B0604020202020204" pitchFamily="34" charset="0"/>
              <a:buChar char="•"/>
            </a:pPr>
            <a:endParaRPr lang="en-US" sz="2200" dirty="0" smtClean="0">
              <a:solidFill>
                <a:schemeClr val="tx1"/>
              </a:solidFill>
            </a:endParaRPr>
          </a:p>
          <a:p>
            <a:pPr marL="0" indent="0">
              <a:buNone/>
            </a:pPr>
            <a:endParaRPr lang="en-US" sz="2200" dirty="0">
              <a:solidFill>
                <a:schemeClr val="tx1"/>
              </a:solidFill>
            </a:endParaRPr>
          </a:p>
          <a:p>
            <a:pPr>
              <a:buClrTx/>
              <a:buFont typeface="Arial" panose="020B0604020202020204" pitchFamily="34" charset="0"/>
              <a:buChar char="•"/>
            </a:pPr>
            <a:endParaRPr lang="en-US" sz="2200" dirty="0">
              <a:solidFill>
                <a:schemeClr val="tx1"/>
              </a:solidFill>
            </a:endParaRPr>
          </a:p>
          <a:p>
            <a:pPr>
              <a:buClrTx/>
              <a:buFont typeface="Arial" panose="020B0604020202020204" pitchFamily="34" charset="0"/>
              <a:buChar char="•"/>
            </a:pPr>
            <a:endParaRPr lang="en-US" sz="2200" dirty="0">
              <a:solidFill>
                <a:schemeClr val="tx1"/>
              </a:solidFill>
            </a:endParaRPr>
          </a:p>
          <a:p>
            <a:pPr>
              <a:buClrTx/>
              <a:buFont typeface="Arial" panose="020B0604020202020204" pitchFamily="34" charset="0"/>
              <a:buChar char="•"/>
            </a:pPr>
            <a:endParaRPr lang="en-US" sz="2200" dirty="0">
              <a:solidFill>
                <a:schemeClr val="tx1"/>
              </a:solidFill>
            </a:endParaRPr>
          </a:p>
        </p:txBody>
      </p:sp>
      <p:sp>
        <p:nvSpPr>
          <p:cNvPr id="5" name="TextBox 4"/>
          <p:cNvSpPr txBox="1"/>
          <p:nvPr/>
        </p:nvSpPr>
        <p:spPr>
          <a:xfrm>
            <a:off x="3039806" y="5089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5540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588" y="717266"/>
            <a:ext cx="8063426" cy="1323439"/>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On Sale This Week: </a:t>
            </a:r>
          </a:p>
          <a:p>
            <a:pPr algn="ctr"/>
            <a:r>
              <a:rPr lang="en-US" sz="4000" b="1" dirty="0" smtClean="0">
                <a:solidFill>
                  <a:srgbClr val="1C77A4"/>
                </a:solidFill>
                <a:latin typeface="Trebuchet MS" panose="020B0603020202020204" pitchFamily="34" charset="0"/>
              </a:rPr>
              <a:t>The Solutions4 Fiber Sweetener!</a:t>
            </a:r>
            <a:endParaRPr lang="en-US" sz="4800" b="1" dirty="0" smtClean="0">
              <a:solidFill>
                <a:srgbClr val="1C77A4"/>
              </a:solidFill>
              <a:latin typeface="Trebuchet MS" panose="020B0603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931" y="2182824"/>
            <a:ext cx="3653325" cy="36533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529" y="2040705"/>
            <a:ext cx="1940597" cy="4184411"/>
          </a:xfrm>
          <a:prstGeom prst="rect">
            <a:avLst/>
          </a:prstGeom>
        </p:spPr>
      </p:pic>
    </p:spTree>
    <p:extLst>
      <p:ext uri="{BB962C8B-B14F-4D97-AF65-F5344CB8AC3E}">
        <p14:creationId xmlns:p14="http://schemas.microsoft.com/office/powerpoint/2010/main" val="30139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LHL017 — </a:t>
            </a:r>
          </a:p>
          <a:p>
            <a:r>
              <a:rPr lang="en-US" sz="4000" dirty="0" smtClean="0">
                <a:latin typeface="Trebuchet MS" panose="020B0603020202020204" pitchFamily="34" charset="0"/>
              </a:rPr>
              <a:t>The Importance of </a:t>
            </a:r>
          </a:p>
          <a:p>
            <a:r>
              <a:rPr lang="en-US" sz="4000" dirty="0" smtClean="0">
                <a:latin typeface="Trebuchet MS" panose="020B0603020202020204" pitchFamily="34" charset="0"/>
              </a:rPr>
              <a:t>Fiber for Gut Health</a:t>
            </a:r>
            <a:endParaRPr lang="en-US" sz="4000"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27"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6804" y="1378874"/>
            <a:ext cx="5282330"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100" b="1" dirty="0" smtClean="0">
                <a:solidFill>
                  <a:srgbClr val="1C77A4"/>
                </a:solidFill>
                <a:latin typeface="+mn-lt"/>
              </a:rPr>
              <a:t>Today, we’re going to talk about the importance of fiber for gut health. </a:t>
            </a:r>
            <a:endParaRPr lang="en-US" sz="5100" b="1" dirty="0">
              <a:solidFill>
                <a:srgbClr val="1C77A4"/>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396" y="968396"/>
            <a:ext cx="3525012" cy="5298745"/>
          </a:xfrm>
          <a:prstGeom prst="rect">
            <a:avLst/>
          </a:prstGeom>
        </p:spPr>
      </p:pic>
    </p:spTree>
    <p:extLst>
      <p:ext uri="{BB962C8B-B14F-4D97-AF65-F5344CB8AC3E}">
        <p14:creationId xmlns:p14="http://schemas.microsoft.com/office/powerpoint/2010/main" val="39464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7251" y="2737011"/>
            <a:ext cx="5311309" cy="3544210"/>
          </a:xfrm>
          <a:prstGeom prst="rect">
            <a:avLst/>
          </a:prstGeom>
        </p:spPr>
      </p:pic>
      <p:sp>
        <p:nvSpPr>
          <p:cNvPr id="2" name="Rectangle 1"/>
          <p:cNvSpPr/>
          <p:nvPr/>
        </p:nvSpPr>
        <p:spPr>
          <a:xfrm>
            <a:off x="615385" y="1648713"/>
            <a:ext cx="7915924" cy="4031873"/>
          </a:xfrm>
          <a:prstGeom prst="rect">
            <a:avLst/>
          </a:prstGeom>
        </p:spPr>
        <p:txBody>
          <a:bodyPr wrap="square">
            <a:spAutoFit/>
          </a:bodyPr>
          <a:lstStyle/>
          <a:p>
            <a:r>
              <a:rPr lang="en-US" sz="3200" dirty="0" smtClean="0"/>
              <a:t>Fiber is a type of carbohydrate that comes from the cell walls of plants. Unlike other carbohydrates</a:t>
            </a:r>
            <a:r>
              <a:rPr lang="en-US" sz="3200" dirty="0"/>
              <a:t>, </a:t>
            </a:r>
            <a:endParaRPr lang="en-US" sz="3200" dirty="0" smtClean="0"/>
          </a:p>
          <a:p>
            <a:r>
              <a:rPr lang="en-US" sz="3200" dirty="0" smtClean="0"/>
              <a:t>fiber </a:t>
            </a:r>
            <a:r>
              <a:rPr lang="en-US" sz="3200" dirty="0"/>
              <a:t>cannot </a:t>
            </a:r>
            <a:r>
              <a:rPr lang="en-US" sz="3200" dirty="0" smtClean="0"/>
              <a:t>be digested </a:t>
            </a:r>
          </a:p>
          <a:p>
            <a:r>
              <a:rPr lang="en-US" sz="3200" dirty="0" smtClean="0"/>
              <a:t>and </a:t>
            </a:r>
            <a:r>
              <a:rPr lang="en-US" sz="3200" dirty="0"/>
              <a:t>used for energy. </a:t>
            </a:r>
            <a:r>
              <a:rPr lang="en-US" sz="3200" dirty="0" smtClean="0"/>
              <a:t>It </a:t>
            </a:r>
          </a:p>
          <a:p>
            <a:r>
              <a:rPr lang="en-US" sz="3200" dirty="0" smtClean="0"/>
              <a:t>passes </a:t>
            </a:r>
            <a:r>
              <a:rPr lang="en-US" sz="3200" dirty="0"/>
              <a:t>through </a:t>
            </a:r>
            <a:r>
              <a:rPr lang="en-US" sz="3200" dirty="0" smtClean="0"/>
              <a:t>the </a:t>
            </a:r>
          </a:p>
          <a:p>
            <a:r>
              <a:rPr lang="en-US" sz="3200" dirty="0" smtClean="0"/>
              <a:t>digestive system </a:t>
            </a:r>
          </a:p>
          <a:p>
            <a:r>
              <a:rPr lang="en-US" sz="3200" dirty="0" smtClean="0"/>
              <a:t>largely intact.</a:t>
            </a:r>
            <a:endParaRPr lang="en-US" sz="3200" dirty="0">
              <a:effectLst/>
            </a:endParaRPr>
          </a:p>
        </p:txBody>
      </p:sp>
      <p:sp>
        <p:nvSpPr>
          <p:cNvPr id="3" name="TextBox 2"/>
          <p:cNvSpPr txBox="1"/>
          <p:nvPr/>
        </p:nvSpPr>
        <p:spPr>
          <a:xfrm>
            <a:off x="943988" y="781331"/>
            <a:ext cx="7258718" cy="769441"/>
          </a:xfrm>
          <a:prstGeom prst="rect">
            <a:avLst/>
          </a:prstGeom>
          <a:noFill/>
        </p:spPr>
        <p:txBody>
          <a:bodyPr wrap="none" rtlCol="0">
            <a:spAutoFit/>
          </a:bodyPr>
          <a:lstStyle/>
          <a:p>
            <a:pPr algn="ctr"/>
            <a:r>
              <a:rPr lang="en-US" sz="4400" b="1" dirty="0">
                <a:solidFill>
                  <a:srgbClr val="1C77A4"/>
                </a:solidFill>
                <a:latin typeface="Trebuchet MS" panose="020B0603020202020204" pitchFamily="34" charset="0"/>
              </a:rPr>
              <a:t>Why Is Fiber So Important?</a:t>
            </a:r>
          </a:p>
        </p:txBody>
      </p:sp>
    </p:spTree>
    <p:extLst>
      <p:ext uri="{BB962C8B-B14F-4D97-AF65-F5344CB8AC3E}">
        <p14:creationId xmlns:p14="http://schemas.microsoft.com/office/powerpoint/2010/main" val="334716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962" y="2947480"/>
            <a:ext cx="4666846" cy="3111230"/>
          </a:xfrm>
          <a:prstGeom prst="rect">
            <a:avLst/>
          </a:prstGeom>
        </p:spPr>
      </p:pic>
      <p:sp>
        <p:nvSpPr>
          <p:cNvPr id="2" name="Rectangle 1"/>
          <p:cNvSpPr/>
          <p:nvPr/>
        </p:nvSpPr>
        <p:spPr>
          <a:xfrm>
            <a:off x="663159" y="1753670"/>
            <a:ext cx="7672318" cy="4031873"/>
          </a:xfrm>
          <a:prstGeom prst="rect">
            <a:avLst/>
          </a:prstGeom>
        </p:spPr>
        <p:txBody>
          <a:bodyPr wrap="square">
            <a:spAutoFit/>
          </a:bodyPr>
          <a:lstStyle/>
          <a:p>
            <a:r>
              <a:rPr lang="en-US" sz="3200" dirty="0" smtClean="0"/>
              <a:t>Though you don’t digest fiber, it’s considered an essential micronutrient </a:t>
            </a:r>
          </a:p>
          <a:p>
            <a:r>
              <a:rPr lang="en-US" sz="3200" dirty="0" smtClean="0"/>
              <a:t>because you can’t do</a:t>
            </a:r>
          </a:p>
          <a:p>
            <a:r>
              <a:rPr lang="en-US" sz="3200" dirty="0" smtClean="0"/>
              <a:t>without it. Your body </a:t>
            </a:r>
          </a:p>
          <a:p>
            <a:r>
              <a:rPr lang="en-US" sz="3200" dirty="0" smtClean="0"/>
              <a:t>relies on fiber to</a:t>
            </a:r>
          </a:p>
          <a:p>
            <a:r>
              <a:rPr lang="en-US" sz="3200" dirty="0" smtClean="0"/>
              <a:t>accomplish several</a:t>
            </a:r>
          </a:p>
          <a:p>
            <a:r>
              <a:rPr lang="en-US" sz="3200" dirty="0" smtClean="0"/>
              <a:t>important </a:t>
            </a:r>
          </a:p>
          <a:p>
            <a:r>
              <a:rPr lang="en-US" sz="3200" dirty="0" smtClean="0"/>
              <a:t>functions… </a:t>
            </a:r>
            <a:endParaRPr lang="en-US" sz="3200" dirty="0">
              <a:effectLst/>
            </a:endParaRPr>
          </a:p>
        </p:txBody>
      </p:sp>
      <p:sp>
        <p:nvSpPr>
          <p:cNvPr id="5" name="TextBox 4"/>
          <p:cNvSpPr txBox="1"/>
          <p:nvPr/>
        </p:nvSpPr>
        <p:spPr>
          <a:xfrm>
            <a:off x="943988" y="781331"/>
            <a:ext cx="7258718" cy="769441"/>
          </a:xfrm>
          <a:prstGeom prst="rect">
            <a:avLst/>
          </a:prstGeom>
          <a:noFill/>
        </p:spPr>
        <p:txBody>
          <a:bodyPr wrap="none" rtlCol="0">
            <a:spAutoFit/>
          </a:bodyPr>
          <a:lstStyle/>
          <a:p>
            <a:pPr algn="ctr"/>
            <a:r>
              <a:rPr lang="en-US" sz="4400" b="1" dirty="0">
                <a:solidFill>
                  <a:srgbClr val="1C77A4"/>
                </a:solidFill>
                <a:latin typeface="Trebuchet MS" panose="020B0603020202020204" pitchFamily="34" charset="0"/>
              </a:rPr>
              <a:t>Why Is Fiber So Important?</a:t>
            </a:r>
          </a:p>
        </p:txBody>
      </p:sp>
    </p:spTree>
    <p:extLst>
      <p:ext uri="{BB962C8B-B14F-4D97-AF65-F5344CB8AC3E}">
        <p14:creationId xmlns:p14="http://schemas.microsoft.com/office/powerpoint/2010/main" val="180132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5770" y="1531316"/>
            <a:ext cx="5314989" cy="4832092"/>
          </a:xfrm>
          <a:prstGeom prst="rect">
            <a:avLst/>
          </a:prstGeom>
        </p:spPr>
        <p:txBody>
          <a:bodyPr wrap="square">
            <a:spAutoFit/>
          </a:bodyPr>
          <a:lstStyle/>
          <a:p>
            <a:pPr marL="457200" lvl="0" indent="-457200">
              <a:buFont typeface="Arial" panose="020B0604020202020204" pitchFamily="34" charset="0"/>
              <a:buChar char="•"/>
            </a:pPr>
            <a:r>
              <a:rPr lang="en-US" sz="2700" dirty="0" smtClean="0"/>
              <a:t>Adds </a:t>
            </a:r>
            <a:r>
              <a:rPr lang="en-US" sz="2700" dirty="0"/>
              <a:t>bulk to stool, facilitating healthy digestion</a:t>
            </a:r>
          </a:p>
          <a:p>
            <a:pPr marL="457200" lvl="0" indent="-457200">
              <a:buFont typeface="Arial" panose="020B0604020202020204" pitchFamily="34" charset="0"/>
              <a:buChar char="•"/>
            </a:pPr>
            <a:r>
              <a:rPr lang="en-US" sz="2700" dirty="0"/>
              <a:t>Regulates bowel movements</a:t>
            </a:r>
          </a:p>
          <a:p>
            <a:pPr marL="457200" lvl="0" indent="-457200">
              <a:buFont typeface="Arial" panose="020B0604020202020204" pitchFamily="34" charset="0"/>
              <a:buChar char="•"/>
            </a:pPr>
            <a:r>
              <a:rPr lang="en-US" sz="2700" dirty="0"/>
              <a:t>Stimulates the release of the appetite-satiating hormone ghrelin</a:t>
            </a:r>
          </a:p>
          <a:p>
            <a:pPr marL="457200" lvl="0" indent="-457200">
              <a:buFont typeface="Arial" panose="020B0604020202020204" pitchFamily="34" charset="0"/>
              <a:buChar char="•"/>
            </a:pPr>
            <a:r>
              <a:rPr lang="en-US" sz="2700" dirty="0"/>
              <a:t>Slows the absorption of simple sugars to regulate blood </a:t>
            </a:r>
            <a:r>
              <a:rPr lang="en-US" sz="2700" dirty="0" smtClean="0"/>
              <a:t>sugar</a:t>
            </a:r>
          </a:p>
          <a:p>
            <a:pPr marL="457200" lvl="0" indent="-457200">
              <a:buFont typeface="Arial" panose="020B0604020202020204" pitchFamily="34" charset="0"/>
              <a:buChar char="•"/>
            </a:pPr>
            <a:r>
              <a:rPr lang="en-US" sz="2700" dirty="0" smtClean="0"/>
              <a:t>Feeds </a:t>
            </a:r>
            <a:r>
              <a:rPr lang="en-US" sz="2700" dirty="0"/>
              <a:t>the </a:t>
            </a:r>
            <a:r>
              <a:rPr lang="en-US" sz="2700" dirty="0" smtClean="0"/>
              <a:t>healthy </a:t>
            </a:r>
            <a:r>
              <a:rPr lang="en-US" sz="2700" dirty="0"/>
              <a:t>bacteria in the gut</a:t>
            </a:r>
          </a:p>
        </p:txBody>
      </p:sp>
      <p:sp>
        <p:nvSpPr>
          <p:cNvPr id="5" name="TextBox 4"/>
          <p:cNvSpPr txBox="1"/>
          <p:nvPr/>
        </p:nvSpPr>
        <p:spPr>
          <a:xfrm>
            <a:off x="1994377" y="781331"/>
            <a:ext cx="515795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Functions of Fiber </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373" t="12076" r="6274" b="4719"/>
          <a:stretch/>
        </p:blipFill>
        <p:spPr>
          <a:xfrm>
            <a:off x="153079" y="1789889"/>
            <a:ext cx="3014803" cy="4260715"/>
          </a:xfrm>
          <a:prstGeom prst="rect">
            <a:avLst/>
          </a:prstGeom>
        </p:spPr>
      </p:pic>
    </p:spTree>
    <p:extLst>
      <p:ext uri="{BB962C8B-B14F-4D97-AF65-F5344CB8AC3E}">
        <p14:creationId xmlns:p14="http://schemas.microsoft.com/office/powerpoint/2010/main" val="377975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1399" b="21349"/>
          <a:stretch/>
        </p:blipFill>
        <p:spPr>
          <a:xfrm>
            <a:off x="5000018" y="1247982"/>
            <a:ext cx="3774332" cy="5024572"/>
          </a:xfrm>
          <a:prstGeom prst="rect">
            <a:avLst/>
          </a:prstGeom>
        </p:spPr>
      </p:pic>
      <p:sp>
        <p:nvSpPr>
          <p:cNvPr id="2" name="Rectangle 1"/>
          <p:cNvSpPr/>
          <p:nvPr/>
        </p:nvSpPr>
        <p:spPr>
          <a:xfrm>
            <a:off x="518372" y="1585484"/>
            <a:ext cx="5094488" cy="4524315"/>
          </a:xfrm>
          <a:prstGeom prst="rect">
            <a:avLst/>
          </a:prstGeom>
        </p:spPr>
        <p:txBody>
          <a:bodyPr wrap="square">
            <a:spAutoFit/>
          </a:bodyPr>
          <a:lstStyle/>
          <a:p>
            <a:pPr marL="457200" lvl="0" indent="-457200">
              <a:buFont typeface="Arial" panose="020B0604020202020204" pitchFamily="34" charset="0"/>
              <a:buChar char="•"/>
            </a:pPr>
            <a:r>
              <a:rPr lang="en-US" sz="3200" dirty="0"/>
              <a:t>Reduces risk for many cancers</a:t>
            </a:r>
          </a:p>
          <a:p>
            <a:pPr marL="457200" lvl="0" indent="-457200">
              <a:buFont typeface="Arial" panose="020B0604020202020204" pitchFamily="34" charset="0"/>
              <a:buChar char="•"/>
            </a:pPr>
            <a:r>
              <a:rPr lang="en-US" sz="3200" dirty="0"/>
              <a:t>Reduces risk for cardiovascular disease</a:t>
            </a:r>
          </a:p>
          <a:p>
            <a:pPr marL="457200" lvl="0" indent="-457200">
              <a:buFont typeface="Arial" panose="020B0604020202020204" pitchFamily="34" charset="0"/>
              <a:buChar char="•"/>
            </a:pPr>
            <a:r>
              <a:rPr lang="en-US" sz="3200" dirty="0"/>
              <a:t>Reduces inflammation </a:t>
            </a:r>
          </a:p>
          <a:p>
            <a:pPr marL="457200" lvl="0" indent="-457200">
              <a:buFont typeface="Arial" panose="020B0604020202020204" pitchFamily="34" charset="0"/>
              <a:buChar char="•"/>
            </a:pPr>
            <a:r>
              <a:rPr lang="en-US" sz="3200" dirty="0"/>
              <a:t>Improves immune function</a:t>
            </a:r>
          </a:p>
          <a:p>
            <a:pPr marL="457200" lvl="0" indent="-457200">
              <a:buFont typeface="Arial" panose="020B0604020202020204" pitchFamily="34" charset="0"/>
              <a:buChar char="•"/>
            </a:pPr>
            <a:r>
              <a:rPr lang="en-US" sz="3200" dirty="0"/>
              <a:t>Facilitates healthy weight loss</a:t>
            </a:r>
          </a:p>
        </p:txBody>
      </p:sp>
      <p:sp>
        <p:nvSpPr>
          <p:cNvPr id="5" name="TextBox 4"/>
          <p:cNvSpPr txBox="1"/>
          <p:nvPr/>
        </p:nvSpPr>
        <p:spPr>
          <a:xfrm>
            <a:off x="2186322" y="781331"/>
            <a:ext cx="477406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Benefits of Fiber </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22004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79" y="1706364"/>
            <a:ext cx="8108760" cy="1569660"/>
          </a:xfrm>
          <a:prstGeom prst="rect">
            <a:avLst/>
          </a:prstGeom>
        </p:spPr>
        <p:txBody>
          <a:bodyPr wrap="square">
            <a:spAutoFit/>
          </a:bodyPr>
          <a:lstStyle/>
          <a:p>
            <a:r>
              <a:rPr lang="en-US" sz="3200" dirty="0"/>
              <a:t>There are two main types of fiber: soluble and insoluble</a:t>
            </a:r>
            <a:r>
              <a:rPr lang="en-US" sz="3200" dirty="0" smtClean="0"/>
              <a:t>.</a:t>
            </a:r>
          </a:p>
          <a:p>
            <a:r>
              <a:rPr lang="en-US" sz="3200" dirty="0"/>
              <a:t> </a:t>
            </a:r>
          </a:p>
        </p:txBody>
      </p:sp>
      <p:sp>
        <p:nvSpPr>
          <p:cNvPr id="6" name="TextBox 5"/>
          <p:cNvSpPr txBox="1"/>
          <p:nvPr/>
        </p:nvSpPr>
        <p:spPr>
          <a:xfrm>
            <a:off x="980869" y="781331"/>
            <a:ext cx="718498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Soluble Vs. Insoluble Fiber</a:t>
            </a:r>
            <a:endParaRPr lang="en-US" sz="4400" b="1" dirty="0">
              <a:solidFill>
                <a:srgbClr val="1C77A4"/>
              </a:solidFill>
              <a:latin typeface="Trebuchet MS" panose="020B0603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149" y="3126169"/>
            <a:ext cx="2601227" cy="260122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397" y="2961807"/>
            <a:ext cx="4485452" cy="2765589"/>
          </a:xfrm>
          <a:prstGeom prst="rect">
            <a:avLst/>
          </a:prstGeom>
        </p:spPr>
      </p:pic>
    </p:spTree>
    <p:extLst>
      <p:ext uri="{BB962C8B-B14F-4D97-AF65-F5344CB8AC3E}">
        <p14:creationId xmlns:p14="http://schemas.microsoft.com/office/powerpoint/2010/main" val="229548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4387" b="12297"/>
          <a:stretch/>
        </p:blipFill>
        <p:spPr>
          <a:xfrm>
            <a:off x="4526280" y="1550772"/>
            <a:ext cx="4617720" cy="4435812"/>
          </a:xfrm>
          <a:prstGeom prst="rect">
            <a:avLst/>
          </a:prstGeom>
        </p:spPr>
      </p:pic>
      <p:sp>
        <p:nvSpPr>
          <p:cNvPr id="2" name="Rectangle 1"/>
          <p:cNvSpPr/>
          <p:nvPr/>
        </p:nvSpPr>
        <p:spPr>
          <a:xfrm>
            <a:off x="604793" y="1770836"/>
            <a:ext cx="4755147" cy="4647426"/>
          </a:xfrm>
          <a:prstGeom prst="rect">
            <a:avLst/>
          </a:prstGeom>
        </p:spPr>
        <p:txBody>
          <a:bodyPr wrap="square">
            <a:spAutoFit/>
          </a:bodyPr>
          <a:lstStyle/>
          <a:p>
            <a:pPr lvl="0"/>
            <a:r>
              <a:rPr lang="en-US" sz="3300" dirty="0" smtClean="0"/>
              <a:t>Soluble </a:t>
            </a:r>
            <a:r>
              <a:rPr lang="en-US" sz="3300" dirty="0"/>
              <a:t>fiber dissolves in water to form a gel-like material in the gut. It feeds the healthy bacteria in the colon, encouraging microbiotic diversity and promoting optimal gut health.</a:t>
            </a:r>
          </a:p>
          <a:p>
            <a:r>
              <a:rPr lang="en-US" sz="3200" dirty="0"/>
              <a:t> </a:t>
            </a:r>
          </a:p>
        </p:txBody>
      </p:sp>
      <p:sp>
        <p:nvSpPr>
          <p:cNvPr id="5" name="TextBox 4"/>
          <p:cNvSpPr txBox="1"/>
          <p:nvPr/>
        </p:nvSpPr>
        <p:spPr>
          <a:xfrm>
            <a:off x="980869" y="781331"/>
            <a:ext cx="7184980"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Soluble Vs. Insoluble Fiber</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73194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7619</TotalTime>
  <Words>794</Words>
  <Application>Microsoft Office PowerPoint</Application>
  <PresentationFormat>On-screen Show (4:3)</PresentationFormat>
  <Paragraphs>84</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222</cp:revision>
  <dcterms:created xsi:type="dcterms:W3CDTF">2015-03-23T22:32:53Z</dcterms:created>
  <dcterms:modified xsi:type="dcterms:W3CDTF">2015-12-18T22:01:19Z</dcterms:modified>
</cp:coreProperties>
</file>