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9" r:id="rId1"/>
  </p:sldMasterIdLst>
  <p:notesMasterIdLst>
    <p:notesMasterId r:id="rId22"/>
  </p:notesMasterIdLst>
  <p:sldIdLst>
    <p:sldId id="259" r:id="rId2"/>
    <p:sldId id="331" r:id="rId3"/>
    <p:sldId id="271" r:id="rId4"/>
    <p:sldId id="332" r:id="rId5"/>
    <p:sldId id="347" r:id="rId6"/>
    <p:sldId id="333" r:id="rId7"/>
    <p:sldId id="334" r:id="rId8"/>
    <p:sldId id="335" r:id="rId9"/>
    <p:sldId id="336" r:id="rId10"/>
    <p:sldId id="337" r:id="rId11"/>
    <p:sldId id="338" r:id="rId12"/>
    <p:sldId id="339" r:id="rId13"/>
    <p:sldId id="340" r:id="rId14"/>
    <p:sldId id="341" r:id="rId15"/>
    <p:sldId id="342" r:id="rId16"/>
    <p:sldId id="343" r:id="rId17"/>
    <p:sldId id="344" r:id="rId18"/>
    <p:sldId id="345" r:id="rId19"/>
    <p:sldId id="346" r:id="rId20"/>
    <p:sldId id="311"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ighthouse5" initials="L"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77A4"/>
    <a:srgbClr val="382C7A"/>
    <a:srgbClr val="6A9CB9"/>
    <a:srgbClr val="FFFEFD"/>
    <a:srgbClr val="1E77C6"/>
    <a:srgbClr val="3FBFCB"/>
    <a:srgbClr val="4271B5"/>
    <a:srgbClr val="6247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281" autoAdjust="0"/>
    <p:restoredTop sz="96206" autoAdjust="0"/>
  </p:normalViewPr>
  <p:slideViewPr>
    <p:cSldViewPr snapToGrid="0">
      <p:cViewPr varScale="1">
        <p:scale>
          <a:sx n="94" d="100"/>
          <a:sy n="94" d="100"/>
        </p:scale>
        <p:origin x="78" y="41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521732-C176-420F-8611-5ED702939E59}" type="datetimeFigureOut">
              <a:rPr lang="en-US" smtClean="0"/>
              <a:t>12/24/2015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5203AA-A362-42AD-A24C-59845428EF63}" type="slidenum">
              <a:rPr lang="en-US" smtClean="0"/>
              <a:t>‹#›</a:t>
            </a:fld>
            <a:endParaRPr lang="en-US"/>
          </a:p>
        </p:txBody>
      </p:sp>
    </p:spTree>
    <p:extLst>
      <p:ext uri="{BB962C8B-B14F-4D97-AF65-F5344CB8AC3E}">
        <p14:creationId xmlns:p14="http://schemas.microsoft.com/office/powerpoint/2010/main" val="913429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5203AA-A362-42AD-A24C-59845428EF63}" type="slidenum">
              <a:rPr lang="en-US" smtClean="0"/>
              <a:t>1</a:t>
            </a:fld>
            <a:endParaRPr lang="en-US"/>
          </a:p>
        </p:txBody>
      </p:sp>
    </p:spTree>
    <p:extLst>
      <p:ext uri="{BB962C8B-B14F-4D97-AF65-F5344CB8AC3E}">
        <p14:creationId xmlns:p14="http://schemas.microsoft.com/office/powerpoint/2010/main" val="37131322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dirty="0" smtClean="0">
                <a:latin typeface="Arial" pitchFamily="-108" charset="0"/>
              </a:rPr>
              <a:t>There are many ways to lose weight without first creating health and harmony, but these</a:t>
            </a:r>
            <a:r>
              <a:rPr lang="en-US" baseline="0" dirty="0" smtClean="0">
                <a:latin typeface="Arial" pitchFamily="-108" charset="0"/>
              </a:rPr>
              <a:t> methods will lead you to gain the weight back and return to your original weight (or worse). Time has proven that health and harmony are foundational for long-term weight loss. A healthy body will not be able to hold onto excess weight! This is the key that needs to be stressed in our seminars. This seminar is an introduction to removing toxins and excess fluid from the body in order to create the right environment for weight loss and health.</a:t>
            </a:r>
            <a:endParaRPr lang="en-US" dirty="0"/>
          </a:p>
        </p:txBody>
      </p:sp>
      <p:sp>
        <p:nvSpPr>
          <p:cNvPr id="4" name="Slide Number Placeholder 3"/>
          <p:cNvSpPr>
            <a:spLocks noGrp="1"/>
          </p:cNvSpPr>
          <p:nvPr>
            <p:ph type="sldNum" sz="quarter" idx="10"/>
          </p:nvPr>
        </p:nvSpPr>
        <p:spPr/>
        <p:txBody>
          <a:bodyPr/>
          <a:lstStyle/>
          <a:p>
            <a:fld id="{255203AA-A362-42AD-A24C-59845428EF63}" type="slidenum">
              <a:rPr lang="en-US" smtClean="0"/>
              <a:t>2</a:t>
            </a:fld>
            <a:endParaRPr lang="en-US"/>
          </a:p>
        </p:txBody>
      </p:sp>
    </p:spTree>
    <p:extLst>
      <p:ext uri="{BB962C8B-B14F-4D97-AF65-F5344CB8AC3E}">
        <p14:creationId xmlns:p14="http://schemas.microsoft.com/office/powerpoint/2010/main" val="27356402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endParaRPr lang="en-US" dirty="0"/>
          </a:p>
        </p:txBody>
      </p:sp>
      <p:sp>
        <p:nvSpPr>
          <p:cNvPr id="4" name="Slide Number Placeholder 3"/>
          <p:cNvSpPr>
            <a:spLocks noGrp="1"/>
          </p:cNvSpPr>
          <p:nvPr>
            <p:ph type="sldNum" sz="quarter" idx="10"/>
          </p:nvPr>
        </p:nvSpPr>
        <p:spPr/>
        <p:txBody>
          <a:bodyPr/>
          <a:lstStyle/>
          <a:p>
            <a:fld id="{255203AA-A362-42AD-A24C-59845428EF63}" type="slidenum">
              <a:rPr lang="en-US" smtClean="0"/>
              <a:t>3</a:t>
            </a:fld>
            <a:endParaRPr lang="en-US"/>
          </a:p>
        </p:txBody>
      </p:sp>
    </p:spTree>
    <p:extLst>
      <p:ext uri="{BB962C8B-B14F-4D97-AF65-F5344CB8AC3E}">
        <p14:creationId xmlns:p14="http://schemas.microsoft.com/office/powerpoint/2010/main" val="33702985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5203AA-A362-42AD-A24C-59845428EF63}" type="slidenum">
              <a:rPr lang="en-US" smtClean="0"/>
              <a:t>18</a:t>
            </a:fld>
            <a:endParaRPr lang="en-US"/>
          </a:p>
        </p:txBody>
      </p:sp>
    </p:spTree>
    <p:extLst>
      <p:ext uri="{BB962C8B-B14F-4D97-AF65-F5344CB8AC3E}">
        <p14:creationId xmlns:p14="http://schemas.microsoft.com/office/powerpoint/2010/main" val="39405156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5203AA-A362-42AD-A24C-59845428EF63}" type="slidenum">
              <a:rPr lang="en-US" smtClean="0"/>
              <a:t>19</a:t>
            </a:fld>
            <a:endParaRPr lang="en-US"/>
          </a:p>
        </p:txBody>
      </p:sp>
    </p:spTree>
    <p:extLst>
      <p:ext uri="{BB962C8B-B14F-4D97-AF65-F5344CB8AC3E}">
        <p14:creationId xmlns:p14="http://schemas.microsoft.com/office/powerpoint/2010/main" val="13116676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5203AA-A362-42AD-A24C-59845428EF63}" type="slidenum">
              <a:rPr lang="en-US" smtClean="0"/>
              <a:t>20</a:t>
            </a:fld>
            <a:endParaRPr lang="en-US"/>
          </a:p>
        </p:txBody>
      </p:sp>
    </p:spTree>
    <p:extLst>
      <p:ext uri="{BB962C8B-B14F-4D97-AF65-F5344CB8AC3E}">
        <p14:creationId xmlns:p14="http://schemas.microsoft.com/office/powerpoint/2010/main" val="12998476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970543" y="1146425"/>
            <a:ext cx="7202913" cy="878993"/>
          </a:xfrm>
        </p:spPr>
        <p:txBody>
          <a:bodyPr anchor="b">
            <a:noAutofit/>
          </a:bodyPr>
          <a:lstStyle>
            <a:lvl1pPr algn="l">
              <a:defRPr sz="405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970543" y="2222847"/>
            <a:ext cx="7202913" cy="3824662"/>
          </a:xfrm>
        </p:spPr>
        <p:txBody>
          <a:bodyPr anchor="t"/>
          <a:lstStyle>
            <a:lvl1pPr marL="0" indent="0" algn="l">
              <a:buNone/>
              <a:defRPr>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138523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1273" y="1098325"/>
            <a:ext cx="7647708" cy="1126342"/>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831273" y="2337955"/>
            <a:ext cx="7647708" cy="35901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132120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1" y="997526"/>
            <a:ext cx="7796644" cy="932873"/>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1" y="2160589"/>
            <a:ext cx="3764972" cy="3880772"/>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4346" y="2160589"/>
            <a:ext cx="3771900" cy="3880773"/>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162849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E414D439-CB2A-402F-9F97-2E7DD63CCDF5}" type="datetimeFigureOut">
              <a:rPr lang="en-US" smtClean="0"/>
              <a:t>12/24/2015</a:t>
            </a:fld>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68BFD0C0-CB83-48E2-9F9C-3E1F6D35A110}" type="slidenum">
              <a:rPr lang="en-US" smtClean="0"/>
              <a:t>‹#›</a:t>
            </a:fld>
            <a:endParaRPr lang="en-US"/>
          </a:p>
        </p:txBody>
      </p:sp>
    </p:spTree>
    <p:extLst>
      <p:ext uri="{BB962C8B-B14F-4D97-AF65-F5344CB8AC3E}">
        <p14:creationId xmlns:p14="http://schemas.microsoft.com/office/powerpoint/2010/main" val="142809776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831273" y="1098325"/>
            <a:ext cx="764770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1273" y="2419126"/>
            <a:ext cx="7647707" cy="376346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61949608"/>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Lst>
  <p:txStyles>
    <p:title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90647" y="1961517"/>
            <a:ext cx="8538885" cy="6078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b="1" dirty="0" smtClean="0">
                <a:solidFill>
                  <a:srgbClr val="1C77A4"/>
                </a:solidFill>
                <a:latin typeface="+mn-lt"/>
              </a:rPr>
              <a:t>Welcome to </a:t>
            </a:r>
          </a:p>
          <a:p>
            <a:pPr algn="ctr"/>
            <a:r>
              <a:rPr lang="en-US" sz="9600" b="1" dirty="0" smtClean="0">
                <a:solidFill>
                  <a:srgbClr val="1C77A4"/>
                </a:solidFill>
                <a:latin typeface="+mn-lt"/>
              </a:rPr>
              <a:t>Club Reduce!</a:t>
            </a:r>
            <a:endParaRPr lang="en-US" sz="9600" b="1" dirty="0">
              <a:solidFill>
                <a:srgbClr val="1C77A4"/>
              </a:solidFill>
              <a:latin typeface="+mn-lt"/>
            </a:endParaRPr>
          </a:p>
        </p:txBody>
      </p:sp>
    </p:spTree>
    <p:extLst>
      <p:ext uri="{BB962C8B-B14F-4D97-AF65-F5344CB8AC3E}">
        <p14:creationId xmlns:p14="http://schemas.microsoft.com/office/powerpoint/2010/main" val="31477157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08400" y="1655932"/>
            <a:ext cx="5059679" cy="4401205"/>
          </a:xfrm>
          <a:prstGeom prst="rect">
            <a:avLst/>
          </a:prstGeom>
        </p:spPr>
        <p:txBody>
          <a:bodyPr wrap="square">
            <a:spAutoFit/>
          </a:bodyPr>
          <a:lstStyle/>
          <a:p>
            <a:r>
              <a:rPr lang="en-US" sz="2800" dirty="0">
                <a:latin typeface="Trebuchet MS" panose="020B0603020202020204" pitchFamily="34" charset="0"/>
              </a:rPr>
              <a:t>Insufficient sleep is a public health epidemic. Before the invention of the light bulb, people slept an average of 10 hours each night. Today, most Americans average a mere 6.9 hours each night! Getting enough sleep is essential if you want to have enough energy the next day. </a:t>
            </a:r>
          </a:p>
        </p:txBody>
      </p:sp>
      <p:sp>
        <p:nvSpPr>
          <p:cNvPr id="5" name="TextBox 4"/>
          <p:cNvSpPr txBox="1"/>
          <p:nvPr/>
        </p:nvSpPr>
        <p:spPr>
          <a:xfrm>
            <a:off x="2722036" y="814609"/>
            <a:ext cx="3682418" cy="769441"/>
          </a:xfrm>
          <a:prstGeom prst="rect">
            <a:avLst/>
          </a:prstGeom>
          <a:noFill/>
        </p:spPr>
        <p:txBody>
          <a:bodyPr wrap="none" rtlCol="0">
            <a:spAutoFit/>
          </a:bodyPr>
          <a:lstStyle/>
          <a:p>
            <a:pPr algn="ctr"/>
            <a:r>
              <a:rPr lang="en-US" sz="4400" b="1" dirty="0" smtClean="0">
                <a:solidFill>
                  <a:srgbClr val="1C77A4"/>
                </a:solidFill>
                <a:latin typeface="Trebuchet MS" panose="020B0603020202020204" pitchFamily="34" charset="0"/>
              </a:rPr>
              <a:t>Quality Sleep</a:t>
            </a:r>
            <a:endParaRPr lang="en-US" sz="4400" b="1" dirty="0">
              <a:solidFill>
                <a:srgbClr val="1C77A4"/>
              </a:solidFill>
              <a:latin typeface="Trebuchet MS" panose="020B0603020202020204" pitchFamily="34" charset="0"/>
            </a:endParaRPr>
          </a:p>
        </p:txBody>
      </p:sp>
      <p:pic>
        <p:nvPicPr>
          <p:cNvPr id="1026" name="Picture 2" descr="http://yourceleb.mobi/wp-content/uploads/alarm-clock-png-8.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0443" y="1986230"/>
            <a:ext cx="2696151" cy="37406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92069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19111" t="25185" r="17778" b="33037"/>
          <a:stretch/>
        </p:blipFill>
        <p:spPr>
          <a:xfrm>
            <a:off x="4917440" y="2362916"/>
            <a:ext cx="3495040" cy="3470428"/>
          </a:xfrm>
          <a:prstGeom prst="rect">
            <a:avLst/>
          </a:prstGeom>
        </p:spPr>
      </p:pic>
      <p:sp>
        <p:nvSpPr>
          <p:cNvPr id="2" name="Rectangle 1"/>
          <p:cNvSpPr/>
          <p:nvPr/>
        </p:nvSpPr>
        <p:spPr>
          <a:xfrm>
            <a:off x="487680" y="1686412"/>
            <a:ext cx="8412480" cy="4555093"/>
          </a:xfrm>
          <a:prstGeom prst="rect">
            <a:avLst/>
          </a:prstGeom>
        </p:spPr>
        <p:txBody>
          <a:bodyPr wrap="square">
            <a:spAutoFit/>
          </a:bodyPr>
          <a:lstStyle/>
          <a:p>
            <a:r>
              <a:rPr lang="en-US" sz="2800" dirty="0">
                <a:latin typeface="Trebuchet MS" panose="020B0603020202020204" pitchFamily="34" charset="0"/>
              </a:rPr>
              <a:t>Most people need at least 7-9 hours each night, beginning by at </a:t>
            </a:r>
            <a:r>
              <a:rPr lang="en-US" sz="2800" dirty="0" smtClean="0">
                <a:latin typeface="Trebuchet MS" panose="020B0603020202020204" pitchFamily="34" charset="0"/>
              </a:rPr>
              <a:t>least 10 </a:t>
            </a:r>
            <a:r>
              <a:rPr lang="en-US" sz="2800" dirty="0">
                <a:latin typeface="Trebuchet MS" panose="020B0603020202020204" pitchFamily="34" charset="0"/>
              </a:rPr>
              <a:t>pm. </a:t>
            </a:r>
            <a:endParaRPr lang="en-US" sz="2800" dirty="0" smtClean="0">
              <a:latin typeface="Trebuchet MS" panose="020B0603020202020204" pitchFamily="34" charset="0"/>
            </a:endParaRPr>
          </a:p>
          <a:p>
            <a:r>
              <a:rPr lang="en-US" sz="2800" dirty="0" smtClean="0">
                <a:latin typeface="Trebuchet MS" panose="020B0603020202020204" pitchFamily="34" charset="0"/>
              </a:rPr>
              <a:t>If </a:t>
            </a:r>
            <a:r>
              <a:rPr lang="en-US" sz="2800" dirty="0">
                <a:latin typeface="Trebuchet MS" panose="020B0603020202020204" pitchFamily="34" charset="0"/>
              </a:rPr>
              <a:t>you get </a:t>
            </a:r>
            <a:r>
              <a:rPr lang="en-US" sz="2800" dirty="0" smtClean="0">
                <a:latin typeface="Trebuchet MS" panose="020B0603020202020204" pitchFamily="34" charset="0"/>
              </a:rPr>
              <a:t>in </a:t>
            </a:r>
            <a:r>
              <a:rPr lang="en-US" sz="2800" dirty="0">
                <a:latin typeface="Trebuchet MS" panose="020B0603020202020204" pitchFamily="34" charset="0"/>
              </a:rPr>
              <a:t>bed by </a:t>
            </a:r>
            <a:r>
              <a:rPr lang="en-US" sz="2800" dirty="0" smtClean="0">
                <a:latin typeface="Trebuchet MS" panose="020B0603020202020204" pitchFamily="34" charset="0"/>
              </a:rPr>
              <a:t>10 </a:t>
            </a:r>
          </a:p>
          <a:p>
            <a:r>
              <a:rPr lang="en-US" sz="2800" dirty="0" smtClean="0">
                <a:latin typeface="Trebuchet MS" panose="020B0603020202020204" pitchFamily="34" charset="0"/>
              </a:rPr>
              <a:t>pm</a:t>
            </a:r>
            <a:r>
              <a:rPr lang="en-US" sz="2800" dirty="0">
                <a:latin typeface="Trebuchet MS" panose="020B0603020202020204" pitchFamily="34" charset="0"/>
              </a:rPr>
              <a:t>, </a:t>
            </a:r>
            <a:r>
              <a:rPr lang="en-US" sz="2800" dirty="0" smtClean="0">
                <a:latin typeface="Trebuchet MS" panose="020B0603020202020204" pitchFamily="34" charset="0"/>
              </a:rPr>
              <a:t>your</a:t>
            </a:r>
            <a:r>
              <a:rPr lang="en-US" sz="2800" dirty="0">
                <a:latin typeface="Trebuchet MS" panose="020B0603020202020204" pitchFamily="34" charset="0"/>
              </a:rPr>
              <a:t> body will </a:t>
            </a:r>
            <a:r>
              <a:rPr lang="en-US" sz="2800" dirty="0" smtClean="0">
                <a:latin typeface="Trebuchet MS" panose="020B0603020202020204" pitchFamily="34" charset="0"/>
              </a:rPr>
              <a:t>be </a:t>
            </a:r>
          </a:p>
          <a:p>
            <a:r>
              <a:rPr lang="en-US" sz="2800" dirty="0" smtClean="0">
                <a:latin typeface="Trebuchet MS" panose="020B0603020202020204" pitchFamily="34" charset="0"/>
              </a:rPr>
              <a:t>able </a:t>
            </a:r>
            <a:r>
              <a:rPr lang="en-US" sz="2800" dirty="0">
                <a:latin typeface="Trebuchet MS" panose="020B0603020202020204" pitchFamily="34" charset="0"/>
              </a:rPr>
              <a:t>to get into </a:t>
            </a:r>
            <a:r>
              <a:rPr lang="en-US" sz="2800" dirty="0" smtClean="0">
                <a:latin typeface="Trebuchet MS" panose="020B0603020202020204" pitchFamily="34" charset="0"/>
              </a:rPr>
              <a:t>REM </a:t>
            </a:r>
          </a:p>
          <a:p>
            <a:r>
              <a:rPr lang="en-US" sz="2800" dirty="0" smtClean="0">
                <a:latin typeface="Trebuchet MS" panose="020B0603020202020204" pitchFamily="34" charset="0"/>
              </a:rPr>
              <a:t>sleep </a:t>
            </a:r>
            <a:r>
              <a:rPr lang="en-US" sz="2800" dirty="0">
                <a:latin typeface="Trebuchet MS" panose="020B0603020202020204" pitchFamily="34" charset="0"/>
              </a:rPr>
              <a:t>– the deep </a:t>
            </a:r>
            <a:r>
              <a:rPr lang="en-US" sz="2800" dirty="0" smtClean="0">
                <a:latin typeface="Trebuchet MS" panose="020B0603020202020204" pitchFamily="34" charset="0"/>
              </a:rPr>
              <a:t>sleep </a:t>
            </a:r>
          </a:p>
          <a:p>
            <a:r>
              <a:rPr lang="en-US" sz="2800" dirty="0" smtClean="0">
                <a:latin typeface="Trebuchet MS" panose="020B0603020202020204" pitchFamily="34" charset="0"/>
              </a:rPr>
              <a:t>that </a:t>
            </a:r>
            <a:r>
              <a:rPr lang="en-US" sz="2800" dirty="0">
                <a:latin typeface="Trebuchet MS" panose="020B0603020202020204" pitchFamily="34" charset="0"/>
              </a:rPr>
              <a:t>your body </a:t>
            </a:r>
            <a:r>
              <a:rPr lang="en-US" sz="2800" dirty="0" smtClean="0">
                <a:latin typeface="Trebuchet MS" panose="020B0603020202020204" pitchFamily="34" charset="0"/>
              </a:rPr>
              <a:t>needs </a:t>
            </a:r>
            <a:r>
              <a:rPr lang="en-US" sz="2800" dirty="0">
                <a:latin typeface="Trebuchet MS" panose="020B0603020202020204" pitchFamily="34" charset="0"/>
              </a:rPr>
              <a:t>– </a:t>
            </a:r>
            <a:endParaRPr lang="en-US" sz="2800" dirty="0" smtClean="0">
              <a:latin typeface="Trebuchet MS" panose="020B0603020202020204" pitchFamily="34" charset="0"/>
            </a:endParaRPr>
          </a:p>
          <a:p>
            <a:r>
              <a:rPr lang="en-US" sz="2800" dirty="0" smtClean="0">
                <a:latin typeface="Trebuchet MS" panose="020B0603020202020204" pitchFamily="34" charset="0"/>
              </a:rPr>
              <a:t>from </a:t>
            </a:r>
            <a:r>
              <a:rPr lang="en-US" sz="2800" dirty="0">
                <a:latin typeface="Trebuchet MS" panose="020B0603020202020204" pitchFamily="34" charset="0"/>
              </a:rPr>
              <a:t>12 to 2 </a:t>
            </a:r>
            <a:r>
              <a:rPr lang="en-US" sz="2800" dirty="0" smtClean="0">
                <a:latin typeface="Trebuchet MS" panose="020B0603020202020204" pitchFamily="34" charset="0"/>
              </a:rPr>
              <a:t>am</a:t>
            </a:r>
            <a:r>
              <a:rPr lang="en-US" sz="2800" dirty="0">
                <a:latin typeface="Trebuchet MS" panose="020B0603020202020204" pitchFamily="34" charset="0"/>
              </a:rPr>
              <a:t>. You’ll </a:t>
            </a:r>
            <a:endParaRPr lang="en-US" sz="2800" dirty="0" smtClean="0">
              <a:latin typeface="Trebuchet MS" panose="020B0603020202020204" pitchFamily="34" charset="0"/>
            </a:endParaRPr>
          </a:p>
          <a:p>
            <a:r>
              <a:rPr lang="en-US" sz="2800" dirty="0" smtClean="0">
                <a:latin typeface="Trebuchet MS" panose="020B0603020202020204" pitchFamily="34" charset="0"/>
              </a:rPr>
              <a:t>want </a:t>
            </a:r>
            <a:r>
              <a:rPr lang="en-US" sz="2800" dirty="0">
                <a:latin typeface="Trebuchet MS" panose="020B0603020202020204" pitchFamily="34" charset="0"/>
              </a:rPr>
              <a:t>to </a:t>
            </a:r>
            <a:r>
              <a:rPr lang="en-US" sz="2800" dirty="0" smtClean="0">
                <a:latin typeface="Trebuchet MS" panose="020B0603020202020204" pitchFamily="34" charset="0"/>
              </a:rPr>
              <a:t>always </a:t>
            </a:r>
            <a:r>
              <a:rPr lang="en-US" sz="2800" dirty="0">
                <a:latin typeface="Trebuchet MS" panose="020B0603020202020204" pitchFamily="34" charset="0"/>
              </a:rPr>
              <a:t>be asleep </a:t>
            </a:r>
            <a:endParaRPr lang="en-US" sz="2800" dirty="0" smtClean="0">
              <a:latin typeface="Trebuchet MS" panose="020B0603020202020204" pitchFamily="34" charset="0"/>
            </a:endParaRPr>
          </a:p>
          <a:p>
            <a:r>
              <a:rPr lang="en-US" sz="2800" dirty="0" smtClean="0">
                <a:latin typeface="Trebuchet MS" panose="020B0603020202020204" pitchFamily="34" charset="0"/>
              </a:rPr>
              <a:t>at </a:t>
            </a:r>
            <a:r>
              <a:rPr lang="en-US" sz="2800" dirty="0">
                <a:latin typeface="Trebuchet MS" panose="020B0603020202020204" pitchFamily="34" charset="0"/>
              </a:rPr>
              <a:t>this time of night. </a:t>
            </a:r>
          </a:p>
        </p:txBody>
      </p:sp>
      <p:sp>
        <p:nvSpPr>
          <p:cNvPr id="5" name="TextBox 4"/>
          <p:cNvSpPr txBox="1"/>
          <p:nvPr/>
        </p:nvSpPr>
        <p:spPr>
          <a:xfrm>
            <a:off x="2722036" y="814609"/>
            <a:ext cx="3682418" cy="769441"/>
          </a:xfrm>
          <a:prstGeom prst="rect">
            <a:avLst/>
          </a:prstGeom>
          <a:noFill/>
        </p:spPr>
        <p:txBody>
          <a:bodyPr wrap="none" rtlCol="0">
            <a:spAutoFit/>
          </a:bodyPr>
          <a:lstStyle/>
          <a:p>
            <a:pPr algn="ctr"/>
            <a:r>
              <a:rPr lang="en-US" sz="4400" b="1" dirty="0" smtClean="0">
                <a:solidFill>
                  <a:srgbClr val="1C77A4"/>
                </a:solidFill>
                <a:latin typeface="Trebuchet MS" panose="020B0603020202020204" pitchFamily="34" charset="0"/>
              </a:rPr>
              <a:t>Quality Sleep</a:t>
            </a:r>
            <a:endParaRPr lang="en-US" sz="4400" b="1" dirty="0">
              <a:solidFill>
                <a:srgbClr val="1C77A4"/>
              </a:solidFill>
              <a:latin typeface="Trebuchet MS" panose="020B0603020202020204" pitchFamily="34" charset="0"/>
            </a:endParaRPr>
          </a:p>
        </p:txBody>
      </p:sp>
    </p:spTree>
    <p:extLst>
      <p:ext uri="{BB962C8B-B14F-4D97-AF65-F5344CB8AC3E}">
        <p14:creationId xmlns:p14="http://schemas.microsoft.com/office/powerpoint/2010/main" val="37506347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84320" y="1652068"/>
            <a:ext cx="4805680" cy="4401205"/>
          </a:xfrm>
          <a:prstGeom prst="rect">
            <a:avLst/>
          </a:prstGeom>
        </p:spPr>
        <p:txBody>
          <a:bodyPr wrap="square">
            <a:spAutoFit/>
          </a:bodyPr>
          <a:lstStyle/>
          <a:p>
            <a:r>
              <a:rPr lang="en-US" sz="2800" dirty="0">
                <a:latin typeface="Trebuchet MS" panose="020B0603020202020204" pitchFamily="34" charset="0"/>
              </a:rPr>
              <a:t>Other lifestyle habits matter, </a:t>
            </a:r>
            <a:r>
              <a:rPr lang="en-US" sz="2800" dirty="0" smtClean="0">
                <a:latin typeface="Trebuchet MS" panose="020B0603020202020204" pitchFamily="34" charset="0"/>
              </a:rPr>
              <a:t>too</a:t>
            </a:r>
            <a:r>
              <a:rPr lang="en-US" sz="2800" dirty="0">
                <a:latin typeface="Trebuchet MS" panose="020B0603020202020204" pitchFamily="34" charset="0"/>
              </a:rPr>
              <a:t>. High stress levels can sap </a:t>
            </a:r>
            <a:r>
              <a:rPr lang="en-US" sz="2800" dirty="0" smtClean="0">
                <a:latin typeface="Trebuchet MS" panose="020B0603020202020204" pitchFamily="34" charset="0"/>
              </a:rPr>
              <a:t>your </a:t>
            </a:r>
            <a:r>
              <a:rPr lang="en-US" sz="2800" dirty="0">
                <a:latin typeface="Trebuchet MS" panose="020B0603020202020204" pitchFamily="34" charset="0"/>
              </a:rPr>
              <a:t>energy reserves and </a:t>
            </a:r>
            <a:r>
              <a:rPr lang="en-US" sz="2800" dirty="0" smtClean="0">
                <a:latin typeface="Trebuchet MS" panose="020B0603020202020204" pitchFamily="34" charset="0"/>
              </a:rPr>
              <a:t>leave </a:t>
            </a:r>
            <a:r>
              <a:rPr lang="en-US" sz="2800" dirty="0">
                <a:latin typeface="Trebuchet MS" panose="020B0603020202020204" pitchFamily="34" charset="0"/>
              </a:rPr>
              <a:t>you feeling drained. </a:t>
            </a:r>
            <a:r>
              <a:rPr lang="en-US" sz="2800" dirty="0" smtClean="0">
                <a:latin typeface="Trebuchet MS" panose="020B0603020202020204" pitchFamily="34" charset="0"/>
              </a:rPr>
              <a:t>Under </a:t>
            </a:r>
            <a:r>
              <a:rPr lang="en-US" sz="2800" dirty="0">
                <a:latin typeface="Trebuchet MS" panose="020B0603020202020204" pitchFamily="34" charset="0"/>
              </a:rPr>
              <a:t>chronic stress, you’ll </a:t>
            </a:r>
            <a:r>
              <a:rPr lang="en-US" sz="2800" dirty="0" smtClean="0">
                <a:latin typeface="Trebuchet MS" panose="020B0603020202020204" pitchFamily="34" charset="0"/>
              </a:rPr>
              <a:t>never </a:t>
            </a:r>
            <a:r>
              <a:rPr lang="en-US" sz="2800" dirty="0">
                <a:latin typeface="Trebuchet MS" panose="020B0603020202020204" pitchFamily="34" charset="0"/>
              </a:rPr>
              <a:t>have the energy you </a:t>
            </a:r>
            <a:r>
              <a:rPr lang="en-US" sz="2800" dirty="0" smtClean="0">
                <a:latin typeface="Trebuchet MS" panose="020B0603020202020204" pitchFamily="34" charset="0"/>
              </a:rPr>
              <a:t>need </a:t>
            </a:r>
            <a:r>
              <a:rPr lang="en-US" sz="2800" dirty="0">
                <a:latin typeface="Trebuchet MS" panose="020B0603020202020204" pitchFamily="34" charset="0"/>
              </a:rPr>
              <a:t>to truly succeed. </a:t>
            </a:r>
            <a:r>
              <a:rPr lang="en-US" sz="2800" dirty="0" smtClean="0">
                <a:latin typeface="Trebuchet MS" panose="020B0603020202020204" pitchFamily="34" charset="0"/>
              </a:rPr>
              <a:t>So relax</a:t>
            </a:r>
            <a:r>
              <a:rPr lang="en-US" sz="2800" dirty="0">
                <a:latin typeface="Trebuchet MS" panose="020B0603020202020204" pitchFamily="34" charset="0"/>
              </a:rPr>
              <a:t>! Take time for </a:t>
            </a:r>
            <a:r>
              <a:rPr lang="en-US" sz="2800" dirty="0" smtClean="0">
                <a:latin typeface="Trebuchet MS" panose="020B0603020202020204" pitchFamily="34" charset="0"/>
              </a:rPr>
              <a:t>yourself </a:t>
            </a:r>
            <a:r>
              <a:rPr lang="en-US" sz="2800" dirty="0">
                <a:latin typeface="Trebuchet MS" panose="020B0603020202020204" pitchFamily="34" charset="0"/>
              </a:rPr>
              <a:t>to pursue an </a:t>
            </a:r>
            <a:r>
              <a:rPr lang="en-US" sz="2800" dirty="0" smtClean="0">
                <a:latin typeface="Trebuchet MS" panose="020B0603020202020204" pitchFamily="34" charset="0"/>
              </a:rPr>
              <a:t> activity </a:t>
            </a:r>
            <a:r>
              <a:rPr lang="en-US" sz="2800" dirty="0">
                <a:latin typeface="Trebuchet MS" panose="020B0603020202020204" pitchFamily="34" charset="0"/>
              </a:rPr>
              <a:t>that you love.</a:t>
            </a:r>
          </a:p>
        </p:txBody>
      </p:sp>
      <p:sp>
        <p:nvSpPr>
          <p:cNvPr id="5" name="TextBox 4"/>
          <p:cNvSpPr txBox="1"/>
          <p:nvPr/>
        </p:nvSpPr>
        <p:spPr>
          <a:xfrm>
            <a:off x="2272395" y="814609"/>
            <a:ext cx="4581703" cy="769441"/>
          </a:xfrm>
          <a:prstGeom prst="rect">
            <a:avLst/>
          </a:prstGeom>
          <a:noFill/>
        </p:spPr>
        <p:txBody>
          <a:bodyPr wrap="none" rtlCol="0">
            <a:spAutoFit/>
          </a:bodyPr>
          <a:lstStyle/>
          <a:p>
            <a:pPr algn="ctr"/>
            <a:r>
              <a:rPr lang="en-US" sz="4400" b="1" dirty="0" smtClean="0">
                <a:solidFill>
                  <a:srgbClr val="1C77A4"/>
                </a:solidFill>
                <a:latin typeface="Trebuchet MS" panose="020B0603020202020204" pitchFamily="34" charset="0"/>
              </a:rPr>
              <a:t>Stress Reduction</a:t>
            </a:r>
            <a:endParaRPr lang="en-US" sz="4400" b="1" dirty="0">
              <a:solidFill>
                <a:srgbClr val="1C77A4"/>
              </a:solidFill>
              <a:latin typeface="Trebuchet MS" panose="020B0603020202020204" pitchFamily="34" charset="0"/>
            </a:endParaRP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t="6567"/>
          <a:stretch/>
        </p:blipFill>
        <p:spPr>
          <a:xfrm>
            <a:off x="618692" y="1720087"/>
            <a:ext cx="3043988" cy="426516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8705516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9624" t="5621" r="11753"/>
          <a:stretch/>
        </p:blipFill>
        <p:spPr>
          <a:xfrm>
            <a:off x="5004408" y="1543410"/>
            <a:ext cx="3927409" cy="4708981"/>
          </a:xfrm>
          <a:prstGeom prst="rect">
            <a:avLst/>
          </a:prstGeom>
        </p:spPr>
      </p:pic>
      <p:sp>
        <p:nvSpPr>
          <p:cNvPr id="2" name="Rectangle 1"/>
          <p:cNvSpPr/>
          <p:nvPr/>
        </p:nvSpPr>
        <p:spPr>
          <a:xfrm>
            <a:off x="609600" y="1584050"/>
            <a:ext cx="4846320" cy="4708981"/>
          </a:xfrm>
          <a:prstGeom prst="rect">
            <a:avLst/>
          </a:prstGeom>
        </p:spPr>
        <p:txBody>
          <a:bodyPr wrap="square">
            <a:spAutoFit/>
          </a:bodyPr>
          <a:lstStyle/>
          <a:p>
            <a:r>
              <a:rPr lang="en-US" sz="2900" dirty="0">
                <a:latin typeface="Trebuchet MS" panose="020B0603020202020204" pitchFamily="34" charset="0"/>
              </a:rPr>
              <a:t>Find ways to lower your stress levels – whether </a:t>
            </a:r>
            <a:r>
              <a:rPr lang="en-US" sz="2900" dirty="0" smtClean="0">
                <a:latin typeface="Trebuchet MS" panose="020B0603020202020204" pitchFamily="34" charset="0"/>
              </a:rPr>
              <a:t>that </a:t>
            </a:r>
            <a:r>
              <a:rPr lang="en-US" sz="2900" dirty="0">
                <a:latin typeface="Trebuchet MS" panose="020B0603020202020204" pitchFamily="34" charset="0"/>
              </a:rPr>
              <a:t>involves a spiritual practice, meditation, or some other calming activity. Be optimistic about your future! You’ve embarked on a journey of self-healing that will change your life.</a:t>
            </a:r>
          </a:p>
        </p:txBody>
      </p:sp>
      <p:sp>
        <p:nvSpPr>
          <p:cNvPr id="5" name="TextBox 4"/>
          <p:cNvSpPr txBox="1"/>
          <p:nvPr/>
        </p:nvSpPr>
        <p:spPr>
          <a:xfrm>
            <a:off x="2272395" y="814609"/>
            <a:ext cx="4581703" cy="769441"/>
          </a:xfrm>
          <a:prstGeom prst="rect">
            <a:avLst/>
          </a:prstGeom>
          <a:noFill/>
        </p:spPr>
        <p:txBody>
          <a:bodyPr wrap="none" rtlCol="0">
            <a:spAutoFit/>
          </a:bodyPr>
          <a:lstStyle/>
          <a:p>
            <a:pPr algn="ctr"/>
            <a:r>
              <a:rPr lang="en-US" sz="4400" b="1" dirty="0" smtClean="0">
                <a:solidFill>
                  <a:srgbClr val="1C77A4"/>
                </a:solidFill>
                <a:latin typeface="Trebuchet MS" panose="020B0603020202020204" pitchFamily="34" charset="0"/>
              </a:rPr>
              <a:t>Stress Reduction</a:t>
            </a:r>
            <a:endParaRPr lang="en-US" sz="4400" b="1" dirty="0">
              <a:solidFill>
                <a:srgbClr val="1C77A4"/>
              </a:solidFill>
              <a:latin typeface="Trebuchet MS" panose="020B0603020202020204" pitchFamily="34" charset="0"/>
            </a:endParaRPr>
          </a:p>
        </p:txBody>
      </p:sp>
    </p:spTree>
    <p:extLst>
      <p:ext uri="{BB962C8B-B14F-4D97-AF65-F5344CB8AC3E}">
        <p14:creationId xmlns:p14="http://schemas.microsoft.com/office/powerpoint/2010/main" val="20049240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23920" y="1584050"/>
            <a:ext cx="5293360" cy="4493538"/>
          </a:xfrm>
          <a:prstGeom prst="rect">
            <a:avLst/>
          </a:prstGeom>
        </p:spPr>
        <p:txBody>
          <a:bodyPr wrap="square">
            <a:spAutoFit/>
          </a:bodyPr>
          <a:lstStyle/>
          <a:p>
            <a:r>
              <a:rPr lang="en-US" sz="2600" dirty="0">
                <a:latin typeface="Trebuchet MS" panose="020B0603020202020204" pitchFamily="34" charset="0"/>
              </a:rPr>
              <a:t>Without adequate nutrition, you’re bound to feel somewhat sluggish. If you’re looking to boost your energy levels in the long run, you’ll need to increase your nutritional intake. This means eating plenty of leafy greens, brightly colored vegetables, fresh fruits, nuts, seeds, and other foods that pack a large nutritional bang for your buck. </a:t>
            </a:r>
            <a:endParaRPr lang="en-US" sz="2600" dirty="0">
              <a:effectLst/>
              <a:latin typeface="Trebuchet MS" panose="020B0603020202020204" pitchFamily="34" charset="0"/>
            </a:endParaRPr>
          </a:p>
        </p:txBody>
      </p:sp>
      <p:sp>
        <p:nvSpPr>
          <p:cNvPr id="5" name="TextBox 4"/>
          <p:cNvSpPr txBox="1"/>
          <p:nvPr/>
        </p:nvSpPr>
        <p:spPr>
          <a:xfrm>
            <a:off x="2132938" y="814609"/>
            <a:ext cx="4860626" cy="769441"/>
          </a:xfrm>
          <a:prstGeom prst="rect">
            <a:avLst/>
          </a:prstGeom>
          <a:noFill/>
        </p:spPr>
        <p:txBody>
          <a:bodyPr wrap="none" rtlCol="0">
            <a:spAutoFit/>
          </a:bodyPr>
          <a:lstStyle/>
          <a:p>
            <a:pPr algn="ctr"/>
            <a:r>
              <a:rPr lang="en-US" sz="4400" b="1" dirty="0" smtClean="0">
                <a:solidFill>
                  <a:srgbClr val="1C77A4"/>
                </a:solidFill>
                <a:latin typeface="Trebuchet MS" panose="020B0603020202020204" pitchFamily="34" charset="0"/>
              </a:rPr>
              <a:t>Nutritional Intake</a:t>
            </a:r>
            <a:endParaRPr lang="en-US" sz="4400" b="1" dirty="0">
              <a:solidFill>
                <a:srgbClr val="1C77A4"/>
              </a:solidFill>
              <a:latin typeface="Trebuchet MS" panose="020B0603020202020204" pitchFamily="34"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2080" y="1584050"/>
            <a:ext cx="2669279" cy="4721940"/>
          </a:xfrm>
          <a:prstGeom prst="rect">
            <a:avLst/>
          </a:prstGeom>
        </p:spPr>
      </p:pic>
    </p:spTree>
    <p:extLst>
      <p:ext uri="{BB962C8B-B14F-4D97-AF65-F5344CB8AC3E}">
        <p14:creationId xmlns:p14="http://schemas.microsoft.com/office/powerpoint/2010/main" val="12865645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12333" t="11266" r="13613" b="5400"/>
          <a:stretch/>
        </p:blipFill>
        <p:spPr>
          <a:xfrm>
            <a:off x="4978400" y="2211744"/>
            <a:ext cx="3708400" cy="3772496"/>
          </a:xfrm>
          <a:prstGeom prst="rect">
            <a:avLst/>
          </a:prstGeom>
        </p:spPr>
      </p:pic>
      <p:sp>
        <p:nvSpPr>
          <p:cNvPr id="2" name="Rectangle 1"/>
          <p:cNvSpPr/>
          <p:nvPr/>
        </p:nvSpPr>
        <p:spPr>
          <a:xfrm>
            <a:off x="538480" y="1614530"/>
            <a:ext cx="7889240" cy="4662815"/>
          </a:xfrm>
          <a:prstGeom prst="rect">
            <a:avLst/>
          </a:prstGeom>
        </p:spPr>
        <p:txBody>
          <a:bodyPr wrap="square">
            <a:spAutoFit/>
          </a:bodyPr>
          <a:lstStyle/>
          <a:p>
            <a:r>
              <a:rPr lang="en-US" sz="2600" dirty="0">
                <a:latin typeface="Trebuchet MS" panose="020B0603020202020204" pitchFamily="34" charset="0"/>
              </a:rPr>
              <a:t>As you add these foods into your diet, it’s also important to cut other things out. </a:t>
            </a:r>
            <a:endParaRPr lang="en-US" sz="2600" dirty="0" smtClean="0">
              <a:latin typeface="Trebuchet MS" panose="020B0603020202020204" pitchFamily="34" charset="0"/>
            </a:endParaRPr>
          </a:p>
          <a:p>
            <a:r>
              <a:rPr lang="en-US" sz="2600" dirty="0" smtClean="0">
                <a:latin typeface="Trebuchet MS" panose="020B0603020202020204" pitchFamily="34" charset="0"/>
              </a:rPr>
              <a:t>Refined </a:t>
            </a:r>
            <a:r>
              <a:rPr lang="en-US" sz="2600" dirty="0">
                <a:latin typeface="Trebuchet MS" panose="020B0603020202020204" pitchFamily="34" charset="0"/>
              </a:rPr>
              <a:t>sugars and grains </a:t>
            </a:r>
            <a:r>
              <a:rPr lang="en-US" sz="2600" dirty="0" smtClean="0">
                <a:latin typeface="Trebuchet MS" panose="020B0603020202020204" pitchFamily="34" charset="0"/>
              </a:rPr>
              <a:t>may </a:t>
            </a:r>
          </a:p>
          <a:p>
            <a:r>
              <a:rPr lang="en-US" sz="2600" dirty="0" smtClean="0">
                <a:latin typeface="Trebuchet MS" panose="020B0603020202020204" pitchFamily="34" charset="0"/>
              </a:rPr>
              <a:t>provide a temporary energy </a:t>
            </a:r>
          </a:p>
          <a:p>
            <a:r>
              <a:rPr lang="en-US" sz="2600" dirty="0" smtClean="0">
                <a:latin typeface="Trebuchet MS" panose="020B0603020202020204" pitchFamily="34" charset="0"/>
              </a:rPr>
              <a:t>boost to get you through a </a:t>
            </a:r>
          </a:p>
          <a:p>
            <a:r>
              <a:rPr lang="en-US" sz="2600" dirty="0" smtClean="0">
                <a:latin typeface="Trebuchet MS" panose="020B0603020202020204" pitchFamily="34" charset="0"/>
              </a:rPr>
              <a:t>rough morning or a slow </a:t>
            </a:r>
          </a:p>
          <a:p>
            <a:r>
              <a:rPr lang="en-US" sz="2600" dirty="0" smtClean="0">
                <a:latin typeface="Trebuchet MS" panose="020B0603020202020204" pitchFamily="34" charset="0"/>
              </a:rPr>
              <a:t>afternoon, but they come </a:t>
            </a:r>
          </a:p>
          <a:p>
            <a:r>
              <a:rPr lang="en-US" sz="2600" dirty="0" smtClean="0">
                <a:latin typeface="Trebuchet MS" panose="020B0603020202020204" pitchFamily="34" charset="0"/>
              </a:rPr>
              <a:t>at a price. Each time you </a:t>
            </a:r>
          </a:p>
          <a:p>
            <a:r>
              <a:rPr lang="en-US" sz="2600" dirty="0" smtClean="0">
                <a:latin typeface="Trebuchet MS" panose="020B0603020202020204" pitchFamily="34" charset="0"/>
              </a:rPr>
              <a:t>eat something like this, </a:t>
            </a:r>
          </a:p>
          <a:p>
            <a:r>
              <a:rPr lang="en-US" sz="2600" dirty="0" smtClean="0">
                <a:latin typeface="Trebuchet MS" panose="020B0603020202020204" pitchFamily="34" charset="0"/>
              </a:rPr>
              <a:t>you’ll end up with less energy </a:t>
            </a:r>
          </a:p>
          <a:p>
            <a:r>
              <a:rPr lang="en-US" sz="2600" dirty="0" smtClean="0">
                <a:latin typeface="Trebuchet MS" panose="020B0603020202020204" pitchFamily="34" charset="0"/>
              </a:rPr>
              <a:t>than you started out with. </a:t>
            </a:r>
            <a:endParaRPr lang="en-US" sz="2600" dirty="0">
              <a:effectLst/>
              <a:latin typeface="Trebuchet MS" panose="020B0603020202020204" pitchFamily="34" charset="0"/>
            </a:endParaRPr>
          </a:p>
        </p:txBody>
      </p:sp>
      <p:sp>
        <p:nvSpPr>
          <p:cNvPr id="5" name="TextBox 4"/>
          <p:cNvSpPr txBox="1"/>
          <p:nvPr/>
        </p:nvSpPr>
        <p:spPr>
          <a:xfrm>
            <a:off x="2132938" y="814609"/>
            <a:ext cx="4860626" cy="769441"/>
          </a:xfrm>
          <a:prstGeom prst="rect">
            <a:avLst/>
          </a:prstGeom>
          <a:noFill/>
        </p:spPr>
        <p:txBody>
          <a:bodyPr wrap="none" rtlCol="0">
            <a:spAutoFit/>
          </a:bodyPr>
          <a:lstStyle/>
          <a:p>
            <a:pPr algn="ctr"/>
            <a:r>
              <a:rPr lang="en-US" sz="4400" b="1" dirty="0" smtClean="0">
                <a:solidFill>
                  <a:srgbClr val="1C77A4"/>
                </a:solidFill>
                <a:latin typeface="Trebuchet MS" panose="020B0603020202020204" pitchFamily="34" charset="0"/>
              </a:rPr>
              <a:t>Nutritional Intake</a:t>
            </a:r>
            <a:endParaRPr lang="en-US" sz="4400" b="1" dirty="0">
              <a:solidFill>
                <a:srgbClr val="1C77A4"/>
              </a:solidFill>
              <a:latin typeface="Trebuchet MS" panose="020B0603020202020204" pitchFamily="34" charset="0"/>
            </a:endParaRPr>
          </a:p>
        </p:txBody>
      </p:sp>
    </p:spTree>
    <p:extLst>
      <p:ext uri="{BB962C8B-B14F-4D97-AF65-F5344CB8AC3E}">
        <p14:creationId xmlns:p14="http://schemas.microsoft.com/office/powerpoint/2010/main" val="6270894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nwbc.com.au/img/food/barley%20salad%20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9358" y="1712096"/>
            <a:ext cx="3947160" cy="401892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875280" y="1390153"/>
            <a:ext cx="5842000" cy="4662815"/>
          </a:xfrm>
          <a:prstGeom prst="rect">
            <a:avLst/>
          </a:prstGeom>
        </p:spPr>
        <p:txBody>
          <a:bodyPr wrap="square">
            <a:spAutoFit/>
          </a:bodyPr>
          <a:lstStyle/>
          <a:p>
            <a:r>
              <a:rPr lang="en-US" sz="2700" dirty="0">
                <a:latin typeface="Trebuchet MS" panose="020B0603020202020204" pitchFamily="34" charset="0"/>
              </a:rPr>
              <a:t>It’s also important to eat at </a:t>
            </a:r>
            <a:r>
              <a:rPr lang="en-US" sz="2700" dirty="0" smtClean="0">
                <a:latin typeface="Trebuchet MS" panose="020B0603020202020204" pitchFamily="34" charset="0"/>
              </a:rPr>
              <a:t>regular </a:t>
            </a:r>
          </a:p>
          <a:p>
            <a:r>
              <a:rPr lang="en-US" sz="2700" dirty="0">
                <a:latin typeface="Trebuchet MS" panose="020B0603020202020204" pitchFamily="34" charset="0"/>
              </a:rPr>
              <a:t> </a:t>
            </a:r>
            <a:r>
              <a:rPr lang="en-US" sz="2700" dirty="0" smtClean="0">
                <a:latin typeface="Trebuchet MS" panose="020B0603020202020204" pitchFamily="34" charset="0"/>
              </a:rPr>
              <a:t>      intervals </a:t>
            </a:r>
            <a:r>
              <a:rPr lang="en-US" sz="2700" dirty="0">
                <a:latin typeface="Trebuchet MS" panose="020B0603020202020204" pitchFamily="34" charset="0"/>
              </a:rPr>
              <a:t>throughout </a:t>
            </a:r>
            <a:r>
              <a:rPr lang="en-US" sz="2700" dirty="0" smtClean="0">
                <a:latin typeface="Trebuchet MS" panose="020B0603020202020204" pitchFamily="34" charset="0"/>
              </a:rPr>
              <a:t>the </a:t>
            </a:r>
            <a:r>
              <a:rPr lang="en-US" sz="2700" dirty="0">
                <a:latin typeface="Trebuchet MS" panose="020B0603020202020204" pitchFamily="34" charset="0"/>
              </a:rPr>
              <a:t>day. </a:t>
            </a:r>
            <a:endParaRPr lang="en-US" sz="2700" dirty="0" smtClean="0">
              <a:latin typeface="Trebuchet MS" panose="020B0603020202020204" pitchFamily="34" charset="0"/>
            </a:endParaRPr>
          </a:p>
          <a:p>
            <a:r>
              <a:rPr lang="en-US" sz="2700" dirty="0">
                <a:latin typeface="Trebuchet MS" panose="020B0603020202020204" pitchFamily="34" charset="0"/>
              </a:rPr>
              <a:t> </a:t>
            </a:r>
            <a:r>
              <a:rPr lang="en-US" sz="2700" dirty="0" smtClean="0">
                <a:latin typeface="Trebuchet MS" panose="020B0603020202020204" pitchFamily="34" charset="0"/>
              </a:rPr>
              <a:t>         Even </a:t>
            </a:r>
            <a:r>
              <a:rPr lang="en-US" sz="2700" dirty="0">
                <a:latin typeface="Trebuchet MS" panose="020B0603020202020204" pitchFamily="34" charset="0"/>
              </a:rPr>
              <a:t>if </a:t>
            </a:r>
            <a:r>
              <a:rPr lang="en-US" sz="2700" dirty="0" smtClean="0">
                <a:latin typeface="Trebuchet MS" panose="020B0603020202020204" pitchFamily="34" charset="0"/>
              </a:rPr>
              <a:t>you’re not starving, </a:t>
            </a:r>
          </a:p>
          <a:p>
            <a:r>
              <a:rPr lang="en-US" sz="2700" dirty="0">
                <a:latin typeface="Trebuchet MS" panose="020B0603020202020204" pitchFamily="34" charset="0"/>
              </a:rPr>
              <a:t> </a:t>
            </a:r>
            <a:r>
              <a:rPr lang="en-US" sz="2700" dirty="0" smtClean="0">
                <a:latin typeface="Trebuchet MS" panose="020B0603020202020204" pitchFamily="34" charset="0"/>
              </a:rPr>
              <a:t>           don’t </a:t>
            </a:r>
            <a:r>
              <a:rPr lang="en-US" sz="2700" dirty="0">
                <a:latin typeface="Trebuchet MS" panose="020B0603020202020204" pitchFamily="34" charset="0"/>
              </a:rPr>
              <a:t>skip a </a:t>
            </a:r>
            <a:r>
              <a:rPr lang="en-US" sz="2700" dirty="0" smtClean="0">
                <a:latin typeface="Trebuchet MS" panose="020B0603020202020204" pitchFamily="34" charset="0"/>
              </a:rPr>
              <a:t>meal</a:t>
            </a:r>
            <a:r>
              <a:rPr lang="en-US" sz="2700" dirty="0">
                <a:latin typeface="Trebuchet MS" panose="020B0603020202020204" pitchFamily="34" charset="0"/>
              </a:rPr>
              <a:t>. You’ll </a:t>
            </a:r>
            <a:endParaRPr lang="en-US" sz="2700" dirty="0" smtClean="0">
              <a:latin typeface="Trebuchet MS" panose="020B0603020202020204" pitchFamily="34" charset="0"/>
            </a:endParaRPr>
          </a:p>
          <a:p>
            <a:r>
              <a:rPr lang="en-US" sz="2700" dirty="0">
                <a:latin typeface="Trebuchet MS" panose="020B0603020202020204" pitchFamily="34" charset="0"/>
              </a:rPr>
              <a:t> </a:t>
            </a:r>
            <a:r>
              <a:rPr lang="en-US" sz="2700" dirty="0" smtClean="0">
                <a:latin typeface="Trebuchet MS" panose="020B0603020202020204" pitchFamily="34" charset="0"/>
              </a:rPr>
              <a:t>            just </a:t>
            </a:r>
            <a:r>
              <a:rPr lang="en-US" sz="2700" dirty="0">
                <a:latin typeface="Trebuchet MS" panose="020B0603020202020204" pitchFamily="34" charset="0"/>
              </a:rPr>
              <a:t>make </a:t>
            </a:r>
            <a:r>
              <a:rPr lang="en-US" sz="2700" dirty="0" smtClean="0">
                <a:latin typeface="Trebuchet MS" panose="020B0603020202020204" pitchFamily="34" charset="0"/>
              </a:rPr>
              <a:t>yourself </a:t>
            </a:r>
            <a:r>
              <a:rPr lang="en-US" sz="2700" dirty="0">
                <a:latin typeface="Trebuchet MS" panose="020B0603020202020204" pitchFamily="34" charset="0"/>
              </a:rPr>
              <a:t>hungrier </a:t>
            </a:r>
            <a:endParaRPr lang="en-US" sz="2700" dirty="0" smtClean="0">
              <a:latin typeface="Trebuchet MS" panose="020B0603020202020204" pitchFamily="34" charset="0"/>
            </a:endParaRPr>
          </a:p>
          <a:p>
            <a:r>
              <a:rPr lang="en-US" sz="2700" dirty="0">
                <a:latin typeface="Trebuchet MS" panose="020B0603020202020204" pitchFamily="34" charset="0"/>
              </a:rPr>
              <a:t> </a:t>
            </a:r>
            <a:r>
              <a:rPr lang="en-US" sz="2700" dirty="0" smtClean="0">
                <a:latin typeface="Trebuchet MS" panose="020B0603020202020204" pitchFamily="34" charset="0"/>
              </a:rPr>
              <a:t>             and more </a:t>
            </a:r>
            <a:r>
              <a:rPr lang="en-US" sz="2700" dirty="0">
                <a:latin typeface="Trebuchet MS" panose="020B0603020202020204" pitchFamily="34" charset="0"/>
              </a:rPr>
              <a:t>likely to make </a:t>
            </a:r>
            <a:endParaRPr lang="en-US" sz="2700" dirty="0" smtClean="0">
              <a:latin typeface="Trebuchet MS" panose="020B0603020202020204" pitchFamily="34" charset="0"/>
            </a:endParaRPr>
          </a:p>
          <a:p>
            <a:r>
              <a:rPr lang="en-US" sz="2700" dirty="0">
                <a:latin typeface="Trebuchet MS" panose="020B0603020202020204" pitchFamily="34" charset="0"/>
              </a:rPr>
              <a:t> </a:t>
            </a:r>
            <a:r>
              <a:rPr lang="en-US" sz="2700" dirty="0" smtClean="0">
                <a:latin typeface="Trebuchet MS" panose="020B0603020202020204" pitchFamily="34" charset="0"/>
              </a:rPr>
              <a:t>            poor choices </a:t>
            </a:r>
            <a:r>
              <a:rPr lang="en-US" sz="2700" dirty="0">
                <a:latin typeface="Trebuchet MS" panose="020B0603020202020204" pitchFamily="34" charset="0"/>
              </a:rPr>
              <a:t>at your next </a:t>
            </a:r>
            <a:endParaRPr lang="en-US" sz="2700" dirty="0" smtClean="0">
              <a:latin typeface="Trebuchet MS" panose="020B0603020202020204" pitchFamily="34" charset="0"/>
            </a:endParaRPr>
          </a:p>
          <a:p>
            <a:r>
              <a:rPr lang="en-US" sz="2700" dirty="0">
                <a:latin typeface="Trebuchet MS" panose="020B0603020202020204" pitchFamily="34" charset="0"/>
              </a:rPr>
              <a:t> </a:t>
            </a:r>
            <a:r>
              <a:rPr lang="en-US" sz="2700" dirty="0" smtClean="0">
                <a:latin typeface="Trebuchet MS" panose="020B0603020202020204" pitchFamily="34" charset="0"/>
              </a:rPr>
              <a:t>          meal</a:t>
            </a:r>
            <a:r>
              <a:rPr lang="en-US" sz="2700" dirty="0">
                <a:latin typeface="Trebuchet MS" panose="020B0603020202020204" pitchFamily="34" charset="0"/>
              </a:rPr>
              <a:t>. If you want to </a:t>
            </a:r>
            <a:endParaRPr lang="en-US" sz="2700" dirty="0" smtClean="0">
              <a:latin typeface="Trebuchet MS" panose="020B0603020202020204" pitchFamily="34" charset="0"/>
            </a:endParaRPr>
          </a:p>
          <a:p>
            <a:r>
              <a:rPr lang="en-US" sz="2700" dirty="0">
                <a:latin typeface="Trebuchet MS" panose="020B0603020202020204" pitchFamily="34" charset="0"/>
              </a:rPr>
              <a:t> </a:t>
            </a:r>
            <a:r>
              <a:rPr lang="en-US" sz="2700" dirty="0" smtClean="0">
                <a:latin typeface="Trebuchet MS" panose="020B0603020202020204" pitchFamily="34" charset="0"/>
              </a:rPr>
              <a:t>        maintain </a:t>
            </a:r>
            <a:r>
              <a:rPr lang="en-US" sz="2700" dirty="0">
                <a:latin typeface="Trebuchet MS" panose="020B0603020202020204" pitchFamily="34" charset="0"/>
              </a:rPr>
              <a:t>a balanced supply of </a:t>
            </a:r>
            <a:endParaRPr lang="en-US" sz="2700" dirty="0" smtClean="0">
              <a:latin typeface="Trebuchet MS" panose="020B0603020202020204" pitchFamily="34" charset="0"/>
            </a:endParaRPr>
          </a:p>
          <a:p>
            <a:r>
              <a:rPr lang="en-US" sz="2700" dirty="0">
                <a:latin typeface="Trebuchet MS" panose="020B0603020202020204" pitchFamily="34" charset="0"/>
              </a:rPr>
              <a:t> </a:t>
            </a:r>
            <a:r>
              <a:rPr lang="en-US" sz="2700" dirty="0" smtClean="0">
                <a:latin typeface="Trebuchet MS" panose="020B0603020202020204" pitchFamily="34" charset="0"/>
              </a:rPr>
              <a:t>     energy</a:t>
            </a:r>
            <a:r>
              <a:rPr lang="en-US" sz="2700" dirty="0">
                <a:latin typeface="Trebuchet MS" panose="020B0603020202020204" pitchFamily="34" charset="0"/>
              </a:rPr>
              <a:t>, </a:t>
            </a:r>
            <a:r>
              <a:rPr lang="en-US" sz="2700" dirty="0" smtClean="0">
                <a:latin typeface="Trebuchet MS" panose="020B0603020202020204" pitchFamily="34" charset="0"/>
              </a:rPr>
              <a:t>eat regular meals and </a:t>
            </a:r>
            <a:r>
              <a:rPr lang="en-US" sz="2700" dirty="0">
                <a:latin typeface="Trebuchet MS" panose="020B0603020202020204" pitchFamily="34" charset="0"/>
              </a:rPr>
              <a:t>prepare healthy snacks in advance!</a:t>
            </a:r>
            <a:endParaRPr lang="en-US" sz="2700" dirty="0">
              <a:effectLst/>
              <a:latin typeface="Trebuchet MS" panose="020B0603020202020204" pitchFamily="34" charset="0"/>
            </a:endParaRPr>
          </a:p>
        </p:txBody>
      </p:sp>
      <p:sp>
        <p:nvSpPr>
          <p:cNvPr id="5" name="TextBox 4"/>
          <p:cNvSpPr txBox="1"/>
          <p:nvPr/>
        </p:nvSpPr>
        <p:spPr>
          <a:xfrm>
            <a:off x="2132938" y="814609"/>
            <a:ext cx="4860626" cy="769441"/>
          </a:xfrm>
          <a:prstGeom prst="rect">
            <a:avLst/>
          </a:prstGeom>
          <a:noFill/>
        </p:spPr>
        <p:txBody>
          <a:bodyPr wrap="none" rtlCol="0">
            <a:spAutoFit/>
          </a:bodyPr>
          <a:lstStyle/>
          <a:p>
            <a:pPr algn="ctr"/>
            <a:r>
              <a:rPr lang="en-US" sz="4400" b="1" dirty="0" smtClean="0">
                <a:solidFill>
                  <a:srgbClr val="1C77A4"/>
                </a:solidFill>
                <a:latin typeface="Trebuchet MS" panose="020B0603020202020204" pitchFamily="34" charset="0"/>
              </a:rPr>
              <a:t>Nutritional Intake</a:t>
            </a:r>
            <a:endParaRPr lang="en-US" sz="4400" b="1" dirty="0">
              <a:solidFill>
                <a:srgbClr val="1C77A4"/>
              </a:solidFill>
              <a:latin typeface="Trebuchet MS" panose="020B0603020202020204" pitchFamily="34" charset="0"/>
            </a:endParaRPr>
          </a:p>
        </p:txBody>
      </p:sp>
    </p:spTree>
    <p:extLst>
      <p:ext uri="{BB962C8B-B14F-4D97-AF65-F5344CB8AC3E}">
        <p14:creationId xmlns:p14="http://schemas.microsoft.com/office/powerpoint/2010/main" val="24645135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9422" t="7183" r="9258" b="8305"/>
          <a:stretch/>
        </p:blipFill>
        <p:spPr>
          <a:xfrm>
            <a:off x="4358640" y="2274344"/>
            <a:ext cx="4375766" cy="3323815"/>
          </a:xfrm>
          <a:prstGeom prst="rect">
            <a:avLst/>
          </a:prstGeom>
        </p:spPr>
      </p:pic>
      <p:sp>
        <p:nvSpPr>
          <p:cNvPr id="2" name="Rectangle 1"/>
          <p:cNvSpPr/>
          <p:nvPr/>
        </p:nvSpPr>
        <p:spPr>
          <a:xfrm>
            <a:off x="538480" y="1613620"/>
            <a:ext cx="6786880" cy="4401205"/>
          </a:xfrm>
          <a:prstGeom prst="rect">
            <a:avLst/>
          </a:prstGeom>
        </p:spPr>
        <p:txBody>
          <a:bodyPr wrap="square">
            <a:spAutoFit/>
          </a:bodyPr>
          <a:lstStyle/>
          <a:p>
            <a:r>
              <a:rPr lang="en-US" sz="2800" dirty="0">
                <a:latin typeface="Trebuchet MS" panose="020B0603020202020204" pitchFamily="34" charset="0"/>
              </a:rPr>
              <a:t>If you’ve tried to boost your energy levels but still feel drained, </a:t>
            </a:r>
            <a:endParaRPr lang="en-US" sz="2800" dirty="0" smtClean="0">
              <a:latin typeface="Trebuchet MS" panose="020B0603020202020204" pitchFamily="34" charset="0"/>
            </a:endParaRPr>
          </a:p>
          <a:p>
            <a:r>
              <a:rPr lang="en-US" sz="2800" dirty="0" smtClean="0">
                <a:latin typeface="Trebuchet MS" panose="020B0603020202020204" pitchFamily="34" charset="0"/>
              </a:rPr>
              <a:t>you </a:t>
            </a:r>
            <a:r>
              <a:rPr lang="en-US" sz="2800" dirty="0">
                <a:latin typeface="Trebuchet MS" panose="020B0603020202020204" pitchFamily="34" charset="0"/>
              </a:rPr>
              <a:t>may want to start </a:t>
            </a:r>
            <a:endParaRPr lang="en-US" sz="2800" dirty="0" smtClean="0">
              <a:latin typeface="Trebuchet MS" panose="020B0603020202020204" pitchFamily="34" charset="0"/>
            </a:endParaRPr>
          </a:p>
          <a:p>
            <a:r>
              <a:rPr lang="en-US" sz="2800" dirty="0" smtClean="0">
                <a:latin typeface="Trebuchet MS" panose="020B0603020202020204" pitchFamily="34" charset="0"/>
              </a:rPr>
              <a:t>supplementing </a:t>
            </a:r>
            <a:r>
              <a:rPr lang="en-US" sz="2800" dirty="0">
                <a:latin typeface="Trebuchet MS" panose="020B0603020202020204" pitchFamily="34" charset="0"/>
              </a:rPr>
              <a:t>with </a:t>
            </a:r>
            <a:endParaRPr lang="en-US" sz="2800" dirty="0" smtClean="0">
              <a:latin typeface="Trebuchet MS" panose="020B0603020202020204" pitchFamily="34" charset="0"/>
            </a:endParaRPr>
          </a:p>
          <a:p>
            <a:r>
              <a:rPr lang="en-US" sz="2800" dirty="0" smtClean="0">
                <a:latin typeface="Trebuchet MS" panose="020B0603020202020204" pitchFamily="34" charset="0"/>
              </a:rPr>
              <a:t>Vitamin </a:t>
            </a:r>
            <a:r>
              <a:rPr lang="en-US" sz="2800" dirty="0">
                <a:latin typeface="Trebuchet MS" panose="020B0603020202020204" pitchFamily="34" charset="0"/>
              </a:rPr>
              <a:t>B12. Recent </a:t>
            </a:r>
            <a:endParaRPr lang="en-US" sz="2800" dirty="0" smtClean="0">
              <a:latin typeface="Trebuchet MS" panose="020B0603020202020204" pitchFamily="34" charset="0"/>
            </a:endParaRPr>
          </a:p>
          <a:p>
            <a:r>
              <a:rPr lang="en-US" sz="2800" dirty="0" smtClean="0">
                <a:latin typeface="Trebuchet MS" panose="020B0603020202020204" pitchFamily="34" charset="0"/>
              </a:rPr>
              <a:t>studies </a:t>
            </a:r>
            <a:r>
              <a:rPr lang="en-US" sz="2800" dirty="0">
                <a:latin typeface="Trebuchet MS" panose="020B0603020202020204" pitchFamily="34" charset="0"/>
              </a:rPr>
              <a:t>suggest that </a:t>
            </a:r>
            <a:endParaRPr lang="en-US" sz="2800" dirty="0" smtClean="0">
              <a:latin typeface="Trebuchet MS" panose="020B0603020202020204" pitchFamily="34" charset="0"/>
            </a:endParaRPr>
          </a:p>
          <a:p>
            <a:r>
              <a:rPr lang="en-US" sz="2800" dirty="0" smtClean="0">
                <a:latin typeface="Trebuchet MS" panose="020B0603020202020204" pitchFamily="34" charset="0"/>
              </a:rPr>
              <a:t>anywhere </a:t>
            </a:r>
            <a:r>
              <a:rPr lang="en-US" sz="2800" dirty="0">
                <a:latin typeface="Trebuchet MS" panose="020B0603020202020204" pitchFamily="34" charset="0"/>
              </a:rPr>
              <a:t>from 15-40% </a:t>
            </a:r>
            <a:endParaRPr lang="en-US" sz="2800" dirty="0" smtClean="0">
              <a:latin typeface="Trebuchet MS" panose="020B0603020202020204" pitchFamily="34" charset="0"/>
            </a:endParaRPr>
          </a:p>
          <a:p>
            <a:r>
              <a:rPr lang="en-US" sz="2800" dirty="0" smtClean="0">
                <a:latin typeface="Trebuchet MS" panose="020B0603020202020204" pitchFamily="34" charset="0"/>
              </a:rPr>
              <a:t>of </a:t>
            </a:r>
            <a:r>
              <a:rPr lang="en-US" sz="2800" dirty="0">
                <a:latin typeface="Trebuchet MS" panose="020B0603020202020204" pitchFamily="34" charset="0"/>
              </a:rPr>
              <a:t>Americans lack the </a:t>
            </a:r>
            <a:endParaRPr lang="en-US" sz="2800" dirty="0" smtClean="0">
              <a:latin typeface="Trebuchet MS" panose="020B0603020202020204" pitchFamily="34" charset="0"/>
            </a:endParaRPr>
          </a:p>
          <a:p>
            <a:r>
              <a:rPr lang="en-US" sz="2800" dirty="0" smtClean="0">
                <a:latin typeface="Trebuchet MS" panose="020B0603020202020204" pitchFamily="34" charset="0"/>
              </a:rPr>
              <a:t>B12 </a:t>
            </a:r>
            <a:r>
              <a:rPr lang="en-US" sz="2800" dirty="0">
                <a:latin typeface="Trebuchet MS" panose="020B0603020202020204" pitchFamily="34" charset="0"/>
              </a:rPr>
              <a:t>their bodies need to </a:t>
            </a:r>
            <a:endParaRPr lang="en-US" sz="2800" dirty="0" smtClean="0">
              <a:latin typeface="Trebuchet MS" panose="020B0603020202020204" pitchFamily="34" charset="0"/>
            </a:endParaRPr>
          </a:p>
          <a:p>
            <a:r>
              <a:rPr lang="en-US" sz="2800" dirty="0" smtClean="0">
                <a:latin typeface="Trebuchet MS" panose="020B0603020202020204" pitchFamily="34" charset="0"/>
              </a:rPr>
              <a:t>function </a:t>
            </a:r>
            <a:r>
              <a:rPr lang="en-US" sz="2800" dirty="0">
                <a:latin typeface="Trebuchet MS" panose="020B0603020202020204" pitchFamily="34" charset="0"/>
              </a:rPr>
              <a:t>at peak performance. </a:t>
            </a:r>
            <a:endParaRPr lang="en-US" sz="2800" dirty="0">
              <a:effectLst/>
              <a:latin typeface="Trebuchet MS" panose="020B0603020202020204" pitchFamily="34" charset="0"/>
            </a:endParaRPr>
          </a:p>
        </p:txBody>
      </p:sp>
      <p:sp>
        <p:nvSpPr>
          <p:cNvPr id="5" name="TextBox 4"/>
          <p:cNvSpPr txBox="1"/>
          <p:nvPr/>
        </p:nvSpPr>
        <p:spPr>
          <a:xfrm>
            <a:off x="2876221" y="814609"/>
            <a:ext cx="3374065" cy="769441"/>
          </a:xfrm>
          <a:prstGeom prst="rect">
            <a:avLst/>
          </a:prstGeom>
          <a:noFill/>
        </p:spPr>
        <p:txBody>
          <a:bodyPr wrap="none" rtlCol="0">
            <a:spAutoFit/>
          </a:bodyPr>
          <a:lstStyle/>
          <a:p>
            <a:pPr algn="ctr"/>
            <a:r>
              <a:rPr lang="en-US" sz="4400" b="1" dirty="0" smtClean="0">
                <a:solidFill>
                  <a:srgbClr val="1C77A4"/>
                </a:solidFill>
                <a:latin typeface="Trebuchet MS" panose="020B0603020202020204" pitchFamily="34" charset="0"/>
              </a:rPr>
              <a:t>Vitamin B12</a:t>
            </a:r>
            <a:endParaRPr lang="en-US" sz="4400" b="1" dirty="0">
              <a:solidFill>
                <a:srgbClr val="1C77A4"/>
              </a:solidFill>
              <a:latin typeface="Trebuchet MS" panose="020B0603020202020204" pitchFamily="34" charset="0"/>
            </a:endParaRPr>
          </a:p>
        </p:txBody>
      </p:sp>
    </p:spTree>
    <p:extLst>
      <p:ext uri="{BB962C8B-B14F-4D97-AF65-F5344CB8AC3E}">
        <p14:creationId xmlns:p14="http://schemas.microsoft.com/office/powerpoint/2010/main" val="8750483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439838" y="1532849"/>
            <a:ext cx="8233382" cy="4235150"/>
          </a:xfrm>
          <a:prstGeom prst="rect">
            <a:avLst/>
          </a:prstGeom>
        </p:spPr>
        <p:txBody>
          <a:bodyPr>
            <a:noAutofit/>
          </a:bodyPr>
          <a:lst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a:lstStyle>
          <a:p>
            <a:pPr>
              <a:buClrTx/>
              <a:buFont typeface="Arial" panose="020B0604020202020204" pitchFamily="34" charset="0"/>
              <a:buChar char="•"/>
            </a:pPr>
            <a:r>
              <a:rPr lang="en-US" sz="2500" dirty="0" smtClean="0">
                <a:solidFill>
                  <a:schemeClr val="tx1"/>
                </a:solidFill>
                <a:latin typeface="Trebuchet MS" panose="020B0603020202020204" pitchFamily="34" charset="0"/>
              </a:rPr>
              <a:t>Most Americans don’t have as much energy as they’d like, and it shows! Nearly everybody struggles to make it to the gym, maintain focus at work, and feel “up for” other activities at the end of the day.</a:t>
            </a:r>
          </a:p>
          <a:p>
            <a:pPr>
              <a:buClrTx/>
              <a:buFont typeface="Arial" panose="020B0604020202020204" pitchFamily="34" charset="0"/>
              <a:buChar char="•"/>
            </a:pPr>
            <a:r>
              <a:rPr lang="en-US" sz="2500" dirty="0" smtClean="0">
                <a:solidFill>
                  <a:schemeClr val="tx1"/>
                </a:solidFill>
                <a:latin typeface="Trebuchet MS" panose="020B0603020202020204" pitchFamily="34" charset="0"/>
              </a:rPr>
              <a:t>You can boost your energy levels by engaging in regular physical activity, getting enough sleep, managing your stress levels, and maximizing your nutritional intake.</a:t>
            </a:r>
          </a:p>
          <a:p>
            <a:pPr>
              <a:buClrTx/>
              <a:buFont typeface="Arial" panose="020B0604020202020204" pitchFamily="34" charset="0"/>
              <a:buChar char="•"/>
            </a:pPr>
            <a:r>
              <a:rPr lang="en-US" sz="2500" dirty="0" smtClean="0">
                <a:solidFill>
                  <a:schemeClr val="tx1"/>
                </a:solidFill>
                <a:latin typeface="Trebuchet MS" panose="020B0603020202020204" pitchFamily="34" charset="0"/>
              </a:rPr>
              <a:t>For a quick, easy, and healthy energy boost, you can also use the Vitamin B12 supplement available through our office!</a:t>
            </a:r>
          </a:p>
          <a:p>
            <a:pPr>
              <a:buClrTx/>
              <a:buFont typeface="Arial" panose="020B0604020202020204" pitchFamily="34" charset="0"/>
              <a:buChar char="•"/>
            </a:pPr>
            <a:endParaRPr lang="en-US" sz="2500" dirty="0" smtClean="0">
              <a:solidFill>
                <a:schemeClr val="tx1"/>
              </a:solidFill>
              <a:latin typeface="Trebuchet MS" panose="020B0603020202020204" pitchFamily="34" charset="0"/>
            </a:endParaRPr>
          </a:p>
          <a:p>
            <a:pPr>
              <a:buClrTx/>
              <a:buFont typeface="Arial" panose="020B0604020202020204" pitchFamily="34" charset="0"/>
              <a:buChar char="•"/>
            </a:pPr>
            <a:endParaRPr lang="en-US" sz="2500" dirty="0">
              <a:solidFill>
                <a:schemeClr val="tx1"/>
              </a:solidFill>
              <a:latin typeface="Trebuchet MS" panose="020B0603020202020204" pitchFamily="34" charset="0"/>
            </a:endParaRPr>
          </a:p>
        </p:txBody>
      </p:sp>
      <p:sp>
        <p:nvSpPr>
          <p:cNvPr id="5" name="TextBox 4"/>
          <p:cNvSpPr txBox="1"/>
          <p:nvPr/>
        </p:nvSpPr>
        <p:spPr>
          <a:xfrm>
            <a:off x="3039806" y="620712"/>
            <a:ext cx="3066865" cy="830997"/>
          </a:xfrm>
          <a:prstGeom prst="rect">
            <a:avLst/>
          </a:prstGeom>
          <a:noFill/>
        </p:spPr>
        <p:txBody>
          <a:bodyPr wrap="none" rtlCol="0">
            <a:spAutoFit/>
          </a:bodyPr>
          <a:lstStyle/>
          <a:p>
            <a:pPr algn="ctr"/>
            <a:r>
              <a:rPr lang="en-US" sz="4800" b="1" dirty="0" smtClean="0">
                <a:solidFill>
                  <a:srgbClr val="1C77A4"/>
                </a:solidFill>
                <a:latin typeface="Trebuchet MS" panose="020B0603020202020204" pitchFamily="34" charset="0"/>
              </a:rPr>
              <a:t>Summary:</a:t>
            </a:r>
            <a:endParaRPr lang="en-US" sz="4800" b="1" dirty="0">
              <a:solidFill>
                <a:srgbClr val="1C77A4"/>
              </a:solidFill>
              <a:latin typeface="Trebuchet MS" panose="020B0603020202020204" pitchFamily="34" charset="0"/>
            </a:endParaRPr>
          </a:p>
        </p:txBody>
      </p:sp>
    </p:spTree>
    <p:extLst>
      <p:ext uri="{BB962C8B-B14F-4D97-AF65-F5344CB8AC3E}">
        <p14:creationId xmlns:p14="http://schemas.microsoft.com/office/powerpoint/2010/main" val="8796790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810070" y="653048"/>
            <a:ext cx="5409302" cy="1446550"/>
          </a:xfrm>
          <a:prstGeom prst="rect">
            <a:avLst/>
          </a:prstGeom>
          <a:noFill/>
        </p:spPr>
        <p:txBody>
          <a:bodyPr wrap="none" rtlCol="0">
            <a:spAutoFit/>
          </a:bodyPr>
          <a:lstStyle/>
          <a:p>
            <a:pPr algn="ctr"/>
            <a:r>
              <a:rPr lang="en-US" sz="4400" b="1" dirty="0" smtClean="0">
                <a:solidFill>
                  <a:srgbClr val="1C77A4"/>
                </a:solidFill>
                <a:latin typeface="Trebuchet MS" panose="020B0603020202020204" pitchFamily="34" charset="0"/>
              </a:rPr>
              <a:t>On Sale This Week: </a:t>
            </a:r>
          </a:p>
          <a:p>
            <a:pPr algn="ctr"/>
            <a:r>
              <a:rPr lang="en-US" sz="4400" b="1" dirty="0" smtClean="0">
                <a:solidFill>
                  <a:srgbClr val="1C77A4"/>
                </a:solidFill>
                <a:latin typeface="Trebuchet MS" panose="020B0603020202020204" pitchFamily="34" charset="0"/>
              </a:rPr>
              <a:t>Vitamin B12!</a:t>
            </a:r>
            <a:endParaRPr lang="en-US" sz="5400" b="1" dirty="0" smtClean="0">
              <a:solidFill>
                <a:srgbClr val="1C77A4"/>
              </a:solidFill>
              <a:latin typeface="Trebuchet MS" panose="020B060302020202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88058" y="2241838"/>
            <a:ext cx="3653325" cy="3653325"/>
          </a:xfrm>
          <a:prstGeom prst="rect">
            <a:avLst/>
          </a:prstGeom>
        </p:spPr>
      </p:pic>
    </p:spTree>
    <p:extLst>
      <p:ext uri="{BB962C8B-B14F-4D97-AF65-F5344CB8AC3E}">
        <p14:creationId xmlns:p14="http://schemas.microsoft.com/office/powerpoint/2010/main" val="32019480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37604" y="1358554"/>
            <a:ext cx="5282330" cy="6078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100" b="1" dirty="0" smtClean="0">
                <a:solidFill>
                  <a:srgbClr val="1C77A4"/>
                </a:solidFill>
                <a:latin typeface="+mn-lt"/>
              </a:rPr>
              <a:t>Today, we’re going to teach you how to boost your energy levels naturally.</a:t>
            </a:r>
            <a:endParaRPr lang="en-US" sz="5100" b="1" dirty="0">
              <a:solidFill>
                <a:srgbClr val="1C77A4"/>
              </a:solidFill>
              <a:latin typeface="+mn-lt"/>
            </a:endParaRP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31848" t="3782" r="31376" b="54159"/>
          <a:stretch/>
        </p:blipFill>
        <p:spPr>
          <a:xfrm>
            <a:off x="5405121" y="610643"/>
            <a:ext cx="3281680" cy="5637757"/>
          </a:xfrm>
          <a:prstGeom prst="rect">
            <a:avLst/>
          </a:prstGeom>
        </p:spPr>
      </p:pic>
    </p:spTree>
    <p:extLst>
      <p:ext uri="{BB962C8B-B14F-4D97-AF65-F5344CB8AC3E}">
        <p14:creationId xmlns:p14="http://schemas.microsoft.com/office/powerpoint/2010/main" val="39464486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05115" y="928558"/>
            <a:ext cx="8538885" cy="6078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b="1" dirty="0" smtClean="0">
                <a:solidFill>
                  <a:srgbClr val="1C77A4"/>
                </a:solidFill>
                <a:latin typeface="Trebuchet MS" panose="020B0603020202020204" pitchFamily="34" charset="0"/>
              </a:rPr>
              <a:t>Integrate what you’ve learned today by listening to: </a:t>
            </a:r>
          </a:p>
          <a:p>
            <a:endParaRPr lang="en-US" sz="2000" b="1" dirty="0" smtClean="0">
              <a:solidFill>
                <a:srgbClr val="382C7A"/>
              </a:solidFill>
              <a:latin typeface="Trebuchet MS" panose="020B0603020202020204" pitchFamily="34" charset="0"/>
            </a:endParaRPr>
          </a:p>
          <a:p>
            <a:r>
              <a:rPr lang="en-US" sz="4000" dirty="0" smtClean="0">
                <a:latin typeface="Trebuchet MS" panose="020B0603020202020204" pitchFamily="34" charset="0"/>
              </a:rPr>
              <a:t>LHL018 — </a:t>
            </a:r>
          </a:p>
          <a:p>
            <a:r>
              <a:rPr lang="en-US" sz="4000" dirty="0" smtClean="0">
                <a:latin typeface="Trebuchet MS" panose="020B0603020202020204" pitchFamily="34" charset="0"/>
              </a:rPr>
              <a:t>How to Boost Your </a:t>
            </a:r>
          </a:p>
          <a:p>
            <a:r>
              <a:rPr lang="en-US" sz="4000" dirty="0" smtClean="0">
                <a:latin typeface="Trebuchet MS" panose="020B0603020202020204" pitchFamily="34" charset="0"/>
              </a:rPr>
              <a:t>Energy Levels</a:t>
            </a:r>
          </a:p>
          <a:p>
            <a:r>
              <a:rPr lang="en-US" sz="4000" dirty="0" smtClean="0">
                <a:latin typeface="Trebuchet MS" panose="020B0603020202020204" pitchFamily="34" charset="0"/>
              </a:rPr>
              <a:t>Naturally</a:t>
            </a:r>
            <a:endParaRPr lang="en-US" sz="4000" dirty="0">
              <a:latin typeface="Trebuchet MS" panose="020B060302020202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08327" y="3302718"/>
            <a:ext cx="2393226" cy="245689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978270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67162" y="1706610"/>
            <a:ext cx="4957516" cy="6078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5400" b="1" dirty="0">
              <a:solidFill>
                <a:srgbClr val="1C77A4"/>
              </a:solidFill>
              <a:latin typeface="+mn-lt"/>
            </a:endParaRP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r="6793"/>
          <a:stretch/>
        </p:blipFill>
        <p:spPr>
          <a:xfrm>
            <a:off x="4617308" y="1695036"/>
            <a:ext cx="4272053" cy="4583400"/>
          </a:xfrm>
          <a:prstGeom prst="rect">
            <a:avLst/>
          </a:prstGeom>
        </p:spPr>
      </p:pic>
      <p:sp>
        <p:nvSpPr>
          <p:cNvPr id="4" name="Rectangle 3"/>
          <p:cNvSpPr txBox="1">
            <a:spLocks noChangeArrowheads="1"/>
          </p:cNvSpPr>
          <p:nvPr/>
        </p:nvSpPr>
        <p:spPr>
          <a:xfrm>
            <a:off x="567162" y="1324585"/>
            <a:ext cx="6261901" cy="1401038"/>
          </a:xfrm>
          <a:prstGeom prst="rect">
            <a:avLst/>
          </a:prstGeom>
        </p:spPr>
        <p:txBody>
          <a:bodyPr>
            <a:noAutofit/>
          </a:bodyPr>
          <a:lst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a:lstStyle>
          <a:p>
            <a:pPr marL="0" indent="0">
              <a:spcBef>
                <a:spcPts val="1000"/>
              </a:spcBef>
              <a:buNone/>
            </a:pPr>
            <a:r>
              <a:rPr lang="en-US" sz="3600" dirty="0" smtClean="0">
                <a:solidFill>
                  <a:schemeClr val="tx1"/>
                </a:solidFill>
              </a:rPr>
              <a:t>All of the classes in this series build upon one another. </a:t>
            </a:r>
          </a:p>
        </p:txBody>
      </p:sp>
      <p:sp>
        <p:nvSpPr>
          <p:cNvPr id="6" name="Rectangle 3"/>
          <p:cNvSpPr txBox="1">
            <a:spLocks noChangeArrowheads="1"/>
          </p:cNvSpPr>
          <p:nvPr/>
        </p:nvSpPr>
        <p:spPr>
          <a:xfrm>
            <a:off x="567162" y="3264136"/>
            <a:ext cx="4876950" cy="1401038"/>
          </a:xfrm>
          <a:prstGeom prst="rect">
            <a:avLst/>
          </a:prstGeom>
        </p:spPr>
        <p:txBody>
          <a:bodyPr>
            <a:noAutofit/>
          </a:bodyPr>
          <a:lst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a:lstStyle>
          <a:p>
            <a:pPr marL="0" indent="0">
              <a:spcBef>
                <a:spcPts val="1000"/>
              </a:spcBef>
              <a:buNone/>
            </a:pPr>
            <a:r>
              <a:rPr lang="en-US" sz="3600" dirty="0" smtClean="0">
                <a:solidFill>
                  <a:schemeClr val="tx1"/>
                </a:solidFill>
              </a:rPr>
              <a:t>By attending regularly, you’ll learn the habits of a naturally thin person! </a:t>
            </a:r>
          </a:p>
        </p:txBody>
      </p:sp>
    </p:spTree>
    <p:extLst>
      <p:ext uri="{BB962C8B-B14F-4D97-AF65-F5344CB8AC3E}">
        <p14:creationId xmlns:p14="http://schemas.microsoft.com/office/powerpoint/2010/main" val="33111149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0471" t="6332" r="15804"/>
          <a:stretch/>
        </p:blipFill>
        <p:spPr>
          <a:xfrm>
            <a:off x="3296614" y="1676252"/>
            <a:ext cx="5410506" cy="4580511"/>
          </a:xfrm>
          <a:prstGeom prst="rect">
            <a:avLst/>
          </a:prstGeom>
        </p:spPr>
      </p:pic>
      <p:sp>
        <p:nvSpPr>
          <p:cNvPr id="2" name="Rectangle 1"/>
          <p:cNvSpPr/>
          <p:nvPr/>
        </p:nvSpPr>
        <p:spPr>
          <a:xfrm>
            <a:off x="569850" y="1676252"/>
            <a:ext cx="5099429" cy="5155257"/>
          </a:xfrm>
          <a:prstGeom prst="rect">
            <a:avLst/>
          </a:prstGeom>
        </p:spPr>
        <p:txBody>
          <a:bodyPr wrap="square">
            <a:spAutoFit/>
          </a:bodyPr>
          <a:lstStyle/>
          <a:p>
            <a:r>
              <a:rPr lang="en-US" sz="2700" dirty="0">
                <a:latin typeface="Trebuchet MS" panose="020B0603020202020204" pitchFamily="34" charset="0"/>
              </a:rPr>
              <a:t>If you’re like most </a:t>
            </a:r>
            <a:endParaRPr lang="en-US" sz="2700" dirty="0" smtClean="0">
              <a:latin typeface="Trebuchet MS" panose="020B0603020202020204" pitchFamily="34" charset="0"/>
            </a:endParaRPr>
          </a:p>
          <a:p>
            <a:r>
              <a:rPr lang="en-US" sz="2700" dirty="0" smtClean="0">
                <a:latin typeface="Trebuchet MS" panose="020B0603020202020204" pitchFamily="34" charset="0"/>
              </a:rPr>
              <a:t>Americans</a:t>
            </a:r>
            <a:r>
              <a:rPr lang="en-US" sz="2700" dirty="0">
                <a:latin typeface="Trebuchet MS" panose="020B0603020202020204" pitchFamily="34" charset="0"/>
              </a:rPr>
              <a:t>, you </a:t>
            </a:r>
            <a:endParaRPr lang="en-US" sz="2700" dirty="0" smtClean="0">
              <a:latin typeface="Trebuchet MS" panose="020B0603020202020204" pitchFamily="34" charset="0"/>
            </a:endParaRPr>
          </a:p>
          <a:p>
            <a:r>
              <a:rPr lang="en-US" sz="2700" dirty="0" smtClean="0">
                <a:latin typeface="Trebuchet MS" panose="020B0603020202020204" pitchFamily="34" charset="0"/>
              </a:rPr>
              <a:t>probably </a:t>
            </a:r>
            <a:r>
              <a:rPr lang="en-US" sz="2700" dirty="0">
                <a:latin typeface="Trebuchet MS" panose="020B0603020202020204" pitchFamily="34" charset="0"/>
              </a:rPr>
              <a:t>don’t </a:t>
            </a:r>
            <a:endParaRPr lang="en-US" sz="2700" dirty="0" smtClean="0">
              <a:latin typeface="Trebuchet MS" panose="020B0603020202020204" pitchFamily="34" charset="0"/>
            </a:endParaRPr>
          </a:p>
          <a:p>
            <a:r>
              <a:rPr lang="en-US" sz="2700" dirty="0" smtClean="0">
                <a:latin typeface="Trebuchet MS" panose="020B0603020202020204" pitchFamily="34" charset="0"/>
              </a:rPr>
              <a:t>have </a:t>
            </a:r>
            <a:r>
              <a:rPr lang="en-US" sz="2700" dirty="0">
                <a:latin typeface="Trebuchet MS" panose="020B0603020202020204" pitchFamily="34" charset="0"/>
              </a:rPr>
              <a:t>as much </a:t>
            </a:r>
            <a:endParaRPr lang="en-US" sz="2700" dirty="0" smtClean="0">
              <a:latin typeface="Trebuchet MS" panose="020B0603020202020204" pitchFamily="34" charset="0"/>
            </a:endParaRPr>
          </a:p>
          <a:p>
            <a:r>
              <a:rPr lang="en-US" sz="2700" dirty="0" smtClean="0">
                <a:latin typeface="Trebuchet MS" panose="020B0603020202020204" pitchFamily="34" charset="0"/>
              </a:rPr>
              <a:t>energy </a:t>
            </a:r>
            <a:r>
              <a:rPr lang="en-US" sz="2700" dirty="0">
                <a:latin typeface="Trebuchet MS" panose="020B0603020202020204" pitchFamily="34" charset="0"/>
              </a:rPr>
              <a:t>as you’d </a:t>
            </a:r>
            <a:endParaRPr lang="en-US" sz="2700" dirty="0" smtClean="0">
              <a:latin typeface="Trebuchet MS" panose="020B0603020202020204" pitchFamily="34" charset="0"/>
            </a:endParaRPr>
          </a:p>
          <a:p>
            <a:r>
              <a:rPr lang="en-US" sz="2700" dirty="0" smtClean="0">
                <a:latin typeface="Trebuchet MS" panose="020B0603020202020204" pitchFamily="34" charset="0"/>
              </a:rPr>
              <a:t>like</a:t>
            </a:r>
            <a:r>
              <a:rPr lang="en-US" sz="2700" dirty="0">
                <a:latin typeface="Trebuchet MS" panose="020B0603020202020204" pitchFamily="34" charset="0"/>
              </a:rPr>
              <a:t>. You may </a:t>
            </a:r>
            <a:endParaRPr lang="en-US" sz="2700" dirty="0" smtClean="0">
              <a:latin typeface="Trebuchet MS" panose="020B0603020202020204" pitchFamily="34" charset="0"/>
            </a:endParaRPr>
          </a:p>
          <a:p>
            <a:r>
              <a:rPr lang="en-US" sz="2700" dirty="0" smtClean="0">
                <a:latin typeface="Trebuchet MS" panose="020B0603020202020204" pitchFamily="34" charset="0"/>
              </a:rPr>
              <a:t>struggle </a:t>
            </a:r>
            <a:r>
              <a:rPr lang="en-US" sz="2700" dirty="0">
                <a:latin typeface="Trebuchet MS" panose="020B0603020202020204" pitchFamily="34" charset="0"/>
              </a:rPr>
              <a:t>to focus at </a:t>
            </a:r>
            <a:endParaRPr lang="en-US" sz="2700" dirty="0" smtClean="0">
              <a:latin typeface="Trebuchet MS" panose="020B0603020202020204" pitchFamily="34" charset="0"/>
            </a:endParaRPr>
          </a:p>
          <a:p>
            <a:r>
              <a:rPr lang="en-US" sz="2700" dirty="0" smtClean="0">
                <a:latin typeface="Trebuchet MS" panose="020B0603020202020204" pitchFamily="34" charset="0"/>
              </a:rPr>
              <a:t>work</a:t>
            </a:r>
            <a:r>
              <a:rPr lang="en-US" sz="2700" dirty="0">
                <a:latin typeface="Trebuchet MS" panose="020B0603020202020204" pitchFamily="34" charset="0"/>
              </a:rPr>
              <a:t>, make it to the gym, or devote time to activities </a:t>
            </a:r>
            <a:endParaRPr lang="en-US" sz="2700" dirty="0" smtClean="0">
              <a:latin typeface="Trebuchet MS" panose="020B0603020202020204" pitchFamily="34" charset="0"/>
            </a:endParaRPr>
          </a:p>
          <a:p>
            <a:r>
              <a:rPr lang="en-US" sz="2700" dirty="0" smtClean="0">
                <a:latin typeface="Trebuchet MS" panose="020B0603020202020204" pitchFamily="34" charset="0"/>
              </a:rPr>
              <a:t>that </a:t>
            </a:r>
            <a:r>
              <a:rPr lang="en-US" sz="2700" dirty="0">
                <a:latin typeface="Trebuchet MS" panose="020B0603020202020204" pitchFamily="34" charset="0"/>
              </a:rPr>
              <a:t>you love. So what can </a:t>
            </a:r>
            <a:endParaRPr lang="en-US" sz="2700" dirty="0" smtClean="0">
              <a:latin typeface="Trebuchet MS" panose="020B0603020202020204" pitchFamily="34" charset="0"/>
            </a:endParaRPr>
          </a:p>
          <a:p>
            <a:r>
              <a:rPr lang="en-US" sz="2700" dirty="0" smtClean="0">
                <a:latin typeface="Trebuchet MS" panose="020B0603020202020204" pitchFamily="34" charset="0"/>
              </a:rPr>
              <a:t>you </a:t>
            </a:r>
            <a:r>
              <a:rPr lang="en-US" sz="2700" dirty="0">
                <a:latin typeface="Trebuchet MS" panose="020B0603020202020204" pitchFamily="34" charset="0"/>
              </a:rPr>
              <a:t>do?</a:t>
            </a:r>
          </a:p>
          <a:p>
            <a:endParaRPr lang="en-US" sz="3200" dirty="0">
              <a:effectLst/>
              <a:latin typeface="Trebuchet MS" panose="020B0603020202020204" pitchFamily="34" charset="0"/>
            </a:endParaRPr>
          </a:p>
        </p:txBody>
      </p:sp>
      <p:sp>
        <p:nvSpPr>
          <p:cNvPr id="3" name="TextBox 2"/>
          <p:cNvSpPr txBox="1"/>
          <p:nvPr/>
        </p:nvSpPr>
        <p:spPr>
          <a:xfrm>
            <a:off x="284509" y="893376"/>
            <a:ext cx="8618385" cy="707886"/>
          </a:xfrm>
          <a:prstGeom prst="rect">
            <a:avLst/>
          </a:prstGeom>
          <a:noFill/>
        </p:spPr>
        <p:txBody>
          <a:bodyPr wrap="none" rtlCol="0">
            <a:spAutoFit/>
          </a:bodyPr>
          <a:lstStyle/>
          <a:p>
            <a:pPr algn="ctr"/>
            <a:r>
              <a:rPr lang="en-US" sz="4000" b="1" dirty="0" smtClean="0">
                <a:solidFill>
                  <a:srgbClr val="1C77A4"/>
                </a:solidFill>
                <a:latin typeface="Trebuchet MS" panose="020B0603020202020204" pitchFamily="34" charset="0"/>
              </a:rPr>
              <a:t>Are You Having An “Energy Crisis”?</a:t>
            </a:r>
            <a:endParaRPr lang="en-US" sz="4000" b="1" dirty="0">
              <a:solidFill>
                <a:srgbClr val="1C77A4"/>
              </a:solidFill>
              <a:latin typeface="Trebuchet MS" panose="020B0603020202020204" pitchFamily="34" charset="0"/>
            </a:endParaRPr>
          </a:p>
        </p:txBody>
      </p:sp>
    </p:spTree>
    <p:extLst>
      <p:ext uri="{BB962C8B-B14F-4D97-AF65-F5344CB8AC3E}">
        <p14:creationId xmlns:p14="http://schemas.microsoft.com/office/powerpoint/2010/main" val="2666177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5386" y="1784142"/>
            <a:ext cx="5469334" cy="4555093"/>
          </a:xfrm>
          <a:prstGeom prst="rect">
            <a:avLst/>
          </a:prstGeom>
        </p:spPr>
        <p:txBody>
          <a:bodyPr wrap="square">
            <a:spAutoFit/>
          </a:bodyPr>
          <a:lstStyle/>
          <a:p>
            <a:r>
              <a:rPr lang="en-US" sz="2900" dirty="0" smtClean="0">
                <a:latin typeface="Trebuchet MS" panose="020B0603020202020204" pitchFamily="34" charset="0"/>
              </a:rPr>
              <a:t>Though caffeinated drinks </a:t>
            </a:r>
          </a:p>
          <a:p>
            <a:r>
              <a:rPr lang="en-US" sz="2900" dirty="0" smtClean="0">
                <a:latin typeface="Trebuchet MS" panose="020B0603020202020204" pitchFamily="34" charset="0"/>
              </a:rPr>
              <a:t>(coffee, tea, soda, energy </a:t>
            </a:r>
          </a:p>
          <a:p>
            <a:r>
              <a:rPr lang="en-US" sz="2900" dirty="0" smtClean="0">
                <a:latin typeface="Trebuchet MS" panose="020B0603020202020204" pitchFamily="34" charset="0"/>
              </a:rPr>
              <a:t>drinks, etc.) might seem like </a:t>
            </a:r>
          </a:p>
          <a:p>
            <a:r>
              <a:rPr lang="en-US" sz="2900" dirty="0" smtClean="0">
                <a:latin typeface="Trebuchet MS" panose="020B0603020202020204" pitchFamily="34" charset="0"/>
              </a:rPr>
              <a:t>a quick and appealing fix, </a:t>
            </a:r>
          </a:p>
          <a:p>
            <a:r>
              <a:rPr lang="en-US" sz="2900" dirty="0" smtClean="0">
                <a:latin typeface="Trebuchet MS" panose="020B0603020202020204" pitchFamily="34" charset="0"/>
              </a:rPr>
              <a:t>they “borrow” energy that you </a:t>
            </a:r>
          </a:p>
          <a:p>
            <a:r>
              <a:rPr lang="en-US" sz="2900" dirty="0" smtClean="0">
                <a:latin typeface="Trebuchet MS" panose="020B0603020202020204" pitchFamily="34" charset="0"/>
              </a:rPr>
              <a:t>don’t really have. You may feel </a:t>
            </a:r>
          </a:p>
          <a:p>
            <a:r>
              <a:rPr lang="en-US" sz="2900" dirty="0" smtClean="0">
                <a:latin typeface="Trebuchet MS" panose="020B0603020202020204" pitchFamily="34" charset="0"/>
              </a:rPr>
              <a:t>more energetic for a few hours, </a:t>
            </a:r>
          </a:p>
          <a:p>
            <a:r>
              <a:rPr lang="en-US" sz="2900" dirty="0" smtClean="0">
                <a:latin typeface="Trebuchet MS" panose="020B0603020202020204" pitchFamily="34" charset="0"/>
              </a:rPr>
              <a:t>but you’ll always end up right </a:t>
            </a:r>
          </a:p>
          <a:p>
            <a:r>
              <a:rPr lang="en-US" sz="2900" dirty="0" smtClean="0">
                <a:latin typeface="Trebuchet MS" panose="020B0603020202020204" pitchFamily="34" charset="0"/>
              </a:rPr>
              <a:t>back where you started.</a:t>
            </a:r>
            <a:endParaRPr lang="en-US" sz="2900" dirty="0">
              <a:latin typeface="Trebuchet MS" panose="020B0603020202020204" pitchFamily="34" charset="0"/>
            </a:endParaRPr>
          </a:p>
          <a:p>
            <a:endParaRPr lang="en-US" sz="2900" dirty="0">
              <a:effectLst/>
              <a:latin typeface="Trebuchet MS" panose="020B0603020202020204" pitchFamily="34" charset="0"/>
            </a:endParaRPr>
          </a:p>
        </p:txBody>
      </p:sp>
      <p:sp>
        <p:nvSpPr>
          <p:cNvPr id="5" name="TextBox 4"/>
          <p:cNvSpPr txBox="1"/>
          <p:nvPr/>
        </p:nvSpPr>
        <p:spPr>
          <a:xfrm>
            <a:off x="284509" y="893376"/>
            <a:ext cx="8618385" cy="707886"/>
          </a:xfrm>
          <a:prstGeom prst="rect">
            <a:avLst/>
          </a:prstGeom>
          <a:noFill/>
        </p:spPr>
        <p:txBody>
          <a:bodyPr wrap="none" rtlCol="0">
            <a:spAutoFit/>
          </a:bodyPr>
          <a:lstStyle/>
          <a:p>
            <a:pPr algn="ctr"/>
            <a:r>
              <a:rPr lang="en-US" sz="4000" b="1" dirty="0" smtClean="0">
                <a:solidFill>
                  <a:srgbClr val="1C77A4"/>
                </a:solidFill>
                <a:latin typeface="Trebuchet MS" panose="020B0603020202020204" pitchFamily="34" charset="0"/>
              </a:rPr>
              <a:t>Are You Having An “Energy Crisis”?</a:t>
            </a:r>
            <a:endParaRPr lang="en-US" sz="4000" b="1" dirty="0">
              <a:solidFill>
                <a:srgbClr val="1C77A4"/>
              </a:solidFill>
              <a:latin typeface="Trebuchet MS" panose="020B0603020202020204" pitchFamily="34" charset="0"/>
            </a:endParaRPr>
          </a:p>
        </p:txBody>
      </p:sp>
      <p:pic>
        <p:nvPicPr>
          <p:cNvPr id="1026" name="Picture 2" descr="http://s7d2.scene7.com/is/image/samsclub/0061126991747_A?wid=1500&amp;hei=1500&amp;fmt=jpg&amp;qlt=80"/>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8171" r="28712"/>
          <a:stretch/>
        </p:blipFill>
        <p:spPr bwMode="auto">
          <a:xfrm>
            <a:off x="6198695" y="1601262"/>
            <a:ext cx="1889759" cy="4382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99235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2240" y="1625898"/>
            <a:ext cx="4875107" cy="4401205"/>
          </a:xfrm>
          <a:prstGeom prst="rect">
            <a:avLst/>
          </a:prstGeom>
        </p:spPr>
        <p:txBody>
          <a:bodyPr wrap="square">
            <a:spAutoFit/>
          </a:bodyPr>
          <a:lstStyle/>
          <a:p>
            <a:r>
              <a:rPr lang="en-US" sz="2800" dirty="0">
                <a:latin typeface="Trebuchet MS" panose="020B0603020202020204" pitchFamily="34" charset="0"/>
              </a:rPr>
              <a:t>To boost your energy levels the all-natural way, begin by increasing your physical activity level, scheduling time for 7-8 hours of sleep per night, reducing your stress levels, and maximizing your nutritional intake. Let’s talk about each of these steps in turn…</a:t>
            </a:r>
            <a:endParaRPr lang="en-US" sz="2800" dirty="0">
              <a:latin typeface="Trebuchet MS" panose="020B0603020202020204" pitchFamily="34" charset="0"/>
            </a:endParaRPr>
          </a:p>
        </p:txBody>
      </p:sp>
      <p:sp>
        <p:nvSpPr>
          <p:cNvPr id="3" name="TextBox 2"/>
          <p:cNvSpPr txBox="1"/>
          <p:nvPr/>
        </p:nvSpPr>
        <p:spPr>
          <a:xfrm>
            <a:off x="1666451" y="814609"/>
            <a:ext cx="5793574" cy="769441"/>
          </a:xfrm>
          <a:prstGeom prst="rect">
            <a:avLst/>
          </a:prstGeom>
          <a:noFill/>
        </p:spPr>
        <p:txBody>
          <a:bodyPr wrap="none" rtlCol="0">
            <a:spAutoFit/>
          </a:bodyPr>
          <a:lstStyle/>
          <a:p>
            <a:pPr algn="ctr"/>
            <a:r>
              <a:rPr lang="en-US" sz="4400" b="1" dirty="0" smtClean="0">
                <a:solidFill>
                  <a:srgbClr val="1C77A4"/>
                </a:solidFill>
                <a:latin typeface="Trebuchet MS" panose="020B0603020202020204" pitchFamily="34" charset="0"/>
              </a:rPr>
              <a:t>Key Lifestyle Choices</a:t>
            </a:r>
            <a:endParaRPr lang="en-US" sz="4400" b="1" dirty="0">
              <a:solidFill>
                <a:srgbClr val="1C77A4"/>
              </a:solidFill>
              <a:latin typeface="Trebuchet MS" panose="020B0603020202020204" pitchFamily="34" charset="0"/>
            </a:endParaRP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9620" t="4000" r="5307" b="6223"/>
          <a:stretch/>
        </p:blipFill>
        <p:spPr>
          <a:xfrm>
            <a:off x="467360" y="2317226"/>
            <a:ext cx="3332480" cy="2844343"/>
          </a:xfrm>
          <a:prstGeom prst="rect">
            <a:avLst/>
          </a:prstGeom>
        </p:spPr>
      </p:pic>
    </p:spTree>
    <p:extLst>
      <p:ext uri="{BB962C8B-B14F-4D97-AF65-F5344CB8AC3E}">
        <p14:creationId xmlns:p14="http://schemas.microsoft.com/office/powerpoint/2010/main" val="33298053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9850" y="1651580"/>
            <a:ext cx="4601590" cy="4662815"/>
          </a:xfrm>
          <a:prstGeom prst="rect">
            <a:avLst/>
          </a:prstGeom>
        </p:spPr>
        <p:txBody>
          <a:bodyPr wrap="square">
            <a:spAutoFit/>
          </a:bodyPr>
          <a:lstStyle/>
          <a:p>
            <a:r>
              <a:rPr lang="en-US" sz="2600" dirty="0">
                <a:latin typeface="Trebuchet MS" panose="020B0603020202020204" pitchFamily="34" charset="0"/>
              </a:rPr>
              <a:t>Did you know that only 22% of Americans meet the minimum requirements for physical activity each day? Inactivity makes you more likely to become obese and puts a major strain on your energy levels. Regular physical activity will make you leaner, healthier, happier, and more energetic! </a:t>
            </a:r>
            <a:endParaRPr lang="en-US" sz="2600" dirty="0">
              <a:effectLst/>
              <a:latin typeface="Trebuchet MS" panose="020B0603020202020204" pitchFamily="34" charset="0"/>
            </a:endParaRPr>
          </a:p>
        </p:txBody>
      </p:sp>
      <p:sp>
        <p:nvSpPr>
          <p:cNvPr id="6" name="TextBox 5"/>
          <p:cNvSpPr txBox="1"/>
          <p:nvPr/>
        </p:nvSpPr>
        <p:spPr>
          <a:xfrm>
            <a:off x="2308811" y="814609"/>
            <a:ext cx="4508863" cy="769441"/>
          </a:xfrm>
          <a:prstGeom prst="rect">
            <a:avLst/>
          </a:prstGeom>
          <a:noFill/>
        </p:spPr>
        <p:txBody>
          <a:bodyPr wrap="none" rtlCol="0">
            <a:spAutoFit/>
          </a:bodyPr>
          <a:lstStyle/>
          <a:p>
            <a:pPr algn="ctr"/>
            <a:r>
              <a:rPr lang="en-US" sz="4400" b="1" dirty="0" smtClean="0">
                <a:solidFill>
                  <a:srgbClr val="1C77A4"/>
                </a:solidFill>
                <a:latin typeface="Trebuchet MS" panose="020B0603020202020204" pitchFamily="34" charset="0"/>
              </a:rPr>
              <a:t>Physical Activity</a:t>
            </a:r>
            <a:endParaRPr lang="en-US" sz="4400" b="1" dirty="0">
              <a:solidFill>
                <a:srgbClr val="1C77A4"/>
              </a:solidFill>
              <a:latin typeface="Trebuchet MS" panose="020B0603020202020204" pitchFamily="34" charset="0"/>
            </a:endParaRPr>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28328" t="-314" r="21967" b="54163"/>
          <a:stretch/>
        </p:blipFill>
        <p:spPr>
          <a:xfrm>
            <a:off x="5312766" y="1503680"/>
            <a:ext cx="3404514" cy="4740504"/>
          </a:xfrm>
          <a:prstGeom prst="rect">
            <a:avLst/>
          </a:prstGeom>
        </p:spPr>
      </p:pic>
    </p:spTree>
    <p:extLst>
      <p:ext uri="{BB962C8B-B14F-4D97-AF65-F5344CB8AC3E}">
        <p14:creationId xmlns:p14="http://schemas.microsoft.com/office/powerpoint/2010/main" val="34028349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03040" y="1695810"/>
            <a:ext cx="4714240" cy="4247317"/>
          </a:xfrm>
          <a:prstGeom prst="rect">
            <a:avLst/>
          </a:prstGeom>
        </p:spPr>
        <p:txBody>
          <a:bodyPr wrap="square">
            <a:spAutoFit/>
          </a:bodyPr>
          <a:lstStyle/>
          <a:p>
            <a:r>
              <a:rPr lang="en-US" sz="2700" dirty="0">
                <a:latin typeface="Trebuchet MS" panose="020B0603020202020204" pitchFamily="34" charset="0"/>
              </a:rPr>
              <a:t>When you exercise, your body </a:t>
            </a:r>
            <a:r>
              <a:rPr lang="en-US" sz="2700" dirty="0" smtClean="0">
                <a:latin typeface="Trebuchet MS" panose="020B0603020202020204" pitchFamily="34" charset="0"/>
              </a:rPr>
              <a:t>produces </a:t>
            </a:r>
            <a:r>
              <a:rPr lang="en-US" sz="2700" dirty="0">
                <a:latin typeface="Trebuchet MS" panose="020B0603020202020204" pitchFamily="34" charset="0"/>
              </a:rPr>
              <a:t>endorphins, giving you a </a:t>
            </a:r>
            <a:r>
              <a:rPr lang="en-US" sz="2700" dirty="0" smtClean="0">
                <a:latin typeface="Trebuchet MS" panose="020B0603020202020204" pitchFamily="34" charset="0"/>
              </a:rPr>
              <a:t>feeling </a:t>
            </a:r>
            <a:r>
              <a:rPr lang="en-US" sz="2700" dirty="0">
                <a:latin typeface="Trebuchet MS" panose="020B0603020202020204" pitchFamily="34" charset="0"/>
              </a:rPr>
              <a:t>of euphoria that can </a:t>
            </a:r>
            <a:r>
              <a:rPr lang="en-US" sz="2700" dirty="0" smtClean="0">
                <a:latin typeface="Trebuchet MS" panose="020B0603020202020204" pitchFamily="34" charset="0"/>
              </a:rPr>
              <a:t>provide </a:t>
            </a:r>
            <a:r>
              <a:rPr lang="en-US" sz="2700" dirty="0">
                <a:latin typeface="Trebuchet MS" panose="020B0603020202020204" pitchFamily="34" charset="0"/>
              </a:rPr>
              <a:t>a major energy </a:t>
            </a:r>
            <a:r>
              <a:rPr lang="en-US" sz="2700" dirty="0" smtClean="0">
                <a:latin typeface="Trebuchet MS" panose="020B0603020202020204" pitchFamily="34" charset="0"/>
              </a:rPr>
              <a:t>boost</a:t>
            </a:r>
            <a:r>
              <a:rPr lang="en-US" sz="2700" dirty="0">
                <a:latin typeface="Trebuchet MS" panose="020B0603020202020204" pitchFamily="34" charset="0"/>
              </a:rPr>
              <a:t>. As our client, we </a:t>
            </a:r>
            <a:r>
              <a:rPr lang="en-US" sz="2700" dirty="0" smtClean="0">
                <a:latin typeface="Trebuchet MS" panose="020B0603020202020204" pitchFamily="34" charset="0"/>
              </a:rPr>
              <a:t>recommend </a:t>
            </a:r>
            <a:r>
              <a:rPr lang="en-US" sz="2700" dirty="0">
                <a:latin typeface="Trebuchet MS" panose="020B0603020202020204" pitchFamily="34" charset="0"/>
              </a:rPr>
              <a:t>that you </a:t>
            </a:r>
            <a:r>
              <a:rPr lang="en-US" sz="2700" dirty="0" smtClean="0">
                <a:latin typeface="Trebuchet MS" panose="020B0603020202020204" pitchFamily="34" charset="0"/>
              </a:rPr>
              <a:t>practice </a:t>
            </a:r>
            <a:r>
              <a:rPr lang="en-US" sz="2700" dirty="0">
                <a:latin typeface="Trebuchet MS" panose="020B0603020202020204" pitchFamily="34" charset="0"/>
              </a:rPr>
              <a:t>High-Intensity </a:t>
            </a:r>
            <a:r>
              <a:rPr lang="en-US" sz="2700" dirty="0" smtClean="0">
                <a:latin typeface="Trebuchet MS" panose="020B0603020202020204" pitchFamily="34" charset="0"/>
              </a:rPr>
              <a:t>Interval </a:t>
            </a:r>
            <a:r>
              <a:rPr lang="en-US" sz="2700" dirty="0">
                <a:latin typeface="Trebuchet MS" panose="020B0603020202020204" pitchFamily="34" charset="0"/>
              </a:rPr>
              <a:t>Training (</a:t>
            </a:r>
            <a:r>
              <a:rPr lang="en-US" sz="2700" dirty="0" err="1">
                <a:latin typeface="Trebuchet MS" panose="020B0603020202020204" pitchFamily="34" charset="0"/>
              </a:rPr>
              <a:t>HIIT</a:t>
            </a:r>
            <a:r>
              <a:rPr lang="en-US" sz="2700" dirty="0">
                <a:latin typeface="Trebuchet MS" panose="020B0603020202020204" pitchFamily="34" charset="0"/>
              </a:rPr>
              <a:t>) for 20 </a:t>
            </a:r>
            <a:r>
              <a:rPr lang="en-US" sz="2700" dirty="0" smtClean="0">
                <a:latin typeface="Trebuchet MS" panose="020B0603020202020204" pitchFamily="34" charset="0"/>
              </a:rPr>
              <a:t>minutes </a:t>
            </a:r>
            <a:r>
              <a:rPr lang="en-US" sz="2700" dirty="0">
                <a:latin typeface="Trebuchet MS" panose="020B0603020202020204" pitchFamily="34" charset="0"/>
              </a:rPr>
              <a:t>a day, three times </a:t>
            </a:r>
            <a:r>
              <a:rPr lang="en-US" sz="2700" dirty="0" smtClean="0">
                <a:latin typeface="Trebuchet MS" panose="020B0603020202020204" pitchFamily="34" charset="0"/>
              </a:rPr>
              <a:t>each </a:t>
            </a:r>
            <a:r>
              <a:rPr lang="en-US" sz="2700" dirty="0">
                <a:latin typeface="Trebuchet MS" panose="020B0603020202020204" pitchFamily="34" charset="0"/>
              </a:rPr>
              <a:t>week (Mon/Wed/Fri). </a:t>
            </a:r>
          </a:p>
        </p:txBody>
      </p:sp>
      <p:sp>
        <p:nvSpPr>
          <p:cNvPr id="5" name="TextBox 4"/>
          <p:cNvSpPr txBox="1"/>
          <p:nvPr/>
        </p:nvSpPr>
        <p:spPr>
          <a:xfrm>
            <a:off x="2308811" y="814609"/>
            <a:ext cx="4508863" cy="769441"/>
          </a:xfrm>
          <a:prstGeom prst="rect">
            <a:avLst/>
          </a:prstGeom>
          <a:noFill/>
        </p:spPr>
        <p:txBody>
          <a:bodyPr wrap="none" rtlCol="0">
            <a:spAutoFit/>
          </a:bodyPr>
          <a:lstStyle/>
          <a:p>
            <a:pPr algn="ctr"/>
            <a:r>
              <a:rPr lang="en-US" sz="4400" b="1" dirty="0" smtClean="0">
                <a:solidFill>
                  <a:srgbClr val="1C77A4"/>
                </a:solidFill>
                <a:latin typeface="Trebuchet MS" panose="020B0603020202020204" pitchFamily="34" charset="0"/>
              </a:rPr>
              <a:t>Physical Activity</a:t>
            </a:r>
            <a:endParaRPr lang="en-US" sz="4400" b="1" dirty="0">
              <a:solidFill>
                <a:srgbClr val="1C77A4"/>
              </a:solidFill>
              <a:latin typeface="Trebuchet MS" panose="020B0603020202020204" pitchFamily="34" charset="0"/>
            </a:endParaRP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22889" t="5743" r="20666" b="7077"/>
          <a:stretch/>
        </p:blipFill>
        <p:spPr>
          <a:xfrm>
            <a:off x="449594" y="1991360"/>
            <a:ext cx="3340085" cy="3438710"/>
          </a:xfrm>
          <a:prstGeom prst="rect">
            <a:avLst/>
          </a:prstGeom>
        </p:spPr>
      </p:pic>
    </p:spTree>
    <p:extLst>
      <p:ext uri="{BB962C8B-B14F-4D97-AF65-F5344CB8AC3E}">
        <p14:creationId xmlns:p14="http://schemas.microsoft.com/office/powerpoint/2010/main" val="42155755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18000" t="6693" r="13869"/>
          <a:stretch/>
        </p:blipFill>
        <p:spPr>
          <a:xfrm>
            <a:off x="4578099" y="2113280"/>
            <a:ext cx="4545581" cy="4148248"/>
          </a:xfrm>
          <a:prstGeom prst="rect">
            <a:avLst/>
          </a:prstGeom>
        </p:spPr>
      </p:pic>
      <p:sp>
        <p:nvSpPr>
          <p:cNvPr id="2" name="Rectangle 1"/>
          <p:cNvSpPr/>
          <p:nvPr/>
        </p:nvSpPr>
        <p:spPr>
          <a:xfrm>
            <a:off x="596207" y="1757532"/>
            <a:ext cx="7934069" cy="4385816"/>
          </a:xfrm>
          <a:prstGeom prst="rect">
            <a:avLst/>
          </a:prstGeom>
        </p:spPr>
        <p:txBody>
          <a:bodyPr wrap="square">
            <a:spAutoFit/>
          </a:bodyPr>
          <a:lstStyle/>
          <a:p>
            <a:r>
              <a:rPr lang="en-US" sz="3100" dirty="0" smtClean="0">
                <a:latin typeface="Trebuchet MS" panose="020B0603020202020204" pitchFamily="34" charset="0"/>
              </a:rPr>
              <a:t>Though </a:t>
            </a:r>
            <a:r>
              <a:rPr lang="en-US" sz="3100" dirty="0">
                <a:latin typeface="Trebuchet MS" panose="020B0603020202020204" pitchFamily="34" charset="0"/>
              </a:rPr>
              <a:t>this only </a:t>
            </a:r>
            <a:r>
              <a:rPr lang="en-US" sz="3100" dirty="0" smtClean="0">
                <a:latin typeface="Trebuchet MS" panose="020B0603020202020204" pitchFamily="34" charset="0"/>
              </a:rPr>
              <a:t>adds </a:t>
            </a:r>
            <a:r>
              <a:rPr lang="en-US" sz="3100" dirty="0">
                <a:latin typeface="Trebuchet MS" panose="020B0603020202020204" pitchFamily="34" charset="0"/>
              </a:rPr>
              <a:t>up </a:t>
            </a:r>
            <a:endParaRPr lang="en-US" sz="3100" dirty="0" smtClean="0">
              <a:latin typeface="Trebuchet MS" panose="020B0603020202020204" pitchFamily="34" charset="0"/>
            </a:endParaRPr>
          </a:p>
          <a:p>
            <a:r>
              <a:rPr lang="en-US" sz="3100" dirty="0" smtClean="0">
                <a:latin typeface="Trebuchet MS" panose="020B0603020202020204" pitchFamily="34" charset="0"/>
              </a:rPr>
              <a:t>to </a:t>
            </a:r>
            <a:r>
              <a:rPr lang="en-US" sz="3100" dirty="0">
                <a:latin typeface="Trebuchet MS" panose="020B0603020202020204" pitchFamily="34" charset="0"/>
              </a:rPr>
              <a:t>one hour per week, </a:t>
            </a:r>
            <a:endParaRPr lang="en-US" sz="3100" dirty="0" smtClean="0">
              <a:latin typeface="Trebuchet MS" panose="020B0603020202020204" pitchFamily="34" charset="0"/>
            </a:endParaRPr>
          </a:p>
          <a:p>
            <a:r>
              <a:rPr lang="en-US" sz="3100" dirty="0" smtClean="0">
                <a:latin typeface="Trebuchet MS" panose="020B0603020202020204" pitchFamily="34" charset="0"/>
              </a:rPr>
              <a:t>the </a:t>
            </a:r>
            <a:r>
              <a:rPr lang="en-US" sz="3100" dirty="0">
                <a:latin typeface="Trebuchet MS" panose="020B0603020202020204" pitchFamily="34" charset="0"/>
              </a:rPr>
              <a:t>high-intensity </a:t>
            </a:r>
            <a:endParaRPr lang="en-US" sz="3100" dirty="0" smtClean="0">
              <a:latin typeface="Trebuchet MS" panose="020B0603020202020204" pitchFamily="34" charset="0"/>
            </a:endParaRPr>
          </a:p>
          <a:p>
            <a:r>
              <a:rPr lang="en-US" sz="3100" dirty="0" smtClean="0">
                <a:latin typeface="Trebuchet MS" panose="020B0603020202020204" pitchFamily="34" charset="0"/>
              </a:rPr>
              <a:t>sessions will </a:t>
            </a:r>
          </a:p>
          <a:p>
            <a:r>
              <a:rPr lang="en-US" sz="3100" dirty="0" smtClean="0">
                <a:latin typeface="Trebuchet MS" panose="020B0603020202020204" pitchFamily="34" charset="0"/>
              </a:rPr>
              <a:t>dramatically </a:t>
            </a:r>
            <a:r>
              <a:rPr lang="en-US" sz="3100" dirty="0">
                <a:latin typeface="Trebuchet MS" panose="020B0603020202020204" pitchFamily="34" charset="0"/>
              </a:rPr>
              <a:t>increase </a:t>
            </a:r>
            <a:endParaRPr lang="en-US" sz="3100" dirty="0" smtClean="0">
              <a:latin typeface="Trebuchet MS" panose="020B0603020202020204" pitchFamily="34" charset="0"/>
            </a:endParaRPr>
          </a:p>
          <a:p>
            <a:r>
              <a:rPr lang="en-US" sz="3100" dirty="0" smtClean="0">
                <a:latin typeface="Trebuchet MS" panose="020B0603020202020204" pitchFamily="34" charset="0"/>
              </a:rPr>
              <a:t>your</a:t>
            </a:r>
            <a:r>
              <a:rPr lang="en-US" sz="3100" dirty="0">
                <a:latin typeface="Trebuchet MS" panose="020B0603020202020204" pitchFamily="34" charset="0"/>
              </a:rPr>
              <a:t> energy levels </a:t>
            </a:r>
            <a:endParaRPr lang="en-US" sz="3100" dirty="0" smtClean="0">
              <a:latin typeface="Trebuchet MS" panose="020B0603020202020204" pitchFamily="34" charset="0"/>
            </a:endParaRPr>
          </a:p>
          <a:p>
            <a:r>
              <a:rPr lang="en-US" sz="3100" dirty="0" smtClean="0">
                <a:latin typeface="Trebuchet MS" panose="020B0603020202020204" pitchFamily="34" charset="0"/>
              </a:rPr>
              <a:t>and </a:t>
            </a:r>
            <a:r>
              <a:rPr lang="en-US" sz="3100" dirty="0">
                <a:latin typeface="Trebuchet MS" panose="020B0603020202020204" pitchFamily="34" charset="0"/>
              </a:rPr>
              <a:t>help you lose </a:t>
            </a:r>
            <a:endParaRPr lang="en-US" sz="3100" dirty="0" smtClean="0">
              <a:latin typeface="Trebuchet MS" panose="020B0603020202020204" pitchFamily="34" charset="0"/>
            </a:endParaRPr>
          </a:p>
          <a:p>
            <a:r>
              <a:rPr lang="en-US" sz="3100" dirty="0" smtClean="0">
                <a:latin typeface="Trebuchet MS" panose="020B0603020202020204" pitchFamily="34" charset="0"/>
              </a:rPr>
              <a:t>weight </a:t>
            </a:r>
            <a:r>
              <a:rPr lang="en-US" sz="3100" dirty="0">
                <a:latin typeface="Trebuchet MS" panose="020B0603020202020204" pitchFamily="34" charset="0"/>
              </a:rPr>
              <a:t>throughout </a:t>
            </a:r>
            <a:endParaRPr lang="en-US" sz="3100" dirty="0" smtClean="0">
              <a:latin typeface="Trebuchet MS" panose="020B0603020202020204" pitchFamily="34" charset="0"/>
            </a:endParaRPr>
          </a:p>
          <a:p>
            <a:r>
              <a:rPr lang="en-US" sz="3100" dirty="0" smtClean="0">
                <a:latin typeface="Trebuchet MS" panose="020B0603020202020204" pitchFamily="34" charset="0"/>
              </a:rPr>
              <a:t>the </a:t>
            </a:r>
            <a:r>
              <a:rPr lang="en-US" sz="3100" dirty="0">
                <a:latin typeface="Trebuchet MS" panose="020B0603020202020204" pitchFamily="34" charset="0"/>
              </a:rPr>
              <a:t>week!</a:t>
            </a:r>
          </a:p>
        </p:txBody>
      </p:sp>
      <p:sp>
        <p:nvSpPr>
          <p:cNvPr id="5" name="TextBox 4"/>
          <p:cNvSpPr txBox="1"/>
          <p:nvPr/>
        </p:nvSpPr>
        <p:spPr>
          <a:xfrm>
            <a:off x="2308811" y="814609"/>
            <a:ext cx="4508863" cy="769441"/>
          </a:xfrm>
          <a:prstGeom prst="rect">
            <a:avLst/>
          </a:prstGeom>
          <a:noFill/>
        </p:spPr>
        <p:txBody>
          <a:bodyPr wrap="none" rtlCol="0">
            <a:spAutoFit/>
          </a:bodyPr>
          <a:lstStyle/>
          <a:p>
            <a:pPr algn="ctr"/>
            <a:r>
              <a:rPr lang="en-US" sz="4400" b="1" dirty="0" smtClean="0">
                <a:solidFill>
                  <a:srgbClr val="1C77A4"/>
                </a:solidFill>
                <a:latin typeface="Trebuchet MS" panose="020B0603020202020204" pitchFamily="34" charset="0"/>
              </a:rPr>
              <a:t>Physical Activity</a:t>
            </a:r>
            <a:endParaRPr lang="en-US" sz="4400" b="1" dirty="0">
              <a:solidFill>
                <a:srgbClr val="1C77A4"/>
              </a:solidFill>
              <a:latin typeface="Trebuchet MS" panose="020B0603020202020204" pitchFamily="34" charset="0"/>
            </a:endParaRPr>
          </a:p>
        </p:txBody>
      </p:sp>
    </p:spTree>
    <p:extLst>
      <p:ext uri="{BB962C8B-B14F-4D97-AF65-F5344CB8AC3E}">
        <p14:creationId xmlns:p14="http://schemas.microsoft.com/office/powerpoint/2010/main" val="41220353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Summit Theme2">
  <a:themeElements>
    <a:clrScheme name="Summit">
      <a:dk1>
        <a:sysClr val="windowText" lastClr="000000"/>
      </a:dk1>
      <a:lt1>
        <a:sysClr val="window" lastClr="FFFFFF"/>
      </a:lt1>
      <a:dk2>
        <a:srgbClr val="212745"/>
      </a:dk2>
      <a:lt2>
        <a:srgbClr val="B4DCFA"/>
      </a:lt2>
      <a:accent1>
        <a:srgbClr val="000000"/>
      </a:accent1>
      <a:accent2>
        <a:srgbClr val="000000"/>
      </a:accent2>
      <a:accent3>
        <a:srgbClr val="000000"/>
      </a:accent3>
      <a:accent4>
        <a:srgbClr val="000000"/>
      </a:accent4>
      <a:accent5>
        <a:srgbClr val="000000"/>
      </a:accent5>
      <a:accent6>
        <a:srgbClr val="000000"/>
      </a:accent6>
      <a:hlink>
        <a:srgbClr val="000000"/>
      </a:hlink>
      <a:folHlink>
        <a:srgbClr val="00000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Summit Theme2" id="{718A665C-8674-44B6-B5DB-0B4D69A17002}" vid="{420C94B5-F2CC-4C35-BE5A-E24F081E3DC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Summit Theme2 (2)</Template>
  <TotalTime>8701</TotalTime>
  <Words>938</Words>
  <Application>Microsoft Office PowerPoint</Application>
  <PresentationFormat>On-screen Show (4:3)</PresentationFormat>
  <Paragraphs>111</Paragraphs>
  <Slides>20</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Trebuchet MS</vt:lpstr>
      <vt:lpstr>Wingdings 3</vt:lpstr>
      <vt:lpstr>Summit Theme2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Karolyn Campbell</dc:creator>
  <cp:lastModifiedBy>Club Reduce</cp:lastModifiedBy>
  <cp:revision>230</cp:revision>
  <dcterms:created xsi:type="dcterms:W3CDTF">2015-03-23T22:32:53Z</dcterms:created>
  <dcterms:modified xsi:type="dcterms:W3CDTF">2015-12-24T18:30:26Z</dcterms:modified>
</cp:coreProperties>
</file>