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2"/>
  </p:notesMasterIdLst>
  <p:sldIdLst>
    <p:sldId id="259" r:id="rId2"/>
    <p:sldId id="331" r:id="rId3"/>
    <p:sldId id="271" r:id="rId4"/>
    <p:sldId id="333" r:id="rId5"/>
    <p:sldId id="334" r:id="rId6"/>
    <p:sldId id="335" r:id="rId7"/>
    <p:sldId id="336" r:id="rId8"/>
    <p:sldId id="337" r:id="rId9"/>
    <p:sldId id="338" r:id="rId10"/>
    <p:sldId id="339" r:id="rId11"/>
    <p:sldId id="340" r:id="rId12"/>
    <p:sldId id="341" r:id="rId13"/>
    <p:sldId id="342" r:id="rId14"/>
    <p:sldId id="343" r:id="rId15"/>
    <p:sldId id="345" r:id="rId16"/>
    <p:sldId id="346" r:id="rId17"/>
    <p:sldId id="347" r:id="rId18"/>
    <p:sldId id="348" r:id="rId19"/>
    <p:sldId id="349" r:id="rId20"/>
    <p:sldId id="31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ghthouse5" initials="L"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7A4"/>
    <a:srgbClr val="382C7A"/>
    <a:srgbClr val="6A9CB9"/>
    <a:srgbClr val="FFFEFD"/>
    <a:srgbClr val="1E77C6"/>
    <a:srgbClr val="3FBFCB"/>
    <a:srgbClr val="4271B5"/>
    <a:srgbClr val="624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81" autoAdjust="0"/>
    <p:restoredTop sz="96206" autoAdjust="0"/>
  </p:normalViewPr>
  <p:slideViewPr>
    <p:cSldViewPr snapToGrid="0">
      <p:cViewPr varScale="1">
        <p:scale>
          <a:sx n="105" d="100"/>
          <a:sy n="105" d="100"/>
        </p:scale>
        <p:origin x="24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21732-C176-420F-8611-5ED702939E59}" type="datetimeFigureOut">
              <a:rPr lang="en-US" smtClean="0"/>
              <a:t>1/12/2016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203AA-A362-42AD-A24C-59845428EF63}" type="slidenum">
              <a:rPr lang="en-US" smtClean="0"/>
              <a:t>‹#›</a:t>
            </a:fld>
            <a:endParaRPr lang="en-US"/>
          </a:p>
        </p:txBody>
      </p:sp>
    </p:spTree>
    <p:extLst>
      <p:ext uri="{BB962C8B-B14F-4D97-AF65-F5344CB8AC3E}">
        <p14:creationId xmlns:p14="http://schemas.microsoft.com/office/powerpoint/2010/main" val="9134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5203AA-A362-42AD-A24C-59845428EF63}" type="slidenum">
              <a:rPr lang="en-US" smtClean="0"/>
              <a:t>1</a:t>
            </a:fld>
            <a:endParaRPr lang="en-US"/>
          </a:p>
        </p:txBody>
      </p:sp>
    </p:spTree>
    <p:extLst>
      <p:ext uri="{BB962C8B-B14F-4D97-AF65-F5344CB8AC3E}">
        <p14:creationId xmlns:p14="http://schemas.microsoft.com/office/powerpoint/2010/main" val="371313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a:t>
            </a:fld>
            <a:endParaRPr lang="en-US"/>
          </a:p>
        </p:txBody>
      </p:sp>
    </p:spTree>
    <p:extLst>
      <p:ext uri="{BB962C8B-B14F-4D97-AF65-F5344CB8AC3E}">
        <p14:creationId xmlns:p14="http://schemas.microsoft.com/office/powerpoint/2010/main" val="273564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3</a:t>
            </a:fld>
            <a:endParaRPr lang="en-US"/>
          </a:p>
        </p:txBody>
      </p:sp>
    </p:spTree>
    <p:extLst>
      <p:ext uri="{BB962C8B-B14F-4D97-AF65-F5344CB8AC3E}">
        <p14:creationId xmlns:p14="http://schemas.microsoft.com/office/powerpoint/2010/main" val="337029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18</a:t>
            </a:fld>
            <a:endParaRPr lang="en-US"/>
          </a:p>
        </p:txBody>
      </p:sp>
    </p:spTree>
    <p:extLst>
      <p:ext uri="{BB962C8B-B14F-4D97-AF65-F5344CB8AC3E}">
        <p14:creationId xmlns:p14="http://schemas.microsoft.com/office/powerpoint/2010/main" val="562308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19</a:t>
            </a:fld>
            <a:endParaRPr lang="en-US"/>
          </a:p>
        </p:txBody>
      </p:sp>
    </p:spTree>
    <p:extLst>
      <p:ext uri="{BB962C8B-B14F-4D97-AF65-F5344CB8AC3E}">
        <p14:creationId xmlns:p14="http://schemas.microsoft.com/office/powerpoint/2010/main" val="648119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20</a:t>
            </a:fld>
            <a:endParaRPr lang="en-US"/>
          </a:p>
        </p:txBody>
      </p:sp>
    </p:spTree>
    <p:extLst>
      <p:ext uri="{BB962C8B-B14F-4D97-AF65-F5344CB8AC3E}">
        <p14:creationId xmlns:p14="http://schemas.microsoft.com/office/powerpoint/2010/main" val="1299847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3" y="1146425"/>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3"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3852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321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997526"/>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89"/>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628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414D439-CB2A-402F-9F97-2E7DD63CCDF5}" type="datetimeFigureOut">
              <a:rPr lang="en-US" smtClean="0"/>
              <a:t>1/12/2016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8BFD0C0-CB83-48E2-9F9C-3E1F6D35A110}" type="slidenum">
              <a:rPr lang="en-US" smtClean="0"/>
              <a:t>‹#›</a:t>
            </a:fld>
            <a:endParaRPr lang="en-US"/>
          </a:p>
        </p:txBody>
      </p:sp>
    </p:spTree>
    <p:extLst>
      <p:ext uri="{BB962C8B-B14F-4D97-AF65-F5344CB8AC3E}">
        <p14:creationId xmlns:p14="http://schemas.microsoft.com/office/powerpoint/2010/main" val="1428097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3"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194960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0647" y="1961517"/>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smtClean="0">
                <a:solidFill>
                  <a:srgbClr val="1C77A4"/>
                </a:solidFill>
                <a:latin typeface="+mn-lt"/>
              </a:rPr>
              <a:t>Welcome to </a:t>
            </a:r>
          </a:p>
          <a:p>
            <a:pPr algn="ctr"/>
            <a:r>
              <a:rPr lang="en-US" sz="9600" b="1" dirty="0" smtClean="0">
                <a:solidFill>
                  <a:srgbClr val="1C77A4"/>
                </a:solidFill>
                <a:latin typeface="+mn-lt"/>
              </a:rPr>
              <a:t>Club Reduce!</a:t>
            </a:r>
            <a:endParaRPr lang="en-US" sz="9600" b="1" dirty="0">
              <a:solidFill>
                <a:srgbClr val="1C77A4"/>
              </a:solidFill>
              <a:latin typeface="+mn-lt"/>
            </a:endParaRPr>
          </a:p>
        </p:txBody>
      </p:sp>
    </p:spTree>
    <p:extLst>
      <p:ext uri="{BB962C8B-B14F-4D97-AF65-F5344CB8AC3E}">
        <p14:creationId xmlns:p14="http://schemas.microsoft.com/office/powerpoint/2010/main" val="3147715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81" t="6087" r="6215" b="7851"/>
          <a:stretch/>
        </p:blipFill>
        <p:spPr>
          <a:xfrm>
            <a:off x="371789" y="3215815"/>
            <a:ext cx="4536542" cy="3079881"/>
          </a:xfrm>
          <a:prstGeom prst="rect">
            <a:avLst/>
          </a:prstGeom>
        </p:spPr>
      </p:pic>
      <p:sp>
        <p:nvSpPr>
          <p:cNvPr id="3" name="TextBox 2"/>
          <p:cNvSpPr txBox="1"/>
          <p:nvPr/>
        </p:nvSpPr>
        <p:spPr>
          <a:xfrm>
            <a:off x="255595" y="899370"/>
            <a:ext cx="8635697" cy="738664"/>
          </a:xfrm>
          <a:prstGeom prst="rect">
            <a:avLst/>
          </a:prstGeom>
          <a:noFill/>
        </p:spPr>
        <p:txBody>
          <a:bodyPr wrap="none" rtlCol="0">
            <a:spAutoFit/>
          </a:bodyPr>
          <a:lstStyle/>
          <a:p>
            <a:pPr algn="ctr"/>
            <a:r>
              <a:rPr lang="en-US" sz="4200" b="1" dirty="0" smtClean="0">
                <a:solidFill>
                  <a:srgbClr val="1C77A4"/>
                </a:solidFill>
                <a:latin typeface="Trebuchet MS" panose="020B0603020202020204" pitchFamily="34" charset="0"/>
              </a:rPr>
              <a:t>Step #1: Regular Physical Activity</a:t>
            </a:r>
            <a:endParaRPr lang="en-US" sz="4200" b="1" dirty="0">
              <a:solidFill>
                <a:srgbClr val="1C77A4"/>
              </a:solidFill>
              <a:latin typeface="Trebuchet MS" panose="020B0603020202020204" pitchFamily="34" charset="0"/>
            </a:endParaRPr>
          </a:p>
        </p:txBody>
      </p:sp>
      <p:sp>
        <p:nvSpPr>
          <p:cNvPr id="2" name="Rectangle 1"/>
          <p:cNvSpPr/>
          <p:nvPr/>
        </p:nvSpPr>
        <p:spPr>
          <a:xfrm>
            <a:off x="766085" y="1668386"/>
            <a:ext cx="7957502" cy="3785652"/>
          </a:xfrm>
          <a:prstGeom prst="rect">
            <a:avLst/>
          </a:prstGeom>
        </p:spPr>
        <p:txBody>
          <a:bodyPr wrap="square">
            <a:spAutoFit/>
          </a:bodyPr>
          <a:lstStyle/>
          <a:p>
            <a:r>
              <a:rPr lang="en-US" sz="3000" dirty="0" smtClean="0">
                <a:latin typeface="Trebuchet MS" panose="020B0603020202020204" pitchFamily="34" charset="0"/>
              </a:rPr>
              <a:t>Regular </a:t>
            </a:r>
            <a:r>
              <a:rPr lang="en-US" sz="3000" dirty="0">
                <a:latin typeface="Trebuchet MS" panose="020B0603020202020204" pitchFamily="34" charset="0"/>
              </a:rPr>
              <a:t>physical </a:t>
            </a:r>
            <a:r>
              <a:rPr lang="en-US" sz="3000" dirty="0" smtClean="0">
                <a:latin typeface="Trebuchet MS" panose="020B0603020202020204" pitchFamily="34" charset="0"/>
              </a:rPr>
              <a:t>activity </a:t>
            </a:r>
            <a:r>
              <a:rPr lang="en-US" sz="3000" dirty="0">
                <a:latin typeface="Trebuchet MS" panose="020B0603020202020204" pitchFamily="34" charset="0"/>
              </a:rPr>
              <a:t>gets your blood </a:t>
            </a:r>
            <a:r>
              <a:rPr lang="en-US" sz="3000" dirty="0" smtClean="0">
                <a:latin typeface="Trebuchet MS" panose="020B0603020202020204" pitchFamily="34" charset="0"/>
              </a:rPr>
              <a:t>moving </a:t>
            </a:r>
            <a:r>
              <a:rPr lang="en-US" sz="3000" dirty="0">
                <a:latin typeface="Trebuchet MS" panose="020B0603020202020204" pitchFamily="34" charset="0"/>
              </a:rPr>
              <a:t>the all-natural way. Each time you exercise, </a:t>
            </a:r>
            <a:r>
              <a:rPr lang="en-US" sz="3000" dirty="0" smtClean="0">
                <a:latin typeface="Trebuchet MS" panose="020B0603020202020204" pitchFamily="34" charset="0"/>
              </a:rPr>
              <a:t>you </a:t>
            </a:r>
            <a:r>
              <a:rPr lang="en-US" sz="3000" dirty="0" smtClean="0">
                <a:latin typeface="Trebuchet MS" panose="020B0603020202020204" pitchFamily="34" charset="0"/>
              </a:rPr>
              <a:t>increase</a:t>
            </a:r>
            <a:r>
              <a:rPr lang="en-US" sz="3000" dirty="0" smtClean="0">
                <a:latin typeface="Trebuchet MS" panose="020B0603020202020204" pitchFamily="34" charset="0"/>
              </a:rPr>
              <a:t> </a:t>
            </a:r>
            <a:r>
              <a:rPr lang="en-US" sz="3000" dirty="0" smtClean="0">
                <a:latin typeface="Trebuchet MS" panose="020B0603020202020204" pitchFamily="34" charset="0"/>
              </a:rPr>
              <a:t>circulation </a:t>
            </a:r>
            <a:r>
              <a:rPr lang="en-US" sz="3000" dirty="0">
                <a:latin typeface="Trebuchet MS" panose="020B0603020202020204" pitchFamily="34" charset="0"/>
              </a:rPr>
              <a:t>to every </a:t>
            </a:r>
            <a:r>
              <a:rPr lang="en-US" sz="3000" dirty="0" smtClean="0">
                <a:latin typeface="Trebuchet MS" panose="020B0603020202020204" pitchFamily="34" charset="0"/>
              </a:rPr>
              <a:t>		    </a:t>
            </a:r>
            <a:r>
              <a:rPr lang="en-US" sz="3000" dirty="0" smtClean="0">
                <a:latin typeface="Trebuchet MS" panose="020B0603020202020204" pitchFamily="34" charset="0"/>
              </a:rPr>
              <a:t>inch </a:t>
            </a:r>
            <a:r>
              <a:rPr lang="en-US" sz="3000" dirty="0">
                <a:latin typeface="Trebuchet MS" panose="020B0603020202020204" pitchFamily="34" charset="0"/>
              </a:rPr>
              <a:t>of your body. This can </a:t>
            </a:r>
            <a:endParaRPr lang="en-US" sz="3000" dirty="0" smtClean="0">
              <a:latin typeface="Trebuchet MS" panose="020B0603020202020204" pitchFamily="34" charset="0"/>
            </a:endParaRPr>
          </a:p>
          <a:p>
            <a:r>
              <a:rPr lang="en-US" sz="3000" dirty="0">
                <a:latin typeface="Trebuchet MS" panose="020B0603020202020204" pitchFamily="34" charset="0"/>
              </a:rPr>
              <a:t>	</a:t>
            </a:r>
            <a:r>
              <a:rPr lang="en-US" sz="3000" dirty="0" smtClean="0">
                <a:latin typeface="Trebuchet MS" panose="020B0603020202020204" pitchFamily="34" charset="0"/>
              </a:rPr>
              <a:t>		help your </a:t>
            </a:r>
            <a:r>
              <a:rPr lang="en-US" sz="3000" dirty="0">
                <a:latin typeface="Trebuchet MS" panose="020B0603020202020204" pitchFamily="34" charset="0"/>
              </a:rPr>
              <a:t>body begin to heal </a:t>
            </a:r>
            <a:r>
              <a:rPr lang="en-US" sz="3000" dirty="0" smtClean="0">
                <a:latin typeface="Trebuchet MS" panose="020B0603020202020204" pitchFamily="34" charset="0"/>
              </a:rPr>
              <a:t>			     from foot </a:t>
            </a:r>
            <a:r>
              <a:rPr lang="en-US" sz="3000" dirty="0">
                <a:latin typeface="Trebuchet MS" panose="020B0603020202020204" pitchFamily="34" charset="0"/>
              </a:rPr>
              <a:t>and leg pain </a:t>
            </a:r>
            <a:endParaRPr lang="en-US" sz="3000" dirty="0" smtClean="0">
              <a:latin typeface="Trebuchet MS" panose="020B0603020202020204" pitchFamily="34" charset="0"/>
            </a:endParaRPr>
          </a:p>
          <a:p>
            <a:r>
              <a:rPr lang="en-US" sz="3000" dirty="0">
                <a:latin typeface="Trebuchet MS" panose="020B0603020202020204" pitchFamily="34" charset="0"/>
              </a:rPr>
              <a:t> </a:t>
            </a:r>
            <a:r>
              <a:rPr lang="en-US" sz="3000" dirty="0" smtClean="0">
                <a:latin typeface="Trebuchet MS" panose="020B0603020202020204" pitchFamily="34" charset="0"/>
              </a:rPr>
              <a:t>                                caused </a:t>
            </a:r>
            <a:r>
              <a:rPr lang="en-US" sz="3000" dirty="0">
                <a:latin typeface="Trebuchet MS" panose="020B0603020202020204" pitchFamily="34" charset="0"/>
              </a:rPr>
              <a:t>by poor </a:t>
            </a:r>
            <a:endParaRPr lang="en-US" sz="3000" dirty="0" smtClean="0">
              <a:latin typeface="Trebuchet MS" panose="020B0603020202020204" pitchFamily="34" charset="0"/>
            </a:endParaRPr>
          </a:p>
          <a:p>
            <a:r>
              <a:rPr lang="en-US" sz="3000" dirty="0">
                <a:latin typeface="Trebuchet MS" panose="020B0603020202020204" pitchFamily="34" charset="0"/>
              </a:rPr>
              <a:t> </a:t>
            </a:r>
            <a:r>
              <a:rPr lang="en-US" sz="3000" dirty="0" smtClean="0">
                <a:latin typeface="Trebuchet MS" panose="020B0603020202020204" pitchFamily="34" charset="0"/>
              </a:rPr>
              <a:t>                                     circulation</a:t>
            </a:r>
            <a:r>
              <a:rPr lang="en-US" sz="3000" dirty="0">
                <a:latin typeface="Trebuchet MS" panose="020B0603020202020204" pitchFamily="34" charset="0"/>
              </a:rPr>
              <a:t>.</a:t>
            </a:r>
            <a:endParaRPr lang="en-US" sz="3000" dirty="0">
              <a:effectLst/>
              <a:latin typeface="Trebuchet MS" panose="020B0603020202020204" pitchFamily="34" charset="0"/>
            </a:endParaRPr>
          </a:p>
        </p:txBody>
      </p:sp>
    </p:spTree>
    <p:extLst>
      <p:ext uri="{BB962C8B-B14F-4D97-AF65-F5344CB8AC3E}">
        <p14:creationId xmlns:p14="http://schemas.microsoft.com/office/powerpoint/2010/main" val="1689428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8/8a/Muffin_NI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4" y="3124814"/>
            <a:ext cx="3825766" cy="31269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2726" y="2159661"/>
            <a:ext cx="8049577" cy="4108817"/>
          </a:xfrm>
          <a:prstGeom prst="rect">
            <a:avLst/>
          </a:prstGeom>
        </p:spPr>
        <p:txBody>
          <a:bodyPr wrap="square">
            <a:spAutoFit/>
          </a:bodyPr>
          <a:lstStyle/>
          <a:p>
            <a:r>
              <a:rPr lang="en-US" sz="2900" dirty="0">
                <a:latin typeface="Trebuchet MS" panose="020B0603020202020204" pitchFamily="34" charset="0"/>
              </a:rPr>
              <a:t>Inflammation can reduce blood flow to your extremities. Because many processed foods cause inflammation, it’s </a:t>
            </a:r>
            <a:endParaRPr lang="en-US" sz="2900" dirty="0" smtClean="0">
              <a:latin typeface="Trebuchet MS" panose="020B0603020202020204" pitchFamily="34" charset="0"/>
            </a:endParaRPr>
          </a:p>
          <a:p>
            <a:r>
              <a:rPr lang="en-US" sz="2900" dirty="0" smtClean="0">
                <a:latin typeface="Trebuchet MS" panose="020B0603020202020204" pitchFamily="34" charset="0"/>
              </a:rPr>
              <a:t>important </a:t>
            </a:r>
            <a:r>
              <a:rPr lang="en-US" sz="2900" dirty="0">
                <a:latin typeface="Trebuchet MS" panose="020B0603020202020204" pitchFamily="34" charset="0"/>
              </a:rPr>
              <a:t>to </a:t>
            </a:r>
            <a:r>
              <a:rPr lang="en-US" sz="2900" dirty="0" smtClean="0">
                <a:latin typeface="Trebuchet MS" panose="020B0603020202020204" pitchFamily="34" charset="0"/>
              </a:rPr>
              <a:t>avoid them </a:t>
            </a:r>
            <a:r>
              <a:rPr lang="en-US" sz="2900" dirty="0">
                <a:latin typeface="Trebuchet MS" panose="020B0603020202020204" pitchFamily="34" charset="0"/>
              </a:rPr>
              <a:t>as </a:t>
            </a:r>
            <a:endParaRPr lang="en-US" sz="2900" dirty="0" smtClean="0">
              <a:latin typeface="Trebuchet MS" panose="020B0603020202020204" pitchFamily="34" charset="0"/>
            </a:endParaRPr>
          </a:p>
          <a:p>
            <a:r>
              <a:rPr lang="en-US" sz="2900" dirty="0" smtClean="0">
                <a:latin typeface="Trebuchet MS" panose="020B0603020202020204" pitchFamily="34" charset="0"/>
              </a:rPr>
              <a:t>much </a:t>
            </a:r>
            <a:r>
              <a:rPr lang="en-US" sz="2900" dirty="0">
                <a:latin typeface="Trebuchet MS" panose="020B0603020202020204" pitchFamily="34" charset="0"/>
              </a:rPr>
              <a:t>as possible. To </a:t>
            </a:r>
            <a:r>
              <a:rPr lang="en-US" sz="2900" dirty="0" smtClean="0">
                <a:latin typeface="Trebuchet MS" panose="020B0603020202020204" pitchFamily="34" charset="0"/>
              </a:rPr>
              <a:t>see </a:t>
            </a:r>
          </a:p>
          <a:p>
            <a:r>
              <a:rPr lang="en-US" sz="2900" dirty="0" smtClean="0">
                <a:latin typeface="Trebuchet MS" panose="020B0603020202020204" pitchFamily="34" charset="0"/>
              </a:rPr>
              <a:t>big </a:t>
            </a:r>
            <a:r>
              <a:rPr lang="en-US" sz="2900" dirty="0">
                <a:latin typeface="Trebuchet MS" panose="020B0603020202020204" pitchFamily="34" charset="0"/>
              </a:rPr>
              <a:t>results, avoid </a:t>
            </a:r>
            <a:r>
              <a:rPr lang="en-US" sz="2900" dirty="0" smtClean="0">
                <a:latin typeface="Trebuchet MS" panose="020B0603020202020204" pitchFamily="34" charset="0"/>
              </a:rPr>
              <a:t>processed </a:t>
            </a:r>
          </a:p>
          <a:p>
            <a:r>
              <a:rPr lang="en-US" sz="2900" dirty="0" smtClean="0">
                <a:latin typeface="Trebuchet MS" panose="020B0603020202020204" pitchFamily="34" charset="0"/>
              </a:rPr>
              <a:t>grains</a:t>
            </a:r>
            <a:r>
              <a:rPr lang="en-US" sz="2900" dirty="0">
                <a:latin typeface="Trebuchet MS" panose="020B0603020202020204" pitchFamily="34" charset="0"/>
              </a:rPr>
              <a:t>, </a:t>
            </a:r>
            <a:r>
              <a:rPr lang="en-US" sz="2900" dirty="0" smtClean="0">
                <a:latin typeface="Trebuchet MS" panose="020B0603020202020204" pitchFamily="34" charset="0"/>
              </a:rPr>
              <a:t>sugars</a:t>
            </a:r>
            <a:r>
              <a:rPr lang="en-US" sz="2900" dirty="0">
                <a:latin typeface="Trebuchet MS" panose="020B0603020202020204" pitchFamily="34" charset="0"/>
              </a:rPr>
              <a:t>, and oils </a:t>
            </a:r>
            <a:endParaRPr lang="en-US" sz="2900" dirty="0" smtClean="0">
              <a:latin typeface="Trebuchet MS" panose="020B0603020202020204" pitchFamily="34" charset="0"/>
            </a:endParaRPr>
          </a:p>
          <a:p>
            <a:r>
              <a:rPr lang="en-US" sz="2900" dirty="0" smtClean="0">
                <a:latin typeface="Trebuchet MS" panose="020B0603020202020204" pitchFamily="34" charset="0"/>
              </a:rPr>
              <a:t>(</a:t>
            </a:r>
            <a:r>
              <a:rPr lang="en-US" sz="2900" dirty="0">
                <a:latin typeface="Trebuchet MS" panose="020B0603020202020204" pitchFamily="34" charset="0"/>
              </a:rPr>
              <a:t>breads, </a:t>
            </a:r>
            <a:r>
              <a:rPr lang="en-US" sz="2900" dirty="0" smtClean="0">
                <a:latin typeface="Trebuchet MS" panose="020B0603020202020204" pitchFamily="34" charset="0"/>
              </a:rPr>
              <a:t>pastries</a:t>
            </a:r>
            <a:r>
              <a:rPr lang="en-US" sz="2900" dirty="0">
                <a:latin typeface="Trebuchet MS" panose="020B0603020202020204" pitchFamily="34" charset="0"/>
              </a:rPr>
              <a:t>, potato </a:t>
            </a:r>
            <a:endParaRPr lang="en-US" sz="2900" dirty="0" smtClean="0">
              <a:latin typeface="Trebuchet MS" panose="020B0603020202020204" pitchFamily="34" charset="0"/>
            </a:endParaRPr>
          </a:p>
          <a:p>
            <a:r>
              <a:rPr lang="en-US" sz="2900" dirty="0" smtClean="0">
                <a:latin typeface="Trebuchet MS" panose="020B0603020202020204" pitchFamily="34" charset="0"/>
              </a:rPr>
              <a:t>chips</a:t>
            </a:r>
            <a:r>
              <a:rPr lang="en-US" sz="2900" dirty="0">
                <a:latin typeface="Trebuchet MS" panose="020B0603020202020204" pitchFamily="34" charset="0"/>
              </a:rPr>
              <a:t>, </a:t>
            </a:r>
            <a:r>
              <a:rPr lang="en-US" sz="2900" dirty="0" smtClean="0">
                <a:latin typeface="Trebuchet MS" panose="020B0603020202020204" pitchFamily="34" charset="0"/>
              </a:rPr>
              <a:t>crackers, </a:t>
            </a:r>
            <a:r>
              <a:rPr lang="en-US" sz="2900" dirty="0">
                <a:latin typeface="Trebuchet MS" panose="020B0603020202020204" pitchFamily="34" charset="0"/>
              </a:rPr>
              <a:t>etc</a:t>
            </a:r>
            <a:r>
              <a:rPr lang="en-US" sz="2900" dirty="0" smtClean="0">
                <a:latin typeface="Trebuchet MS" panose="020B0603020202020204" pitchFamily="34" charset="0"/>
              </a:rPr>
              <a:t>.).</a:t>
            </a:r>
            <a:endParaRPr lang="en-US" sz="2900" dirty="0">
              <a:latin typeface="Trebuchet MS" panose="020B0603020202020204" pitchFamily="34" charset="0"/>
            </a:endParaRPr>
          </a:p>
        </p:txBody>
      </p:sp>
      <p:sp>
        <p:nvSpPr>
          <p:cNvPr id="3" name="TextBox 2"/>
          <p:cNvSpPr txBox="1"/>
          <p:nvPr/>
        </p:nvSpPr>
        <p:spPr>
          <a:xfrm>
            <a:off x="522726" y="837726"/>
            <a:ext cx="8101450" cy="1384995"/>
          </a:xfrm>
          <a:prstGeom prst="rect">
            <a:avLst/>
          </a:prstGeom>
          <a:noFill/>
        </p:spPr>
        <p:txBody>
          <a:bodyPr wrap="none" rtlCol="0">
            <a:spAutoFit/>
          </a:bodyPr>
          <a:lstStyle/>
          <a:p>
            <a:pPr algn="ctr"/>
            <a:r>
              <a:rPr lang="en-US" sz="4200" b="1" dirty="0" smtClean="0">
                <a:solidFill>
                  <a:srgbClr val="1C77A4"/>
                </a:solidFill>
                <a:latin typeface="Trebuchet MS" panose="020B0603020202020204" pitchFamily="34" charset="0"/>
              </a:rPr>
              <a:t>Step #2: An Anti-Inflammatory, </a:t>
            </a:r>
          </a:p>
          <a:p>
            <a:pPr algn="ctr"/>
            <a:r>
              <a:rPr lang="en-US" sz="4200" b="1" dirty="0" smtClean="0">
                <a:solidFill>
                  <a:srgbClr val="1C77A4"/>
                </a:solidFill>
                <a:latin typeface="Trebuchet MS" panose="020B0603020202020204" pitchFamily="34" charset="0"/>
              </a:rPr>
              <a:t>Nutrient-Rich Diet</a:t>
            </a:r>
            <a:endParaRPr lang="en-US" sz="42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528789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337" t="8998" r="1737" b="7415"/>
          <a:stretch/>
        </p:blipFill>
        <p:spPr>
          <a:xfrm>
            <a:off x="3293230" y="2732691"/>
            <a:ext cx="5756175" cy="3415861"/>
          </a:xfrm>
          <a:prstGeom prst="rect">
            <a:avLst/>
          </a:prstGeom>
        </p:spPr>
      </p:pic>
      <p:sp>
        <p:nvSpPr>
          <p:cNvPr id="2" name="Rectangle 1"/>
          <p:cNvSpPr/>
          <p:nvPr/>
        </p:nvSpPr>
        <p:spPr>
          <a:xfrm>
            <a:off x="522726" y="2304292"/>
            <a:ext cx="8101450" cy="3662541"/>
          </a:xfrm>
          <a:prstGeom prst="rect">
            <a:avLst/>
          </a:prstGeom>
        </p:spPr>
        <p:txBody>
          <a:bodyPr wrap="square">
            <a:spAutoFit/>
          </a:bodyPr>
          <a:lstStyle/>
          <a:p>
            <a:r>
              <a:rPr lang="en-US" sz="2900" dirty="0" smtClean="0">
                <a:latin typeface="Trebuchet MS" panose="020B0603020202020204" pitchFamily="34" charset="0"/>
              </a:rPr>
              <a:t>Replace </a:t>
            </a:r>
            <a:r>
              <a:rPr lang="en-US" sz="2900" dirty="0">
                <a:latin typeface="Trebuchet MS" panose="020B0603020202020204" pitchFamily="34" charset="0"/>
              </a:rPr>
              <a:t>these unhealthy foods with nutrient-rich </a:t>
            </a:r>
            <a:r>
              <a:rPr lang="en-US" sz="2900" dirty="0" smtClean="0">
                <a:latin typeface="Trebuchet MS" panose="020B0603020202020204" pitchFamily="34" charset="0"/>
              </a:rPr>
              <a:t>alternatives. Each </a:t>
            </a:r>
          </a:p>
          <a:p>
            <a:r>
              <a:rPr lang="en-US" sz="2900" dirty="0" smtClean="0">
                <a:latin typeface="Trebuchet MS" panose="020B0603020202020204" pitchFamily="34" charset="0"/>
              </a:rPr>
              <a:t>day, choose plenty of</a:t>
            </a:r>
          </a:p>
          <a:p>
            <a:r>
              <a:rPr lang="en-US" sz="2900" dirty="0" smtClean="0">
                <a:latin typeface="Trebuchet MS" panose="020B0603020202020204" pitchFamily="34" charset="0"/>
              </a:rPr>
              <a:t>brightly colored </a:t>
            </a:r>
          </a:p>
          <a:p>
            <a:r>
              <a:rPr lang="en-US" sz="2900" dirty="0" smtClean="0">
                <a:latin typeface="Trebuchet MS" panose="020B0603020202020204" pitchFamily="34" charset="0"/>
              </a:rPr>
              <a:t>vegetables</a:t>
            </a:r>
            <a:r>
              <a:rPr lang="en-US" sz="2900" dirty="0">
                <a:latin typeface="Trebuchet MS" panose="020B0603020202020204" pitchFamily="34" charset="0"/>
              </a:rPr>
              <a:t>, </a:t>
            </a:r>
            <a:r>
              <a:rPr lang="en-US" sz="2900" dirty="0" smtClean="0">
                <a:latin typeface="Trebuchet MS" panose="020B0603020202020204" pitchFamily="34" charset="0"/>
              </a:rPr>
              <a:t>leafy </a:t>
            </a:r>
          </a:p>
          <a:p>
            <a:r>
              <a:rPr lang="en-US" sz="2900" dirty="0" smtClean="0">
                <a:latin typeface="Trebuchet MS" panose="020B0603020202020204" pitchFamily="34" charset="0"/>
              </a:rPr>
              <a:t>greens</a:t>
            </a:r>
            <a:r>
              <a:rPr lang="en-US" sz="2900" dirty="0">
                <a:latin typeface="Trebuchet MS" panose="020B0603020202020204" pitchFamily="34" charset="0"/>
              </a:rPr>
              <a:t>, </a:t>
            </a:r>
            <a:r>
              <a:rPr lang="en-US" sz="2900" dirty="0" smtClean="0">
                <a:latin typeface="Trebuchet MS" panose="020B0603020202020204" pitchFamily="34" charset="0"/>
              </a:rPr>
              <a:t>fruits</a:t>
            </a:r>
            <a:r>
              <a:rPr lang="en-US" sz="2900" dirty="0">
                <a:latin typeface="Trebuchet MS" panose="020B0603020202020204" pitchFamily="34" charset="0"/>
              </a:rPr>
              <a:t>, </a:t>
            </a:r>
            <a:endParaRPr lang="en-US" sz="2900" dirty="0" smtClean="0">
              <a:latin typeface="Trebuchet MS" panose="020B0603020202020204" pitchFamily="34" charset="0"/>
            </a:endParaRPr>
          </a:p>
          <a:p>
            <a:r>
              <a:rPr lang="en-US" sz="2900" dirty="0" smtClean="0">
                <a:latin typeface="Trebuchet MS" panose="020B0603020202020204" pitchFamily="34" charset="0"/>
              </a:rPr>
              <a:t>nuts</a:t>
            </a:r>
            <a:r>
              <a:rPr lang="en-US" sz="2900" dirty="0">
                <a:latin typeface="Trebuchet MS" panose="020B0603020202020204" pitchFamily="34" charset="0"/>
              </a:rPr>
              <a:t>, </a:t>
            </a:r>
            <a:r>
              <a:rPr lang="en-US" sz="2900" dirty="0" smtClean="0">
                <a:latin typeface="Trebuchet MS" panose="020B0603020202020204" pitchFamily="34" charset="0"/>
              </a:rPr>
              <a:t>seeds</a:t>
            </a:r>
            <a:r>
              <a:rPr lang="en-US" sz="2900" dirty="0">
                <a:latin typeface="Trebuchet MS" panose="020B0603020202020204" pitchFamily="34" charset="0"/>
              </a:rPr>
              <a:t>, </a:t>
            </a:r>
            <a:endParaRPr lang="en-US" sz="2900" dirty="0" smtClean="0">
              <a:latin typeface="Trebuchet MS" panose="020B0603020202020204" pitchFamily="34" charset="0"/>
            </a:endParaRPr>
          </a:p>
          <a:p>
            <a:r>
              <a:rPr lang="en-US" sz="2900" dirty="0" smtClean="0">
                <a:latin typeface="Trebuchet MS" panose="020B0603020202020204" pitchFamily="34" charset="0"/>
              </a:rPr>
              <a:t>and </a:t>
            </a:r>
            <a:r>
              <a:rPr lang="en-US" sz="2900" dirty="0">
                <a:latin typeface="Trebuchet MS" panose="020B0603020202020204" pitchFamily="34" charset="0"/>
              </a:rPr>
              <a:t>lean </a:t>
            </a:r>
            <a:r>
              <a:rPr lang="en-US" sz="2900" dirty="0" smtClean="0">
                <a:latin typeface="Trebuchet MS" panose="020B0603020202020204" pitchFamily="34" charset="0"/>
              </a:rPr>
              <a:t>meats</a:t>
            </a:r>
            <a:r>
              <a:rPr lang="en-US" sz="2900" dirty="0">
                <a:latin typeface="Trebuchet MS" panose="020B0603020202020204" pitchFamily="34" charset="0"/>
              </a:rPr>
              <a:t>. </a:t>
            </a:r>
            <a:endParaRPr lang="en-US" sz="2900" dirty="0">
              <a:effectLst/>
              <a:latin typeface="Trebuchet MS" panose="020B0603020202020204" pitchFamily="34" charset="0"/>
            </a:endParaRPr>
          </a:p>
        </p:txBody>
      </p:sp>
      <p:sp>
        <p:nvSpPr>
          <p:cNvPr id="6" name="TextBox 5"/>
          <p:cNvSpPr txBox="1"/>
          <p:nvPr/>
        </p:nvSpPr>
        <p:spPr>
          <a:xfrm>
            <a:off x="522726" y="837726"/>
            <a:ext cx="8101450" cy="1384995"/>
          </a:xfrm>
          <a:prstGeom prst="rect">
            <a:avLst/>
          </a:prstGeom>
          <a:noFill/>
        </p:spPr>
        <p:txBody>
          <a:bodyPr wrap="none" rtlCol="0">
            <a:spAutoFit/>
          </a:bodyPr>
          <a:lstStyle/>
          <a:p>
            <a:pPr algn="ctr"/>
            <a:r>
              <a:rPr lang="en-US" sz="4200" b="1" dirty="0" smtClean="0">
                <a:solidFill>
                  <a:srgbClr val="1C77A4"/>
                </a:solidFill>
                <a:latin typeface="Trebuchet MS" panose="020B0603020202020204" pitchFamily="34" charset="0"/>
              </a:rPr>
              <a:t>Step #2: An Anti-Inflammatory, </a:t>
            </a:r>
          </a:p>
          <a:p>
            <a:pPr algn="ctr"/>
            <a:r>
              <a:rPr lang="en-US" sz="4200" b="1" dirty="0" smtClean="0">
                <a:solidFill>
                  <a:srgbClr val="1C77A4"/>
                </a:solidFill>
                <a:latin typeface="Trebuchet MS" panose="020B0603020202020204" pitchFamily="34" charset="0"/>
              </a:rPr>
              <a:t>Nutrient-Rich Diet</a:t>
            </a:r>
            <a:endParaRPr lang="en-US" sz="42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256083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532" y="2222721"/>
            <a:ext cx="5910134" cy="4247317"/>
          </a:xfrm>
          <a:prstGeom prst="rect">
            <a:avLst/>
          </a:prstGeom>
        </p:spPr>
        <p:txBody>
          <a:bodyPr wrap="square">
            <a:spAutoFit/>
          </a:bodyPr>
          <a:lstStyle/>
          <a:p>
            <a:r>
              <a:rPr lang="en-US" sz="2900" dirty="0">
                <a:latin typeface="Trebuchet MS" panose="020B0603020202020204" pitchFamily="34" charset="0"/>
              </a:rPr>
              <a:t>Foods rich in omega-3 can be especially helpful when your body is </a:t>
            </a:r>
            <a:r>
              <a:rPr lang="en-US" sz="2900" dirty="0" smtClean="0">
                <a:latin typeface="Trebuchet MS" panose="020B0603020202020204" pitchFamily="34" charset="0"/>
              </a:rPr>
              <a:t>healing because they dramatically reduce inflammation. You </a:t>
            </a:r>
            <a:r>
              <a:rPr lang="en-US" sz="2900" dirty="0">
                <a:latin typeface="Trebuchet MS" panose="020B0603020202020204" pitchFamily="34" charset="0"/>
              </a:rPr>
              <a:t>can find omega-3 fatty acids in oily fish (salmon, tuna, anchovies, </a:t>
            </a:r>
            <a:r>
              <a:rPr lang="en-US" sz="2900" dirty="0" smtClean="0">
                <a:latin typeface="Trebuchet MS" panose="020B0603020202020204" pitchFamily="34" charset="0"/>
              </a:rPr>
              <a:t>sardines, etc</a:t>
            </a:r>
            <a:r>
              <a:rPr lang="en-US" sz="2900" dirty="0">
                <a:latin typeface="Trebuchet MS" panose="020B0603020202020204" pitchFamily="34" charset="0"/>
              </a:rPr>
              <a:t>.), hemp seeds, and chia seeds!</a:t>
            </a:r>
            <a:endParaRPr lang="en-US" sz="2900" dirty="0">
              <a:effectLst/>
              <a:latin typeface="Trebuchet MS" panose="020B0603020202020204" pitchFamily="34" charset="0"/>
            </a:endParaRPr>
          </a:p>
        </p:txBody>
      </p:sp>
      <p:sp>
        <p:nvSpPr>
          <p:cNvPr id="5" name="TextBox 4"/>
          <p:cNvSpPr txBox="1"/>
          <p:nvPr/>
        </p:nvSpPr>
        <p:spPr>
          <a:xfrm>
            <a:off x="522726" y="837726"/>
            <a:ext cx="8101450" cy="1384995"/>
          </a:xfrm>
          <a:prstGeom prst="rect">
            <a:avLst/>
          </a:prstGeom>
          <a:noFill/>
        </p:spPr>
        <p:txBody>
          <a:bodyPr wrap="none" rtlCol="0">
            <a:spAutoFit/>
          </a:bodyPr>
          <a:lstStyle/>
          <a:p>
            <a:pPr algn="ctr"/>
            <a:r>
              <a:rPr lang="en-US" sz="4200" b="1" dirty="0" smtClean="0">
                <a:solidFill>
                  <a:srgbClr val="1C77A4"/>
                </a:solidFill>
                <a:latin typeface="Trebuchet MS" panose="020B0603020202020204" pitchFamily="34" charset="0"/>
              </a:rPr>
              <a:t>Step #2: An Anti-Inflammatory, </a:t>
            </a:r>
          </a:p>
          <a:p>
            <a:pPr algn="ctr"/>
            <a:r>
              <a:rPr lang="en-US" sz="4200" b="1" dirty="0" smtClean="0">
                <a:solidFill>
                  <a:srgbClr val="1C77A4"/>
                </a:solidFill>
                <a:latin typeface="Trebuchet MS" panose="020B0603020202020204" pitchFamily="34" charset="0"/>
              </a:rPr>
              <a:t>Nutrient-Rich Diet</a:t>
            </a:r>
            <a:endParaRPr lang="en-US" sz="4200" b="1" dirty="0">
              <a:solidFill>
                <a:srgbClr val="1C77A4"/>
              </a:solidFill>
              <a:latin typeface="Trebuchet MS" panose="020B0603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0248" t="10115" r="20034" b="7279"/>
          <a:stretch/>
        </p:blipFill>
        <p:spPr>
          <a:xfrm>
            <a:off x="6489538" y="2170171"/>
            <a:ext cx="1995766" cy="3855621"/>
          </a:xfrm>
          <a:prstGeom prst="rect">
            <a:avLst/>
          </a:prstGeom>
        </p:spPr>
      </p:pic>
    </p:spTree>
    <p:extLst>
      <p:ext uri="{BB962C8B-B14F-4D97-AF65-F5344CB8AC3E}">
        <p14:creationId xmlns:p14="http://schemas.microsoft.com/office/powerpoint/2010/main" val="1800330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150" t="8860" r="3477" b="7822"/>
          <a:stretch/>
        </p:blipFill>
        <p:spPr>
          <a:xfrm>
            <a:off x="4035971" y="3132085"/>
            <a:ext cx="4986742" cy="3016468"/>
          </a:xfrm>
          <a:prstGeom prst="rect">
            <a:avLst/>
          </a:prstGeom>
        </p:spPr>
      </p:pic>
      <p:sp>
        <p:nvSpPr>
          <p:cNvPr id="2" name="Rectangle 1"/>
          <p:cNvSpPr/>
          <p:nvPr/>
        </p:nvSpPr>
        <p:spPr>
          <a:xfrm>
            <a:off x="532235" y="1607920"/>
            <a:ext cx="8082455" cy="5078313"/>
          </a:xfrm>
          <a:prstGeom prst="rect">
            <a:avLst/>
          </a:prstGeom>
        </p:spPr>
        <p:txBody>
          <a:bodyPr wrap="square">
            <a:spAutoFit/>
          </a:bodyPr>
          <a:lstStyle/>
          <a:p>
            <a:r>
              <a:rPr lang="en-US" sz="2700" b="1" dirty="0" smtClean="0">
                <a:latin typeface="Trebuchet MS" panose="020B0603020202020204" pitchFamily="34" charset="0"/>
              </a:rPr>
              <a:t>Cardio Health Essentials </a:t>
            </a:r>
            <a:r>
              <a:rPr lang="en-US" sz="2700" dirty="0" smtClean="0">
                <a:latin typeface="Trebuchet MS" panose="020B0603020202020204" pitchFamily="34" charset="0"/>
              </a:rPr>
              <a:t>delivers </a:t>
            </a:r>
            <a:r>
              <a:rPr lang="en-US" sz="2700" dirty="0">
                <a:latin typeface="Trebuchet MS" panose="020B0603020202020204" pitchFamily="34" charset="0"/>
              </a:rPr>
              <a:t>huge healing benefits in just one easy-to-use power pack. Each pack provides an ample dose of nitric oxide, L-arginine, </a:t>
            </a:r>
            <a:r>
              <a:rPr lang="en-US" sz="2700" dirty="0" smtClean="0">
                <a:latin typeface="Trebuchet MS" panose="020B0603020202020204" pitchFamily="34" charset="0"/>
              </a:rPr>
              <a:t>L-</a:t>
            </a:r>
            <a:r>
              <a:rPr lang="en-US" sz="2700" dirty="0" err="1" smtClean="0">
                <a:latin typeface="Trebuchet MS" panose="020B0603020202020204" pitchFamily="34" charset="0"/>
              </a:rPr>
              <a:t>citruline</a:t>
            </a:r>
            <a:r>
              <a:rPr lang="en-US" sz="2700" dirty="0">
                <a:latin typeface="Trebuchet MS" panose="020B0603020202020204" pitchFamily="34" charset="0"/>
              </a:rPr>
              <a:t>, </a:t>
            </a:r>
            <a:r>
              <a:rPr lang="en-US" sz="2700" dirty="0" smtClean="0">
                <a:latin typeface="Trebuchet MS" panose="020B0603020202020204" pitchFamily="34" charset="0"/>
              </a:rPr>
              <a:t>and </a:t>
            </a:r>
            <a:r>
              <a:rPr lang="en-US" sz="2700" dirty="0">
                <a:latin typeface="Trebuchet MS" panose="020B0603020202020204" pitchFamily="34" charset="0"/>
              </a:rPr>
              <a:t>CoQ10. </a:t>
            </a:r>
            <a:endParaRPr lang="en-US" sz="2700" dirty="0" smtClean="0">
              <a:latin typeface="Trebuchet MS" panose="020B0603020202020204" pitchFamily="34" charset="0"/>
            </a:endParaRPr>
          </a:p>
          <a:p>
            <a:r>
              <a:rPr lang="en-US" sz="2700" dirty="0" smtClean="0">
                <a:latin typeface="Trebuchet MS" panose="020B0603020202020204" pitchFamily="34" charset="0"/>
              </a:rPr>
              <a:t>These heart-healthy </a:t>
            </a:r>
          </a:p>
          <a:p>
            <a:r>
              <a:rPr lang="en-US" sz="2700" dirty="0" smtClean="0">
                <a:latin typeface="Trebuchet MS" panose="020B0603020202020204" pitchFamily="34" charset="0"/>
              </a:rPr>
              <a:t>ingredients </a:t>
            </a:r>
            <a:r>
              <a:rPr lang="en-US" sz="2700" dirty="0">
                <a:latin typeface="Trebuchet MS" panose="020B0603020202020204" pitchFamily="34" charset="0"/>
              </a:rPr>
              <a:t>work together </a:t>
            </a:r>
            <a:endParaRPr lang="en-US" sz="2700" dirty="0" smtClean="0">
              <a:latin typeface="Trebuchet MS" panose="020B0603020202020204" pitchFamily="34" charset="0"/>
            </a:endParaRPr>
          </a:p>
          <a:p>
            <a:r>
              <a:rPr lang="en-US" sz="2700" dirty="0" smtClean="0">
                <a:latin typeface="Trebuchet MS" panose="020B0603020202020204" pitchFamily="34" charset="0"/>
              </a:rPr>
              <a:t>to </a:t>
            </a:r>
            <a:r>
              <a:rPr lang="en-US" sz="2700" dirty="0">
                <a:latin typeface="Trebuchet MS" panose="020B0603020202020204" pitchFamily="34" charset="0"/>
              </a:rPr>
              <a:t>increase circulation, </a:t>
            </a:r>
            <a:endParaRPr lang="en-US" sz="2700" dirty="0" smtClean="0">
              <a:latin typeface="Trebuchet MS" panose="020B0603020202020204" pitchFamily="34" charset="0"/>
            </a:endParaRPr>
          </a:p>
          <a:p>
            <a:r>
              <a:rPr lang="en-US" sz="2700" dirty="0" smtClean="0">
                <a:latin typeface="Trebuchet MS" panose="020B0603020202020204" pitchFamily="34" charset="0"/>
              </a:rPr>
              <a:t>thereby </a:t>
            </a:r>
            <a:r>
              <a:rPr lang="en-US" sz="2700" dirty="0">
                <a:latin typeface="Trebuchet MS" panose="020B0603020202020204" pitchFamily="34" charset="0"/>
              </a:rPr>
              <a:t>increasing </a:t>
            </a:r>
            <a:endParaRPr lang="en-US" sz="2700" dirty="0" smtClean="0">
              <a:latin typeface="Trebuchet MS" panose="020B0603020202020204" pitchFamily="34" charset="0"/>
            </a:endParaRPr>
          </a:p>
          <a:p>
            <a:r>
              <a:rPr lang="en-US" sz="2700" dirty="0" smtClean="0">
                <a:latin typeface="Trebuchet MS" panose="020B0603020202020204" pitchFamily="34" charset="0"/>
              </a:rPr>
              <a:t>the </a:t>
            </a:r>
            <a:r>
              <a:rPr lang="en-US" sz="2700" dirty="0">
                <a:latin typeface="Trebuchet MS" panose="020B0603020202020204" pitchFamily="34" charset="0"/>
              </a:rPr>
              <a:t>flow of oxygen </a:t>
            </a:r>
            <a:endParaRPr lang="en-US" sz="2700" dirty="0" smtClean="0">
              <a:latin typeface="Trebuchet MS" panose="020B0603020202020204" pitchFamily="34" charset="0"/>
            </a:endParaRPr>
          </a:p>
          <a:p>
            <a:r>
              <a:rPr lang="en-US" sz="2700" dirty="0" smtClean="0">
                <a:latin typeface="Trebuchet MS" panose="020B0603020202020204" pitchFamily="34" charset="0"/>
              </a:rPr>
              <a:t>and </a:t>
            </a:r>
            <a:r>
              <a:rPr lang="en-US" sz="2700" dirty="0">
                <a:latin typeface="Trebuchet MS" panose="020B0603020202020204" pitchFamily="34" charset="0"/>
              </a:rPr>
              <a:t>nutrients to every </a:t>
            </a:r>
            <a:endParaRPr lang="en-US" sz="2700" dirty="0" smtClean="0">
              <a:latin typeface="Trebuchet MS" panose="020B0603020202020204" pitchFamily="34" charset="0"/>
            </a:endParaRPr>
          </a:p>
          <a:p>
            <a:r>
              <a:rPr lang="en-US" sz="2700" dirty="0" smtClean="0">
                <a:latin typeface="Trebuchet MS" panose="020B0603020202020204" pitchFamily="34" charset="0"/>
              </a:rPr>
              <a:t>inch </a:t>
            </a:r>
            <a:r>
              <a:rPr lang="en-US" sz="2700" dirty="0">
                <a:latin typeface="Trebuchet MS" panose="020B0603020202020204" pitchFamily="34" charset="0"/>
              </a:rPr>
              <a:t>of your body!</a:t>
            </a:r>
          </a:p>
          <a:p>
            <a:endParaRPr lang="en-US" sz="2700" dirty="0">
              <a:effectLst/>
              <a:latin typeface="Trebuchet MS" panose="020B0603020202020204" pitchFamily="34" charset="0"/>
            </a:endParaRPr>
          </a:p>
        </p:txBody>
      </p:sp>
      <p:sp>
        <p:nvSpPr>
          <p:cNvPr id="3" name="TextBox 2"/>
          <p:cNvSpPr txBox="1"/>
          <p:nvPr/>
        </p:nvSpPr>
        <p:spPr>
          <a:xfrm>
            <a:off x="321338" y="837726"/>
            <a:ext cx="8504251" cy="738664"/>
          </a:xfrm>
          <a:prstGeom prst="rect">
            <a:avLst/>
          </a:prstGeom>
          <a:noFill/>
        </p:spPr>
        <p:txBody>
          <a:bodyPr wrap="none" rtlCol="0">
            <a:spAutoFit/>
          </a:bodyPr>
          <a:lstStyle/>
          <a:p>
            <a:pPr algn="ctr"/>
            <a:r>
              <a:rPr lang="en-US" sz="4200" b="1" dirty="0" smtClean="0">
                <a:solidFill>
                  <a:srgbClr val="1C77A4"/>
                </a:solidFill>
                <a:latin typeface="Trebuchet MS" panose="020B0603020202020204" pitchFamily="34" charset="0"/>
              </a:rPr>
              <a:t>Step #3: Cardio Health Essentials</a:t>
            </a:r>
            <a:endParaRPr lang="en-US" sz="42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934203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7912" y="1532214"/>
            <a:ext cx="8116583" cy="5078313"/>
          </a:xfrm>
          <a:prstGeom prst="rect">
            <a:avLst/>
          </a:prstGeom>
        </p:spPr>
        <p:txBody>
          <a:bodyPr wrap="square">
            <a:spAutoFit/>
          </a:bodyPr>
          <a:lstStyle/>
          <a:p>
            <a:r>
              <a:rPr lang="en-US" sz="2700" dirty="0" smtClean="0">
                <a:latin typeface="Trebuchet MS" panose="020B0603020202020204" pitchFamily="34" charset="0"/>
              </a:rPr>
              <a:t>			    The </a:t>
            </a:r>
            <a:r>
              <a:rPr lang="en-US" sz="2700" b="1" dirty="0" err="1">
                <a:latin typeface="Trebuchet MS" panose="020B0603020202020204" pitchFamily="34" charset="0"/>
              </a:rPr>
              <a:t>Vesna</a:t>
            </a:r>
            <a:r>
              <a:rPr lang="en-US" sz="2700" dirty="0">
                <a:latin typeface="Trebuchet MS" panose="020B0603020202020204" pitchFamily="34" charset="0"/>
              </a:rPr>
              <a:t> is a machine that </a:t>
            </a:r>
            <a:endParaRPr lang="en-US" sz="2700" dirty="0" smtClean="0">
              <a:latin typeface="Trebuchet MS" panose="020B0603020202020204" pitchFamily="34" charset="0"/>
            </a:endParaRPr>
          </a:p>
          <a:p>
            <a:r>
              <a:rPr lang="en-US" sz="2700" dirty="0">
                <a:latin typeface="Trebuchet MS" panose="020B0603020202020204" pitchFamily="34" charset="0"/>
              </a:rPr>
              <a:t>	</a:t>
            </a:r>
            <a:r>
              <a:rPr lang="en-US" sz="2700" dirty="0" smtClean="0">
                <a:latin typeface="Trebuchet MS" panose="020B0603020202020204" pitchFamily="34" charset="0"/>
              </a:rPr>
              <a:t>		    increases </a:t>
            </a:r>
            <a:r>
              <a:rPr lang="en-US" sz="2700" dirty="0">
                <a:latin typeface="Trebuchet MS" panose="020B0603020202020204" pitchFamily="34" charset="0"/>
              </a:rPr>
              <a:t>circulation to </a:t>
            </a:r>
            <a:r>
              <a:rPr lang="en-US" sz="2700" dirty="0" smtClean="0">
                <a:latin typeface="Trebuchet MS" panose="020B0603020202020204" pitchFamily="34" charset="0"/>
              </a:rPr>
              <a:t>your</a:t>
            </a:r>
          </a:p>
          <a:p>
            <a:r>
              <a:rPr lang="en-US" sz="2700" dirty="0">
                <a:latin typeface="Trebuchet MS" panose="020B0603020202020204" pitchFamily="34" charset="0"/>
              </a:rPr>
              <a:t>	</a:t>
            </a:r>
            <a:r>
              <a:rPr lang="en-US" sz="2700" dirty="0" smtClean="0">
                <a:latin typeface="Trebuchet MS" panose="020B0603020202020204" pitchFamily="34" charset="0"/>
              </a:rPr>
              <a:t>		    </a:t>
            </a:r>
            <a:r>
              <a:rPr lang="en-US" sz="2700" dirty="0">
                <a:latin typeface="Trebuchet MS" panose="020B0603020202020204" pitchFamily="34" charset="0"/>
              </a:rPr>
              <a:t>legs and feet. When you use </a:t>
            </a:r>
            <a:endParaRPr lang="en-US" sz="2700" dirty="0" smtClean="0">
              <a:latin typeface="Trebuchet MS" panose="020B0603020202020204" pitchFamily="34" charset="0"/>
            </a:endParaRPr>
          </a:p>
          <a:p>
            <a:r>
              <a:rPr lang="en-US" sz="2700" dirty="0">
                <a:latin typeface="Trebuchet MS" panose="020B0603020202020204" pitchFamily="34" charset="0"/>
              </a:rPr>
              <a:t>	</a:t>
            </a:r>
            <a:r>
              <a:rPr lang="en-US" sz="2700" dirty="0" smtClean="0">
                <a:latin typeface="Trebuchet MS" panose="020B0603020202020204" pitchFamily="34" charset="0"/>
              </a:rPr>
              <a:t>		    the </a:t>
            </a:r>
            <a:r>
              <a:rPr lang="en-US" sz="2700" dirty="0" err="1">
                <a:latin typeface="Trebuchet MS" panose="020B0603020202020204" pitchFamily="34" charset="0"/>
              </a:rPr>
              <a:t>Vesna</a:t>
            </a:r>
            <a:r>
              <a:rPr lang="en-US" sz="2700" dirty="0">
                <a:latin typeface="Trebuchet MS" panose="020B0603020202020204" pitchFamily="34" charset="0"/>
              </a:rPr>
              <a:t>, your body will </a:t>
            </a:r>
            <a:endParaRPr lang="en-US" sz="2700" dirty="0" smtClean="0">
              <a:latin typeface="Trebuchet MS" panose="020B0603020202020204" pitchFamily="34" charset="0"/>
            </a:endParaRPr>
          </a:p>
          <a:p>
            <a:r>
              <a:rPr lang="en-US" sz="2700" dirty="0">
                <a:latin typeface="Trebuchet MS" panose="020B0603020202020204" pitchFamily="34" charset="0"/>
              </a:rPr>
              <a:t>	</a:t>
            </a:r>
            <a:r>
              <a:rPr lang="en-US" sz="2700" dirty="0" smtClean="0">
                <a:latin typeface="Trebuchet MS" panose="020B0603020202020204" pitchFamily="34" charset="0"/>
              </a:rPr>
              <a:t>		    release </a:t>
            </a:r>
            <a:r>
              <a:rPr lang="en-US" sz="2700" dirty="0">
                <a:latin typeface="Trebuchet MS" panose="020B0603020202020204" pitchFamily="34" charset="0"/>
              </a:rPr>
              <a:t>nitric oxide from hemoglobin molecules in the targeted areas. Nitric oxide is a signaling molecule known to dilate blood vessels and increase circulation, thereby helping these areas of the body to heal. You can experience up to a 3,200% increase in circulation in just one sitting! </a:t>
            </a:r>
          </a:p>
          <a:p>
            <a:endParaRPr lang="en-US" sz="2700" dirty="0">
              <a:effectLst/>
              <a:latin typeface="Trebuchet MS" panose="020B0603020202020204" pitchFamily="34" charset="0"/>
            </a:endParaRPr>
          </a:p>
        </p:txBody>
      </p:sp>
      <p:sp>
        <p:nvSpPr>
          <p:cNvPr id="3" name="TextBox 2"/>
          <p:cNvSpPr txBox="1"/>
          <p:nvPr/>
        </p:nvSpPr>
        <p:spPr>
          <a:xfrm>
            <a:off x="1895001" y="625748"/>
            <a:ext cx="5356916" cy="784830"/>
          </a:xfrm>
          <a:prstGeom prst="rect">
            <a:avLst/>
          </a:prstGeom>
          <a:noFill/>
        </p:spPr>
        <p:txBody>
          <a:bodyPr wrap="none" rtlCol="0">
            <a:spAutoFit/>
          </a:bodyPr>
          <a:lstStyle/>
          <a:p>
            <a:pPr algn="ctr"/>
            <a:r>
              <a:rPr lang="en-US" sz="4500" b="1" dirty="0" smtClean="0">
                <a:solidFill>
                  <a:srgbClr val="1C77A4"/>
                </a:solidFill>
                <a:latin typeface="Trebuchet MS" panose="020B0603020202020204" pitchFamily="34" charset="0"/>
              </a:rPr>
              <a:t>Step #4: The </a:t>
            </a:r>
            <a:r>
              <a:rPr lang="en-US" sz="4500" b="1" dirty="0" err="1" smtClean="0">
                <a:solidFill>
                  <a:srgbClr val="1C77A4"/>
                </a:solidFill>
                <a:latin typeface="Trebuchet MS" panose="020B0603020202020204" pitchFamily="34" charset="0"/>
              </a:rPr>
              <a:t>Vesna</a:t>
            </a:r>
            <a:endParaRPr lang="en-US" sz="4500" b="1" dirty="0">
              <a:solidFill>
                <a:srgbClr val="1C77A4"/>
              </a:solidFill>
              <a:latin typeface="Trebuchet MS" panose="020B0603020202020204" pitchFamily="34" charset="0"/>
            </a:endParaRPr>
          </a:p>
        </p:txBody>
      </p:sp>
      <p:pic>
        <p:nvPicPr>
          <p:cNvPr id="1026" name="Picture 2" descr="Portraits by Angelo Commercial Phot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37" y="1532214"/>
            <a:ext cx="28575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92571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1569" y="1522887"/>
            <a:ext cx="5770183" cy="4662815"/>
          </a:xfrm>
          <a:prstGeom prst="rect">
            <a:avLst/>
          </a:prstGeom>
        </p:spPr>
        <p:txBody>
          <a:bodyPr wrap="square">
            <a:spAutoFit/>
          </a:bodyPr>
          <a:lstStyle/>
          <a:p>
            <a:r>
              <a:rPr lang="en-US" sz="2700" b="1" dirty="0">
                <a:latin typeface="Trebuchet MS" panose="020B0603020202020204" pitchFamily="34" charset="0"/>
              </a:rPr>
              <a:t>Whole Body Vibration </a:t>
            </a:r>
            <a:r>
              <a:rPr lang="en-US" sz="2700" b="1" dirty="0" smtClean="0">
                <a:latin typeface="Trebuchet MS" panose="020B0603020202020204" pitchFamily="34" charset="0"/>
              </a:rPr>
              <a:t>(</a:t>
            </a:r>
            <a:r>
              <a:rPr lang="en-US" sz="2700" b="1" dirty="0" err="1" smtClean="0">
                <a:latin typeface="Trebuchet MS" panose="020B0603020202020204" pitchFamily="34" charset="0"/>
              </a:rPr>
              <a:t>WBV</a:t>
            </a:r>
            <a:r>
              <a:rPr lang="en-US" sz="2700" b="1" dirty="0" smtClean="0">
                <a:latin typeface="Trebuchet MS" panose="020B0603020202020204" pitchFamily="34" charset="0"/>
              </a:rPr>
              <a:t>) </a:t>
            </a:r>
            <a:r>
              <a:rPr lang="en-US" sz="2700" dirty="0" smtClean="0">
                <a:latin typeface="Trebuchet MS" panose="020B0603020202020204" pitchFamily="34" charset="0"/>
              </a:rPr>
              <a:t>improves </a:t>
            </a:r>
            <a:r>
              <a:rPr lang="en-US" sz="2700" dirty="0">
                <a:latin typeface="Trebuchet MS" panose="020B0603020202020204" pitchFamily="34" charset="0"/>
              </a:rPr>
              <a:t>circulation, strengthens collagen, and stimulates your muscles. </a:t>
            </a:r>
            <a:r>
              <a:rPr lang="en-US" sz="2700" dirty="0" err="1">
                <a:latin typeface="Trebuchet MS" panose="020B0603020202020204" pitchFamily="34" charset="0"/>
              </a:rPr>
              <a:t>WBV</a:t>
            </a:r>
            <a:r>
              <a:rPr lang="en-US" sz="2700" dirty="0">
                <a:latin typeface="Trebuchet MS" panose="020B0603020202020204" pitchFamily="34" charset="0"/>
              </a:rPr>
              <a:t> sessions are effective at restoring feeling to areas of numbness caused by poor circulation. </a:t>
            </a:r>
            <a:r>
              <a:rPr lang="en-US" sz="2700" dirty="0" err="1">
                <a:latin typeface="Trebuchet MS" panose="020B0603020202020204" pitchFamily="34" charset="0"/>
              </a:rPr>
              <a:t>WBV</a:t>
            </a:r>
            <a:r>
              <a:rPr lang="en-US" sz="2700" dirty="0">
                <a:latin typeface="Trebuchet MS" panose="020B0603020202020204" pitchFamily="34" charset="0"/>
              </a:rPr>
              <a:t> is excellent for people who don’t like exercising – </a:t>
            </a:r>
            <a:endParaRPr lang="en-US" sz="2700" dirty="0" smtClean="0">
              <a:latin typeface="Trebuchet MS" panose="020B0603020202020204" pitchFamily="34" charset="0"/>
            </a:endParaRPr>
          </a:p>
          <a:p>
            <a:r>
              <a:rPr lang="en-US" sz="2700" dirty="0" smtClean="0">
                <a:latin typeface="Trebuchet MS" panose="020B0603020202020204" pitchFamily="34" charset="0"/>
              </a:rPr>
              <a:t>it </a:t>
            </a:r>
            <a:r>
              <a:rPr lang="en-US" sz="2700" dirty="0">
                <a:latin typeface="Trebuchet MS" panose="020B0603020202020204" pitchFamily="34" charset="0"/>
              </a:rPr>
              <a:t>increases muscle strength, and it’s easy to use! You don’t even have to put on workout clothes.</a:t>
            </a:r>
            <a:endParaRPr lang="en-US" sz="2700" dirty="0">
              <a:effectLst/>
              <a:latin typeface="Trebuchet MS" panose="020B0603020202020204" pitchFamily="34" charset="0"/>
            </a:endParaRPr>
          </a:p>
        </p:txBody>
      </p:sp>
      <p:sp>
        <p:nvSpPr>
          <p:cNvPr id="3" name="TextBox 2"/>
          <p:cNvSpPr txBox="1"/>
          <p:nvPr/>
        </p:nvSpPr>
        <p:spPr>
          <a:xfrm>
            <a:off x="367632" y="759077"/>
            <a:ext cx="8411663" cy="784830"/>
          </a:xfrm>
          <a:prstGeom prst="rect">
            <a:avLst/>
          </a:prstGeom>
          <a:noFill/>
        </p:spPr>
        <p:txBody>
          <a:bodyPr wrap="none" rtlCol="0">
            <a:spAutoFit/>
          </a:bodyPr>
          <a:lstStyle/>
          <a:p>
            <a:pPr algn="ctr"/>
            <a:r>
              <a:rPr lang="en-US" sz="4500" b="1" dirty="0" smtClean="0">
                <a:solidFill>
                  <a:srgbClr val="1C77A4"/>
                </a:solidFill>
                <a:latin typeface="Trebuchet MS" panose="020B0603020202020204" pitchFamily="34" charset="0"/>
              </a:rPr>
              <a:t>Step #5: Whole Body Vibration</a:t>
            </a:r>
            <a:endParaRPr lang="en-US" sz="4500" b="1" dirty="0">
              <a:solidFill>
                <a:srgbClr val="1C77A4"/>
              </a:solidFill>
              <a:latin typeface="Trebuchet MS" panose="020B0603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25" y="1954971"/>
            <a:ext cx="2514951" cy="4020111"/>
          </a:xfrm>
          <a:prstGeom prst="rect">
            <a:avLst/>
          </a:prstGeom>
        </p:spPr>
      </p:pic>
    </p:spTree>
    <p:extLst>
      <p:ext uri="{BB962C8B-B14F-4D97-AF65-F5344CB8AC3E}">
        <p14:creationId xmlns:p14="http://schemas.microsoft.com/office/powerpoint/2010/main" val="939465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769" y="1669709"/>
            <a:ext cx="5098818" cy="4401205"/>
          </a:xfrm>
          <a:prstGeom prst="rect">
            <a:avLst/>
          </a:prstGeom>
        </p:spPr>
        <p:txBody>
          <a:bodyPr wrap="square">
            <a:spAutoFit/>
          </a:bodyPr>
          <a:lstStyle/>
          <a:p>
            <a:r>
              <a:rPr lang="en-US" sz="2800" dirty="0">
                <a:latin typeface="Trebuchet MS" panose="020B0603020202020204" pitchFamily="34" charset="0"/>
              </a:rPr>
              <a:t>Our </a:t>
            </a:r>
            <a:r>
              <a:rPr lang="en-US" sz="2800" b="1" dirty="0">
                <a:latin typeface="Trebuchet MS" panose="020B0603020202020204" pitchFamily="34" charset="0"/>
              </a:rPr>
              <a:t>Light Therapy </a:t>
            </a:r>
            <a:r>
              <a:rPr lang="en-US" sz="2800" dirty="0">
                <a:latin typeface="Trebuchet MS" panose="020B0603020202020204" pitchFamily="34" charset="0"/>
              </a:rPr>
              <a:t>treatments utilize non-invasive, painless, </a:t>
            </a:r>
            <a:r>
              <a:rPr lang="en-US" sz="2800" dirty="0" smtClean="0">
                <a:latin typeface="Trebuchet MS" panose="020B0603020202020204" pitchFamily="34" charset="0"/>
              </a:rPr>
              <a:t>infrared </a:t>
            </a:r>
            <a:r>
              <a:rPr lang="en-US" sz="2800" dirty="0">
                <a:latin typeface="Trebuchet MS" panose="020B0603020202020204" pitchFamily="34" charset="0"/>
              </a:rPr>
              <a:t>lights that increase blood flow to the extremities. The treatments dilate your blood vessels, allowing blood to flow more freely to your </a:t>
            </a:r>
            <a:r>
              <a:rPr lang="en-US" sz="2800" dirty="0" smtClean="0">
                <a:latin typeface="Trebuchet MS" panose="020B0603020202020204" pitchFamily="34" charset="0"/>
              </a:rPr>
              <a:t>tissues. Each </a:t>
            </a:r>
            <a:r>
              <a:rPr lang="en-US" sz="2800" dirty="0">
                <a:latin typeface="Trebuchet MS" panose="020B0603020202020204" pitchFamily="34" charset="0"/>
              </a:rPr>
              <a:t>session will effectively reduce numbness, tingling, and pain!</a:t>
            </a:r>
            <a:endParaRPr lang="en-US" sz="2800" dirty="0">
              <a:effectLst/>
              <a:latin typeface="Trebuchet MS" panose="020B0603020202020204" pitchFamily="34" charset="0"/>
            </a:endParaRPr>
          </a:p>
        </p:txBody>
      </p:sp>
      <p:sp>
        <p:nvSpPr>
          <p:cNvPr id="3" name="TextBox 2"/>
          <p:cNvSpPr txBox="1"/>
          <p:nvPr/>
        </p:nvSpPr>
        <p:spPr>
          <a:xfrm>
            <a:off x="1407183" y="762382"/>
            <a:ext cx="6332567" cy="784830"/>
          </a:xfrm>
          <a:prstGeom prst="rect">
            <a:avLst/>
          </a:prstGeom>
          <a:noFill/>
        </p:spPr>
        <p:txBody>
          <a:bodyPr wrap="none" rtlCol="0">
            <a:spAutoFit/>
          </a:bodyPr>
          <a:lstStyle/>
          <a:p>
            <a:pPr algn="ctr"/>
            <a:r>
              <a:rPr lang="en-US" sz="4500" b="1" dirty="0" smtClean="0">
                <a:solidFill>
                  <a:srgbClr val="1C77A4"/>
                </a:solidFill>
                <a:latin typeface="Trebuchet MS" panose="020B0603020202020204" pitchFamily="34" charset="0"/>
              </a:rPr>
              <a:t>Step #6: Light Therapy</a:t>
            </a:r>
            <a:endParaRPr lang="en-US" sz="4500" b="1" dirty="0">
              <a:solidFill>
                <a:srgbClr val="1C77A4"/>
              </a:solidFill>
              <a:latin typeface="Trebuchet MS" panose="020B0603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181178" y="2444137"/>
            <a:ext cx="4129581" cy="27517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56753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39838" y="1285167"/>
            <a:ext cx="8233382"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600"/>
              </a:spcBef>
              <a:buClrTx/>
              <a:buNone/>
            </a:pPr>
            <a:r>
              <a:rPr lang="en-US" sz="2350" dirty="0">
                <a:solidFill>
                  <a:schemeClr val="tx1"/>
                </a:solidFill>
                <a:latin typeface="Trebuchet MS" panose="020B0603020202020204" pitchFamily="34" charset="0"/>
              </a:rPr>
              <a:t>Millions of Americans suffer from foot and leg pain due to poor circulation. </a:t>
            </a:r>
            <a:r>
              <a:rPr lang="en-US" sz="2350" dirty="0" smtClean="0">
                <a:solidFill>
                  <a:schemeClr val="tx1"/>
                </a:solidFill>
                <a:latin typeface="Trebuchet MS" panose="020B0603020202020204" pitchFamily="34" charset="0"/>
              </a:rPr>
              <a:t>Though this discomfort may be caused by a variety of different factors (ranging from obesity to autoimmune disease), it often comes down to the same basic problem – poor circulation. You can improve your circulation with these six easy steps:</a:t>
            </a:r>
          </a:p>
          <a:p>
            <a:pPr marL="457200" indent="-457200">
              <a:spcBef>
                <a:spcPts val="600"/>
              </a:spcBef>
              <a:buClrTx/>
              <a:buFont typeface="+mj-lt"/>
              <a:buAutoNum type="arabicPeriod"/>
            </a:pPr>
            <a:r>
              <a:rPr lang="en-US" sz="2350" dirty="0" smtClean="0">
                <a:solidFill>
                  <a:schemeClr val="tx1"/>
                </a:solidFill>
                <a:latin typeface="Trebuchet MS" panose="020B0603020202020204" pitchFamily="34" charset="0"/>
              </a:rPr>
              <a:t>Engage in regular physical activity.</a:t>
            </a:r>
          </a:p>
          <a:p>
            <a:pPr marL="457200" indent="-457200">
              <a:spcBef>
                <a:spcPts val="600"/>
              </a:spcBef>
              <a:buClrTx/>
              <a:buFont typeface="+mj-lt"/>
              <a:buAutoNum type="arabicPeriod"/>
            </a:pPr>
            <a:r>
              <a:rPr lang="en-US" sz="2350" dirty="0" smtClean="0">
                <a:solidFill>
                  <a:schemeClr val="tx1"/>
                </a:solidFill>
                <a:latin typeface="Trebuchet MS" panose="020B0603020202020204" pitchFamily="34" charset="0"/>
              </a:rPr>
              <a:t>Eat an anti-inflammatory, nutrient-rich diet. </a:t>
            </a:r>
          </a:p>
          <a:p>
            <a:pPr marL="457200" indent="-457200">
              <a:spcBef>
                <a:spcPts val="600"/>
              </a:spcBef>
              <a:buClrTx/>
              <a:buFont typeface="+mj-lt"/>
              <a:buAutoNum type="arabicPeriod"/>
            </a:pPr>
            <a:r>
              <a:rPr lang="en-US" sz="2350" dirty="0" smtClean="0">
                <a:solidFill>
                  <a:schemeClr val="tx1"/>
                </a:solidFill>
                <a:latin typeface="Trebuchet MS" panose="020B0603020202020204" pitchFamily="34" charset="0"/>
              </a:rPr>
              <a:t>Use Cardio Health Essentials.</a:t>
            </a:r>
          </a:p>
          <a:p>
            <a:pPr marL="457200" indent="-457200">
              <a:spcBef>
                <a:spcPts val="600"/>
              </a:spcBef>
              <a:buClrTx/>
              <a:buFont typeface="+mj-lt"/>
              <a:buAutoNum type="arabicPeriod"/>
            </a:pPr>
            <a:r>
              <a:rPr lang="en-US" sz="2350" dirty="0" smtClean="0">
                <a:solidFill>
                  <a:schemeClr val="tx1"/>
                </a:solidFill>
                <a:latin typeface="Trebuchet MS" panose="020B0603020202020204" pitchFamily="34" charset="0"/>
              </a:rPr>
              <a:t>Try the </a:t>
            </a:r>
            <a:r>
              <a:rPr lang="en-US" sz="2350" dirty="0" err="1" smtClean="0">
                <a:solidFill>
                  <a:schemeClr val="tx1"/>
                </a:solidFill>
                <a:latin typeface="Trebuchet MS" panose="020B0603020202020204" pitchFamily="34" charset="0"/>
              </a:rPr>
              <a:t>Vesna</a:t>
            </a:r>
            <a:r>
              <a:rPr lang="en-US" sz="2350" dirty="0" smtClean="0">
                <a:solidFill>
                  <a:schemeClr val="tx1"/>
                </a:solidFill>
                <a:latin typeface="Trebuchet MS" panose="020B0603020202020204" pitchFamily="34" charset="0"/>
              </a:rPr>
              <a:t>.</a:t>
            </a:r>
          </a:p>
          <a:p>
            <a:pPr marL="457200" indent="-457200">
              <a:spcBef>
                <a:spcPts val="600"/>
              </a:spcBef>
              <a:buClrTx/>
              <a:buFont typeface="+mj-lt"/>
              <a:buAutoNum type="arabicPeriod"/>
            </a:pPr>
            <a:r>
              <a:rPr lang="en-US" sz="2350" dirty="0" smtClean="0">
                <a:solidFill>
                  <a:schemeClr val="tx1"/>
                </a:solidFill>
                <a:latin typeface="Trebuchet MS" panose="020B0603020202020204" pitchFamily="34" charset="0"/>
              </a:rPr>
              <a:t>Schedule a Whole Body Vibration session.</a:t>
            </a:r>
          </a:p>
          <a:p>
            <a:pPr marL="457200" indent="-457200">
              <a:spcBef>
                <a:spcPts val="600"/>
              </a:spcBef>
              <a:buClrTx/>
              <a:buFont typeface="+mj-lt"/>
              <a:buAutoNum type="arabicPeriod"/>
            </a:pPr>
            <a:r>
              <a:rPr lang="en-US" sz="2350" dirty="0" smtClean="0">
                <a:solidFill>
                  <a:schemeClr val="tx1"/>
                </a:solidFill>
                <a:latin typeface="Trebuchet MS" panose="020B0603020202020204" pitchFamily="34" charset="0"/>
              </a:rPr>
              <a:t>Take advantage of our Light Therapy treatments! </a:t>
            </a:r>
          </a:p>
          <a:p>
            <a:pPr>
              <a:spcBef>
                <a:spcPts val="600"/>
              </a:spcBef>
              <a:buClrTx/>
              <a:buFont typeface="Arial" panose="020B0604020202020204" pitchFamily="34" charset="0"/>
              <a:buChar char="•"/>
            </a:pPr>
            <a:endParaRPr lang="en-US" sz="2350" dirty="0">
              <a:solidFill>
                <a:schemeClr val="tx1"/>
              </a:solidFill>
              <a:latin typeface="Trebuchet MS" panose="020B0603020202020204" pitchFamily="34" charset="0"/>
            </a:endParaRPr>
          </a:p>
        </p:txBody>
      </p:sp>
      <p:sp>
        <p:nvSpPr>
          <p:cNvPr id="5" name="TextBox 4"/>
          <p:cNvSpPr txBox="1"/>
          <p:nvPr/>
        </p:nvSpPr>
        <p:spPr>
          <a:xfrm>
            <a:off x="3039806" y="508952"/>
            <a:ext cx="306686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Summary:</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909711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210" y="853230"/>
            <a:ext cx="8449749" cy="1354217"/>
          </a:xfrm>
          <a:prstGeom prst="rect">
            <a:avLst/>
          </a:prstGeom>
          <a:noFill/>
        </p:spPr>
        <p:txBody>
          <a:bodyPr wrap="none" rtlCol="0">
            <a:spAutoFit/>
          </a:bodyPr>
          <a:lstStyle/>
          <a:p>
            <a:pPr algn="ctr"/>
            <a:r>
              <a:rPr lang="en-US" sz="4100" b="1" dirty="0" smtClean="0">
                <a:solidFill>
                  <a:srgbClr val="1C77A4"/>
                </a:solidFill>
                <a:latin typeface="Trebuchet MS" panose="020B0603020202020204" pitchFamily="34" charset="0"/>
              </a:rPr>
              <a:t>On Sale This Week: </a:t>
            </a:r>
          </a:p>
          <a:p>
            <a:pPr algn="ctr"/>
            <a:r>
              <a:rPr lang="en-US" sz="4100" b="1" dirty="0" smtClean="0">
                <a:solidFill>
                  <a:srgbClr val="1C77A4"/>
                </a:solidFill>
                <a:latin typeface="Trebuchet MS" panose="020B0603020202020204" pitchFamily="34" charset="0"/>
              </a:rPr>
              <a:t>Circulation-Boosting Nitric Oxide!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276" y="2573188"/>
            <a:ext cx="3099612" cy="309961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150" t="8860" r="3477" b="7822"/>
          <a:stretch/>
        </p:blipFill>
        <p:spPr>
          <a:xfrm>
            <a:off x="573231" y="2916997"/>
            <a:ext cx="4555817" cy="2755803"/>
          </a:xfrm>
          <a:prstGeom prst="rect">
            <a:avLst/>
          </a:prstGeom>
        </p:spPr>
      </p:pic>
    </p:spTree>
    <p:extLst>
      <p:ext uri="{BB962C8B-B14F-4D97-AF65-F5344CB8AC3E}">
        <p14:creationId xmlns:p14="http://schemas.microsoft.com/office/powerpoint/2010/main" val="1954410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0205" y="832208"/>
            <a:ext cx="4275967" cy="5448724"/>
          </a:xfrm>
          <a:prstGeom prst="rect">
            <a:avLst/>
          </a:prstGeom>
        </p:spPr>
      </p:pic>
      <p:sp>
        <p:nvSpPr>
          <p:cNvPr id="4" name="Title 1"/>
          <p:cNvSpPr txBox="1">
            <a:spLocks/>
          </p:cNvSpPr>
          <p:nvPr/>
        </p:nvSpPr>
        <p:spPr>
          <a:xfrm>
            <a:off x="275487" y="1296908"/>
            <a:ext cx="5282330"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solidFill>
                  <a:srgbClr val="1C77A4"/>
                </a:solidFill>
                <a:latin typeface="Trebuchet MS" panose="020B0603020202020204" pitchFamily="34" charset="0"/>
              </a:rPr>
              <a:t>Today, we’re going to teach you how to improve your circulation in 6 easy steps. </a:t>
            </a:r>
          </a:p>
        </p:txBody>
      </p:sp>
    </p:spTree>
    <p:extLst>
      <p:ext uri="{BB962C8B-B14F-4D97-AF65-F5344CB8AC3E}">
        <p14:creationId xmlns:p14="http://schemas.microsoft.com/office/powerpoint/2010/main" val="3946448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5115" y="928558"/>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rgbClr val="1C77A4"/>
                </a:solidFill>
                <a:latin typeface="Trebuchet MS" panose="020B0603020202020204" pitchFamily="34" charset="0"/>
              </a:rPr>
              <a:t>Integrate what you’ve learned today by listening to: </a:t>
            </a:r>
          </a:p>
          <a:p>
            <a:endParaRPr lang="en-US" sz="2000" b="1" dirty="0" smtClean="0">
              <a:solidFill>
                <a:srgbClr val="382C7A"/>
              </a:solidFill>
              <a:latin typeface="Trebuchet MS" panose="020B0603020202020204" pitchFamily="34" charset="0"/>
            </a:endParaRPr>
          </a:p>
          <a:p>
            <a:r>
              <a:rPr lang="en-US" sz="4000" dirty="0" smtClean="0">
                <a:latin typeface="Trebuchet MS" panose="020B0603020202020204" pitchFamily="34" charset="0"/>
              </a:rPr>
              <a:t>LHL019 — </a:t>
            </a:r>
          </a:p>
          <a:p>
            <a:r>
              <a:rPr lang="en-US" sz="4000" dirty="0">
                <a:latin typeface="Trebuchet MS" panose="020B0603020202020204" pitchFamily="34" charset="0"/>
              </a:rPr>
              <a:t>How to Improve Your</a:t>
            </a:r>
          </a:p>
          <a:p>
            <a:r>
              <a:rPr lang="en-US" sz="4000" dirty="0">
                <a:latin typeface="Trebuchet MS" panose="020B0603020202020204" pitchFamily="34" charset="0"/>
              </a:rPr>
              <a:t>Circulation in </a:t>
            </a:r>
            <a:r>
              <a:rPr lang="en-US" sz="4000" dirty="0" smtClean="0">
                <a:latin typeface="Trebuchet MS" panose="020B0603020202020204" pitchFamily="34" charset="0"/>
              </a:rPr>
              <a:t>6 </a:t>
            </a:r>
            <a:endParaRPr lang="en-US" sz="4000" dirty="0">
              <a:latin typeface="Trebuchet MS" panose="020B0603020202020204" pitchFamily="34" charset="0"/>
            </a:endParaRPr>
          </a:p>
          <a:p>
            <a:r>
              <a:rPr lang="en-US" sz="4000" dirty="0">
                <a:latin typeface="Trebuchet MS" panose="020B0603020202020204" pitchFamily="34" charset="0"/>
              </a:rPr>
              <a:t>Easy Steps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8327" y="3302718"/>
            <a:ext cx="2393226" cy="2456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7827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7162" y="1706610"/>
            <a:ext cx="4957516"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solidFill>
                <a:srgbClr val="1C77A4"/>
              </a:solidFill>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6793"/>
          <a:stretch/>
        </p:blipFill>
        <p:spPr>
          <a:xfrm>
            <a:off x="4617308" y="1695036"/>
            <a:ext cx="4272053" cy="4583400"/>
          </a:xfrm>
          <a:prstGeom prst="rect">
            <a:avLst/>
          </a:prstGeom>
        </p:spPr>
      </p:pic>
      <p:sp>
        <p:nvSpPr>
          <p:cNvPr id="4" name="Rectangle 3"/>
          <p:cNvSpPr txBox="1">
            <a:spLocks noChangeArrowheads="1"/>
          </p:cNvSpPr>
          <p:nvPr/>
        </p:nvSpPr>
        <p:spPr>
          <a:xfrm>
            <a:off x="567162" y="1324585"/>
            <a:ext cx="6261901"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All of the classes in this series build upon one another. </a:t>
            </a:r>
          </a:p>
        </p:txBody>
      </p:sp>
      <p:sp>
        <p:nvSpPr>
          <p:cNvPr id="6" name="Rectangle 3"/>
          <p:cNvSpPr txBox="1">
            <a:spLocks noChangeArrowheads="1"/>
          </p:cNvSpPr>
          <p:nvPr/>
        </p:nvSpPr>
        <p:spPr>
          <a:xfrm>
            <a:off x="567162" y="3264136"/>
            <a:ext cx="4876950"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By attending regularly, you’ll learn the habits of a naturally thin person! </a:t>
            </a:r>
          </a:p>
        </p:txBody>
      </p:sp>
    </p:spTree>
    <p:extLst>
      <p:ext uri="{BB962C8B-B14F-4D97-AF65-F5344CB8AC3E}">
        <p14:creationId xmlns:p14="http://schemas.microsoft.com/office/powerpoint/2010/main" val="3311114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451" y="1783217"/>
            <a:ext cx="4839401" cy="4247317"/>
          </a:xfrm>
          <a:prstGeom prst="rect">
            <a:avLst/>
          </a:prstGeom>
        </p:spPr>
        <p:txBody>
          <a:bodyPr wrap="square">
            <a:spAutoFit/>
          </a:bodyPr>
          <a:lstStyle/>
          <a:p>
            <a:r>
              <a:rPr lang="en-US" sz="3000" dirty="0">
                <a:latin typeface="Trebuchet MS" panose="020B0603020202020204" pitchFamily="34" charset="0"/>
              </a:rPr>
              <a:t>Millions of Americans suffer from foot and leg pain due to poor circulation. If you’re one of these Americans, you may experience numbness, tingling, burning, itching, or prickling sensations in your extremities. </a:t>
            </a:r>
            <a:endParaRPr lang="en-US" sz="3000" dirty="0">
              <a:effectLst/>
              <a:latin typeface="Trebuchet MS" panose="020B0603020202020204" pitchFamily="34" charset="0"/>
            </a:endParaRPr>
          </a:p>
        </p:txBody>
      </p:sp>
      <p:sp>
        <p:nvSpPr>
          <p:cNvPr id="3" name="TextBox 2"/>
          <p:cNvSpPr txBox="1"/>
          <p:nvPr/>
        </p:nvSpPr>
        <p:spPr>
          <a:xfrm>
            <a:off x="461077" y="950741"/>
            <a:ext cx="8434104" cy="738664"/>
          </a:xfrm>
          <a:prstGeom prst="rect">
            <a:avLst/>
          </a:prstGeom>
          <a:noFill/>
        </p:spPr>
        <p:txBody>
          <a:bodyPr wrap="none" rtlCol="0">
            <a:spAutoFit/>
          </a:bodyPr>
          <a:lstStyle/>
          <a:p>
            <a:pPr algn="ctr"/>
            <a:r>
              <a:rPr lang="en-US" sz="4200" b="1" dirty="0" smtClean="0">
                <a:solidFill>
                  <a:srgbClr val="1C77A4"/>
                </a:solidFill>
                <a:latin typeface="Trebuchet MS" panose="020B0603020202020204" pitchFamily="34" charset="0"/>
              </a:rPr>
              <a:t>Suffering from Poor Circulation? </a:t>
            </a:r>
            <a:endParaRPr lang="en-US" sz="4200" b="1" dirty="0">
              <a:solidFill>
                <a:srgbClr val="1C77A4"/>
              </a:solidFill>
              <a:latin typeface="Trebuchet MS" panose="020B0603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7746" b="1014"/>
          <a:stretch/>
        </p:blipFill>
        <p:spPr>
          <a:xfrm>
            <a:off x="5465852" y="1852044"/>
            <a:ext cx="2916078" cy="40069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8174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8740" y="1792817"/>
            <a:ext cx="4123052" cy="4247317"/>
          </a:xfrm>
          <a:prstGeom prst="rect">
            <a:avLst/>
          </a:prstGeom>
        </p:spPr>
        <p:txBody>
          <a:bodyPr wrap="square">
            <a:spAutoFit/>
          </a:bodyPr>
          <a:lstStyle/>
          <a:p>
            <a:r>
              <a:rPr lang="en-US" sz="3000" dirty="0" smtClean="0">
                <a:latin typeface="Trebuchet MS" panose="020B0603020202020204" pitchFamily="34" charset="0"/>
              </a:rPr>
              <a:t>Though </a:t>
            </a:r>
            <a:r>
              <a:rPr lang="en-US" sz="3000" dirty="0">
                <a:latin typeface="Trebuchet MS" panose="020B0603020202020204" pitchFamily="34" charset="0"/>
              </a:rPr>
              <a:t>this discomfort may be caused by a variety of different factors (ranging from obesity to autoimmune disease), it often comes down to the same basic problem – </a:t>
            </a:r>
            <a:endParaRPr lang="en-US" sz="3000" dirty="0" smtClean="0">
              <a:latin typeface="Trebuchet MS" panose="020B0603020202020204" pitchFamily="34" charset="0"/>
            </a:endParaRPr>
          </a:p>
          <a:p>
            <a:r>
              <a:rPr lang="en-US" sz="3000" dirty="0" smtClean="0">
                <a:latin typeface="Trebuchet MS" panose="020B0603020202020204" pitchFamily="34" charset="0"/>
              </a:rPr>
              <a:t>poor </a:t>
            </a:r>
            <a:r>
              <a:rPr lang="en-US" sz="3000" dirty="0">
                <a:latin typeface="Trebuchet MS" panose="020B0603020202020204" pitchFamily="34" charset="0"/>
              </a:rPr>
              <a:t>circulation.</a:t>
            </a:r>
            <a:endParaRPr lang="en-US" sz="3000" dirty="0">
              <a:effectLst/>
              <a:latin typeface="Trebuchet MS" panose="020B0603020202020204" pitchFamily="34" charset="0"/>
            </a:endParaRPr>
          </a:p>
        </p:txBody>
      </p:sp>
      <p:sp>
        <p:nvSpPr>
          <p:cNvPr id="5" name="TextBox 4"/>
          <p:cNvSpPr txBox="1"/>
          <p:nvPr/>
        </p:nvSpPr>
        <p:spPr>
          <a:xfrm>
            <a:off x="461077" y="950741"/>
            <a:ext cx="8434104" cy="738664"/>
          </a:xfrm>
          <a:prstGeom prst="rect">
            <a:avLst/>
          </a:prstGeom>
          <a:noFill/>
        </p:spPr>
        <p:txBody>
          <a:bodyPr wrap="none" rtlCol="0">
            <a:spAutoFit/>
          </a:bodyPr>
          <a:lstStyle/>
          <a:p>
            <a:pPr algn="ctr"/>
            <a:r>
              <a:rPr lang="en-US" sz="4200" b="1" dirty="0" smtClean="0">
                <a:solidFill>
                  <a:srgbClr val="1C77A4"/>
                </a:solidFill>
                <a:latin typeface="Trebuchet MS" panose="020B0603020202020204" pitchFamily="34" charset="0"/>
              </a:rPr>
              <a:t>Suffering from Poor Circulation? </a:t>
            </a:r>
            <a:endParaRPr lang="en-US" sz="4200" b="1" dirty="0">
              <a:solidFill>
                <a:srgbClr val="1C77A4"/>
              </a:solidFill>
              <a:latin typeface="Trebuchet MS" panose="020B0603020202020204"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7108" r="6274"/>
          <a:stretch/>
        </p:blipFill>
        <p:spPr>
          <a:xfrm>
            <a:off x="914401" y="1860446"/>
            <a:ext cx="2887038" cy="41120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66232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017" t="9008" r="22963" b="8911"/>
          <a:stretch/>
        </p:blipFill>
        <p:spPr>
          <a:xfrm>
            <a:off x="5517220" y="1740775"/>
            <a:ext cx="3328827" cy="4335695"/>
          </a:xfrm>
          <a:prstGeom prst="rect">
            <a:avLst/>
          </a:prstGeom>
        </p:spPr>
      </p:pic>
      <p:sp>
        <p:nvSpPr>
          <p:cNvPr id="2" name="Rectangle 1"/>
          <p:cNvSpPr/>
          <p:nvPr/>
        </p:nvSpPr>
        <p:spPr>
          <a:xfrm>
            <a:off x="547346" y="1772305"/>
            <a:ext cx="5646791" cy="4401205"/>
          </a:xfrm>
          <a:prstGeom prst="rect">
            <a:avLst/>
          </a:prstGeom>
        </p:spPr>
        <p:txBody>
          <a:bodyPr wrap="square">
            <a:spAutoFit/>
          </a:bodyPr>
          <a:lstStyle/>
          <a:p>
            <a:r>
              <a:rPr lang="en-US" sz="2800" dirty="0">
                <a:latin typeface="Trebuchet MS" panose="020B0603020202020204" pitchFamily="34" charset="0"/>
              </a:rPr>
              <a:t>The good news is that you don’t have to suffer from this discomfort forever! In this lesson, we’ll teach you </a:t>
            </a:r>
            <a:r>
              <a:rPr lang="en-US" sz="2800" dirty="0" smtClean="0">
                <a:latin typeface="Trebuchet MS" panose="020B0603020202020204" pitchFamily="34" charset="0"/>
              </a:rPr>
              <a:t>six </a:t>
            </a:r>
            <a:r>
              <a:rPr lang="en-US" sz="2800" dirty="0">
                <a:latin typeface="Trebuchet MS" panose="020B0603020202020204" pitchFamily="34" charset="0"/>
              </a:rPr>
              <a:t>steps that you can take to </a:t>
            </a:r>
            <a:r>
              <a:rPr lang="en-US" sz="2800" dirty="0" smtClean="0">
                <a:latin typeface="Trebuchet MS" panose="020B0603020202020204" pitchFamily="34" charset="0"/>
              </a:rPr>
              <a:t>find </a:t>
            </a:r>
            <a:r>
              <a:rPr lang="en-US" sz="2800" dirty="0">
                <a:latin typeface="Trebuchet MS" panose="020B0603020202020204" pitchFamily="34" charset="0"/>
              </a:rPr>
              <a:t>quick and </a:t>
            </a:r>
            <a:endParaRPr lang="en-US" sz="2800" dirty="0" smtClean="0">
              <a:latin typeface="Trebuchet MS" panose="020B0603020202020204" pitchFamily="34" charset="0"/>
            </a:endParaRPr>
          </a:p>
          <a:p>
            <a:r>
              <a:rPr lang="en-US" sz="2800" dirty="0" smtClean="0">
                <a:latin typeface="Trebuchet MS" panose="020B0603020202020204" pitchFamily="34" charset="0"/>
              </a:rPr>
              <a:t>lasting </a:t>
            </a:r>
            <a:r>
              <a:rPr lang="en-US" sz="2800" dirty="0">
                <a:latin typeface="Trebuchet MS" panose="020B0603020202020204" pitchFamily="34" charset="0"/>
              </a:rPr>
              <a:t>relief.</a:t>
            </a:r>
          </a:p>
          <a:p>
            <a:r>
              <a:rPr lang="en-US" sz="2800" dirty="0">
                <a:latin typeface="Trebuchet MS" panose="020B0603020202020204" pitchFamily="34" charset="0"/>
              </a:rPr>
              <a:t> </a:t>
            </a:r>
          </a:p>
          <a:p>
            <a:r>
              <a:rPr lang="en-US" sz="2800" dirty="0">
                <a:latin typeface="Trebuchet MS" panose="020B0603020202020204" pitchFamily="34" charset="0"/>
              </a:rPr>
              <a:t>First, it’s important to understand how your cardiovascular system works…</a:t>
            </a:r>
            <a:endParaRPr lang="en-US" sz="2800" dirty="0">
              <a:effectLst/>
              <a:latin typeface="Trebuchet MS" panose="020B0603020202020204" pitchFamily="34" charset="0"/>
            </a:endParaRPr>
          </a:p>
        </p:txBody>
      </p:sp>
      <p:sp>
        <p:nvSpPr>
          <p:cNvPr id="5" name="TextBox 4"/>
          <p:cNvSpPr txBox="1"/>
          <p:nvPr/>
        </p:nvSpPr>
        <p:spPr>
          <a:xfrm>
            <a:off x="461077" y="950741"/>
            <a:ext cx="8434104" cy="738664"/>
          </a:xfrm>
          <a:prstGeom prst="rect">
            <a:avLst/>
          </a:prstGeom>
          <a:noFill/>
        </p:spPr>
        <p:txBody>
          <a:bodyPr wrap="none" rtlCol="0">
            <a:spAutoFit/>
          </a:bodyPr>
          <a:lstStyle/>
          <a:p>
            <a:pPr algn="ctr"/>
            <a:r>
              <a:rPr lang="en-US" sz="4200" b="1" dirty="0" smtClean="0">
                <a:solidFill>
                  <a:srgbClr val="1C77A4"/>
                </a:solidFill>
                <a:latin typeface="Trebuchet MS" panose="020B0603020202020204" pitchFamily="34" charset="0"/>
              </a:rPr>
              <a:t>Suffering from Poor Circulation? </a:t>
            </a:r>
            <a:endParaRPr lang="en-US" sz="42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541842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1398" b="32660"/>
          <a:stretch/>
        </p:blipFill>
        <p:spPr>
          <a:xfrm>
            <a:off x="1210993" y="3524038"/>
            <a:ext cx="6660369" cy="2393878"/>
          </a:xfrm>
          <a:prstGeom prst="rect">
            <a:avLst/>
          </a:prstGeom>
        </p:spPr>
      </p:pic>
      <p:sp>
        <p:nvSpPr>
          <p:cNvPr id="2" name="Rectangle 1"/>
          <p:cNvSpPr/>
          <p:nvPr/>
        </p:nvSpPr>
        <p:spPr>
          <a:xfrm>
            <a:off x="452062" y="1818499"/>
            <a:ext cx="8332341" cy="1892826"/>
          </a:xfrm>
          <a:prstGeom prst="rect">
            <a:avLst/>
          </a:prstGeom>
        </p:spPr>
        <p:txBody>
          <a:bodyPr wrap="square">
            <a:spAutoFit/>
          </a:bodyPr>
          <a:lstStyle/>
          <a:p>
            <a:r>
              <a:rPr lang="en-US" sz="3000" dirty="0"/>
              <a:t>Your cardiovascular </a:t>
            </a:r>
            <a:r>
              <a:rPr lang="en-US" sz="3000" dirty="0" smtClean="0"/>
              <a:t>system </a:t>
            </a:r>
            <a:r>
              <a:rPr lang="en-US" sz="3000" dirty="0"/>
              <a:t>is made up of your</a:t>
            </a:r>
            <a:r>
              <a:rPr lang="en-US" sz="3000" dirty="0" smtClean="0"/>
              <a:t>:</a:t>
            </a:r>
          </a:p>
          <a:p>
            <a:endParaRPr lang="en-US" sz="300" dirty="0"/>
          </a:p>
          <a:p>
            <a:pPr marL="457200" lvl="0" indent="-457200">
              <a:buFont typeface="Arial" panose="020B0604020202020204" pitchFamily="34" charset="0"/>
              <a:buChar char="•"/>
            </a:pPr>
            <a:r>
              <a:rPr lang="en-US" sz="2800" dirty="0"/>
              <a:t>Heart</a:t>
            </a:r>
          </a:p>
          <a:p>
            <a:pPr marL="457200" lvl="0" indent="-457200">
              <a:buFont typeface="Arial" panose="020B0604020202020204" pitchFamily="34" charset="0"/>
              <a:buChar char="•"/>
            </a:pPr>
            <a:r>
              <a:rPr lang="en-US" sz="2800" dirty="0"/>
              <a:t>Blood vessels (arteries, veins, and capillaries)</a:t>
            </a:r>
          </a:p>
          <a:p>
            <a:pPr marL="457200" lvl="0" indent="-457200">
              <a:buFont typeface="Arial" panose="020B0604020202020204" pitchFamily="34" charset="0"/>
              <a:buChar char="•"/>
            </a:pPr>
            <a:r>
              <a:rPr lang="en-US" sz="2800" dirty="0"/>
              <a:t>Blood</a:t>
            </a:r>
          </a:p>
        </p:txBody>
      </p:sp>
      <p:sp>
        <p:nvSpPr>
          <p:cNvPr id="3" name="TextBox 2"/>
          <p:cNvSpPr txBox="1"/>
          <p:nvPr/>
        </p:nvSpPr>
        <p:spPr>
          <a:xfrm>
            <a:off x="583203" y="893671"/>
            <a:ext cx="7915950"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Cardiovascular System</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055531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7744" y="1765764"/>
            <a:ext cx="4623370" cy="4401205"/>
          </a:xfrm>
          <a:prstGeom prst="rect">
            <a:avLst/>
          </a:prstGeom>
        </p:spPr>
        <p:txBody>
          <a:bodyPr wrap="square">
            <a:spAutoFit/>
          </a:bodyPr>
          <a:lstStyle/>
          <a:p>
            <a:r>
              <a:rPr lang="en-US" sz="2700" dirty="0" smtClean="0">
                <a:latin typeface="Trebuchet MS" panose="020B0603020202020204" pitchFamily="34" charset="0"/>
              </a:rPr>
              <a:t>The heart is the pump for your cardiovascular system. It contracts to pump blood through arteries and veins. When blood reaches your tissues, it delivers oxygen and nutrients to individual cells. It also removes waste products so that they can be processed for removal. </a:t>
            </a:r>
            <a:endParaRPr lang="en-US" sz="2700" dirty="0">
              <a:effectLst/>
              <a:latin typeface="Trebuchet MS" panose="020B0603020202020204" pitchFamily="34" charset="0"/>
            </a:endParaRPr>
          </a:p>
        </p:txBody>
      </p:sp>
      <p:sp>
        <p:nvSpPr>
          <p:cNvPr id="5" name="TextBox 4"/>
          <p:cNvSpPr txBox="1"/>
          <p:nvPr/>
        </p:nvSpPr>
        <p:spPr>
          <a:xfrm>
            <a:off x="583203" y="893671"/>
            <a:ext cx="7915950"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Cardiovascular System</a:t>
            </a:r>
            <a:endParaRPr lang="en-US" sz="4800" b="1" dirty="0">
              <a:solidFill>
                <a:srgbClr val="1C77A4"/>
              </a:solidFill>
              <a:latin typeface="Trebuchet MS" panose="020B0603020202020204" pitchFamily="34" charset="0"/>
            </a:endParaRPr>
          </a:p>
        </p:txBody>
      </p:sp>
      <p:pic>
        <p:nvPicPr>
          <p:cNvPr id="1026" name="Picture 2" descr="http://www.cliparthut.com/clip-arts/448/human-heart-diagram-unlabeled-448464.jpg"/>
          <p:cNvPicPr>
            <a:picLocks noChangeAspect="1" noChangeArrowheads="1"/>
          </p:cNvPicPr>
          <p:nvPr/>
        </p:nvPicPr>
        <p:blipFill rotWithShape="1">
          <a:blip r:embed="rId2">
            <a:extLst>
              <a:ext uri="{28A0092B-C50C-407E-A947-70E740481C1C}">
                <a14:useLocalDpi xmlns:a14="http://schemas.microsoft.com/office/drawing/2010/main" val="0"/>
              </a:ext>
            </a:extLst>
          </a:blip>
          <a:srcRect l="20545" r="25124" b="5403"/>
          <a:stretch/>
        </p:blipFill>
        <p:spPr bwMode="auto">
          <a:xfrm>
            <a:off x="583203" y="1869896"/>
            <a:ext cx="3119675" cy="4078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027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674" y="2000384"/>
            <a:ext cx="5786775" cy="3785652"/>
          </a:xfrm>
          <a:prstGeom prst="rect">
            <a:avLst/>
          </a:prstGeom>
        </p:spPr>
        <p:txBody>
          <a:bodyPr wrap="square">
            <a:spAutoFit/>
          </a:bodyPr>
          <a:lstStyle/>
          <a:p>
            <a:r>
              <a:rPr lang="en-US" sz="3000" dirty="0" smtClean="0">
                <a:latin typeface="Trebuchet MS" panose="020B0603020202020204" pitchFamily="34" charset="0"/>
              </a:rPr>
              <a:t>Without adequate circulation, your cells don’t get the oxygen and nutrients that they need. They also struggle to remove waste. These factors can all contribute to the uncomfortable symptoms that you experience when you </a:t>
            </a:r>
            <a:r>
              <a:rPr lang="en-US" sz="3000" dirty="0" smtClean="0">
                <a:latin typeface="Trebuchet MS" panose="020B0603020202020204" pitchFamily="34" charset="0"/>
              </a:rPr>
              <a:t>have poor circulation</a:t>
            </a:r>
            <a:r>
              <a:rPr lang="en-US" sz="3000" dirty="0" smtClean="0">
                <a:latin typeface="Trebuchet MS" panose="020B0603020202020204" pitchFamily="34" charset="0"/>
              </a:rPr>
              <a:t>.  </a:t>
            </a:r>
            <a:endParaRPr lang="en-US" sz="3000" dirty="0">
              <a:effectLst/>
              <a:latin typeface="Trebuchet MS" panose="020B0603020202020204" pitchFamily="34" charset="0"/>
            </a:endParaRPr>
          </a:p>
        </p:txBody>
      </p:sp>
      <p:sp>
        <p:nvSpPr>
          <p:cNvPr id="5" name="TextBox 4"/>
          <p:cNvSpPr txBox="1"/>
          <p:nvPr/>
        </p:nvSpPr>
        <p:spPr>
          <a:xfrm>
            <a:off x="583203" y="893671"/>
            <a:ext cx="7915950"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Cardiovascular System</a:t>
            </a:r>
            <a:endParaRPr lang="en-US" sz="4800" b="1" dirty="0">
              <a:solidFill>
                <a:srgbClr val="1C77A4"/>
              </a:solidFill>
              <a:latin typeface="Trebuchet MS" panose="020B0603020202020204" pitchFamily="34" charset="0"/>
            </a:endParaRPr>
          </a:p>
        </p:txBody>
      </p:sp>
      <p:pic>
        <p:nvPicPr>
          <p:cNvPr id="2054" name="Picture 6" descr="https://kaylacastaneda.files.wordpress.com/2014/06/a-picture-of-the-circulatory-syst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8920" y="1724668"/>
            <a:ext cx="1856726" cy="4337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093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ummit Theme2" id="{718A665C-8674-44B6-B5DB-0B4D69A17002}" vid="{420C94B5-F2CC-4C35-BE5A-E24F081E3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Summit Theme2 (2)</Template>
  <TotalTime>8802</TotalTime>
  <Words>900</Words>
  <Application>Microsoft Office PowerPoint</Application>
  <PresentationFormat>On-screen Show (4:3)</PresentationFormat>
  <Paragraphs>94</Paragraphs>
  <Slides>20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Trebuchet MS</vt:lpstr>
      <vt:lpstr>Wingdings 3</vt:lpstr>
      <vt:lpstr>Summit 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Karolyn Campbell</dc:creator>
  <cp:lastModifiedBy>Club Reduce</cp:lastModifiedBy>
  <cp:revision>242</cp:revision>
  <dcterms:created xsi:type="dcterms:W3CDTF">2015-03-23T22:32:53Z</dcterms:created>
  <dcterms:modified xsi:type="dcterms:W3CDTF">2016-01-12T23:18:04Z</dcterms:modified>
</cp:coreProperties>
</file>