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9" r:id="rId16"/>
    <p:sldId id="292" r:id="rId17"/>
    <p:sldId id="270" r:id="rId18"/>
    <p:sldId id="271" r:id="rId19"/>
    <p:sldId id="281" r:id="rId20"/>
    <p:sldId id="282" r:id="rId21"/>
    <p:sldId id="283" r:id="rId22"/>
    <p:sldId id="284" r:id="rId23"/>
    <p:sldId id="285" r:id="rId24"/>
    <p:sldId id="290" r:id="rId25"/>
    <p:sldId id="291" r:id="rId26"/>
    <p:sldId id="287" r:id="rId27"/>
    <p:sldId id="288" r:id="rId28"/>
    <p:sldId id="272" r:id="rId29"/>
    <p:sldId id="273"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8" autoAdjust="0"/>
    <p:restoredTop sz="94660"/>
  </p:normalViewPr>
  <p:slideViewPr>
    <p:cSldViewPr snapToGrid="0">
      <p:cViewPr varScale="1">
        <p:scale>
          <a:sx n="88" d="100"/>
          <a:sy n="88" d="100"/>
        </p:scale>
        <p:origin x="1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4" y="1146427"/>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4"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6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860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997528"/>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90"/>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0551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4"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483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2934892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6858" t="4857" r="11429" b="8571"/>
          <a:stretch/>
        </p:blipFill>
        <p:spPr>
          <a:xfrm>
            <a:off x="5727438" y="1688290"/>
            <a:ext cx="2939142" cy="4066479"/>
          </a:xfrm>
          <a:prstGeom prst="rect">
            <a:avLst/>
          </a:prstGeom>
        </p:spPr>
      </p:pic>
      <p:sp>
        <p:nvSpPr>
          <p:cNvPr id="8" name="Rectangle 3"/>
          <p:cNvSpPr txBox="1">
            <a:spLocks noChangeArrowheads="1"/>
          </p:cNvSpPr>
          <p:nvPr/>
        </p:nvSpPr>
        <p:spPr>
          <a:xfrm>
            <a:off x="597402" y="1849314"/>
            <a:ext cx="6304140"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600" dirty="0" smtClean="0">
                <a:solidFill>
                  <a:schemeClr val="tx1"/>
                </a:solidFill>
                <a:latin typeface="Trebuchet MS" panose="020B0603020202020204" pitchFamily="34" charset="0"/>
              </a:rPr>
              <a:t>Though the Nutritional </a:t>
            </a:r>
          </a:p>
          <a:p>
            <a:pPr marL="0" indent="0">
              <a:spcBef>
                <a:spcPts val="0"/>
              </a:spcBef>
              <a:buNone/>
            </a:pPr>
            <a:r>
              <a:rPr lang="en-US" sz="3600" dirty="0" smtClean="0">
                <a:solidFill>
                  <a:schemeClr val="tx1"/>
                </a:solidFill>
                <a:latin typeface="Trebuchet MS" panose="020B0603020202020204" pitchFamily="34" charset="0"/>
              </a:rPr>
              <a:t>Shake</a:t>
            </a:r>
            <a:r>
              <a:rPr lang="en-US" sz="3600" dirty="0">
                <a:solidFill>
                  <a:schemeClr val="tx1"/>
                </a:solidFill>
                <a:latin typeface="Trebuchet MS" panose="020B0603020202020204" pitchFamily="34" charset="0"/>
              </a:rPr>
              <a:t> </a:t>
            </a:r>
            <a:r>
              <a:rPr lang="en-US" sz="3600" dirty="0" smtClean="0">
                <a:solidFill>
                  <a:schemeClr val="tx1"/>
                </a:solidFill>
                <a:latin typeface="Trebuchet MS" panose="020B0603020202020204" pitchFamily="34" charset="0"/>
              </a:rPr>
              <a:t>was designed </a:t>
            </a:r>
          </a:p>
          <a:p>
            <a:pPr marL="0" indent="0">
              <a:spcBef>
                <a:spcPts val="0"/>
              </a:spcBef>
              <a:buNone/>
            </a:pPr>
            <a:r>
              <a:rPr lang="en-US" sz="3600" dirty="0" smtClean="0">
                <a:solidFill>
                  <a:schemeClr val="tx1"/>
                </a:solidFill>
                <a:latin typeface="Trebuchet MS" panose="020B0603020202020204" pitchFamily="34" charset="0"/>
              </a:rPr>
              <a:t>with optimal nutrition </a:t>
            </a:r>
          </a:p>
          <a:p>
            <a:pPr marL="0" indent="0">
              <a:spcBef>
                <a:spcPts val="0"/>
              </a:spcBef>
              <a:buNone/>
            </a:pPr>
            <a:r>
              <a:rPr lang="en-US" sz="3600" dirty="0" smtClean="0">
                <a:solidFill>
                  <a:schemeClr val="tx1"/>
                </a:solidFill>
                <a:latin typeface="Trebuchet MS" panose="020B0603020202020204" pitchFamily="34" charset="0"/>
              </a:rPr>
              <a:t>in mind, it can also </a:t>
            </a:r>
          </a:p>
          <a:p>
            <a:pPr marL="0" indent="0">
              <a:spcBef>
                <a:spcPts val="0"/>
              </a:spcBef>
              <a:buNone/>
            </a:pPr>
            <a:r>
              <a:rPr lang="en-US" sz="3600" dirty="0" smtClean="0">
                <a:solidFill>
                  <a:schemeClr val="tx1"/>
                </a:solidFill>
                <a:latin typeface="Trebuchet MS" panose="020B0603020202020204" pitchFamily="34" charset="0"/>
              </a:rPr>
              <a:t>be significantly less expensive </a:t>
            </a:r>
          </a:p>
          <a:p>
            <a:pPr marL="0" indent="0">
              <a:spcBef>
                <a:spcPts val="0"/>
              </a:spcBef>
              <a:buNone/>
            </a:pPr>
            <a:r>
              <a:rPr lang="en-US" sz="3600" dirty="0" smtClean="0">
                <a:solidFill>
                  <a:schemeClr val="tx1"/>
                </a:solidFill>
                <a:latin typeface="Trebuchet MS" panose="020B0603020202020204" pitchFamily="34" charset="0"/>
              </a:rPr>
              <a:t>than a regular meal. </a:t>
            </a:r>
          </a:p>
        </p:txBody>
      </p:sp>
      <p:sp>
        <p:nvSpPr>
          <p:cNvPr id="10" name="TextBox 9"/>
          <p:cNvSpPr txBox="1"/>
          <p:nvPr/>
        </p:nvSpPr>
        <p:spPr>
          <a:xfrm>
            <a:off x="479979" y="857293"/>
            <a:ext cx="818660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Shake Saves You Money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984600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722188" y="1817914"/>
            <a:ext cx="5019040"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latin typeface="Trebuchet MS" panose="020B0603020202020204" pitchFamily="34" charset="0"/>
              </a:rPr>
              <a:t>A meal-sized serving of the shake only costs $3, while a healthy restaurant meal will run you upwards of $20! Even if you don’t eat out, you’ll still save several dollars per meal when you use the shake.</a:t>
            </a:r>
          </a:p>
        </p:txBody>
      </p:sp>
      <p:sp>
        <p:nvSpPr>
          <p:cNvPr id="9" name="TextBox 8"/>
          <p:cNvSpPr txBox="1"/>
          <p:nvPr/>
        </p:nvSpPr>
        <p:spPr>
          <a:xfrm>
            <a:off x="479979" y="857293"/>
            <a:ext cx="818660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Shake Saves You Money</a:t>
            </a:r>
            <a:endParaRPr lang="en-US" sz="4800" b="1" dirty="0">
              <a:solidFill>
                <a:srgbClr val="1C77A4"/>
              </a:solidFill>
              <a:latin typeface="Trebuchet MS" panose="020B0603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891" t="2381" r="22157" b="3492"/>
          <a:stretch/>
        </p:blipFill>
        <p:spPr>
          <a:xfrm>
            <a:off x="533602" y="1817914"/>
            <a:ext cx="2906283" cy="4103395"/>
          </a:xfrm>
          <a:prstGeom prst="rect">
            <a:avLst/>
          </a:prstGeom>
        </p:spPr>
      </p:pic>
    </p:spTree>
    <p:extLst>
      <p:ext uri="{BB962C8B-B14F-4D97-AF65-F5344CB8AC3E}">
        <p14:creationId xmlns:p14="http://schemas.microsoft.com/office/powerpoint/2010/main" val="167346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719" t="8095" r="16562" b="6350"/>
          <a:stretch/>
        </p:blipFill>
        <p:spPr>
          <a:xfrm>
            <a:off x="5426042" y="1688290"/>
            <a:ext cx="3164155" cy="4051020"/>
          </a:xfrm>
          <a:prstGeom prst="rect">
            <a:avLst/>
          </a:prstGeom>
        </p:spPr>
      </p:pic>
      <p:sp>
        <p:nvSpPr>
          <p:cNvPr id="7" name="Rectangle 3"/>
          <p:cNvSpPr txBox="1">
            <a:spLocks noChangeArrowheads="1"/>
          </p:cNvSpPr>
          <p:nvPr/>
        </p:nvSpPr>
        <p:spPr>
          <a:xfrm>
            <a:off x="615529" y="1751065"/>
            <a:ext cx="5975282"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smtClean="0">
                <a:solidFill>
                  <a:schemeClr val="tx1"/>
                </a:solidFill>
                <a:latin typeface="Trebuchet MS" panose="020B0603020202020204" pitchFamily="34" charset="0"/>
              </a:rPr>
              <a:t>This shake combines the benefits of taking many separate supplements </a:t>
            </a:r>
          </a:p>
          <a:p>
            <a:pPr marL="0" indent="0">
              <a:spcBef>
                <a:spcPts val="0"/>
              </a:spcBef>
              <a:buNone/>
            </a:pPr>
            <a:r>
              <a:rPr lang="en-US" sz="3100" dirty="0" smtClean="0">
                <a:solidFill>
                  <a:schemeClr val="tx1"/>
                </a:solidFill>
                <a:latin typeface="Trebuchet MS" panose="020B0603020202020204" pitchFamily="34" charset="0"/>
              </a:rPr>
              <a:t>for the price of one. It </a:t>
            </a:r>
          </a:p>
          <a:p>
            <a:pPr marL="0" indent="0">
              <a:spcBef>
                <a:spcPts val="0"/>
              </a:spcBef>
              <a:buNone/>
            </a:pPr>
            <a:r>
              <a:rPr lang="en-US" sz="3100" dirty="0" smtClean="0">
                <a:solidFill>
                  <a:schemeClr val="tx1"/>
                </a:solidFill>
                <a:latin typeface="Trebuchet MS" panose="020B0603020202020204" pitchFamily="34" charset="0"/>
              </a:rPr>
              <a:t>contains digestive enzymes, probiotics, fiber, vitamins, minerals, omega-3 fatty </a:t>
            </a:r>
          </a:p>
          <a:p>
            <a:pPr marL="0" indent="0">
              <a:spcBef>
                <a:spcPts val="0"/>
              </a:spcBef>
              <a:buNone/>
            </a:pPr>
            <a:r>
              <a:rPr lang="en-US" sz="3100" dirty="0" smtClean="0">
                <a:solidFill>
                  <a:schemeClr val="tx1"/>
                </a:solidFill>
                <a:latin typeface="Trebuchet MS" panose="020B0603020202020204" pitchFamily="34" charset="0"/>
              </a:rPr>
              <a:t>acids, and a low-glycemic protein blend. </a:t>
            </a:r>
          </a:p>
        </p:txBody>
      </p:sp>
      <p:sp>
        <p:nvSpPr>
          <p:cNvPr id="9" name="TextBox 8"/>
          <p:cNvSpPr txBox="1"/>
          <p:nvPr/>
        </p:nvSpPr>
        <p:spPr>
          <a:xfrm>
            <a:off x="479979" y="857293"/>
            <a:ext cx="818660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Shake Saves You Money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771263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56706" y="1836067"/>
            <a:ext cx="7805058" cy="20936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600" dirty="0" smtClean="0">
                <a:solidFill>
                  <a:schemeClr val="tx1"/>
                </a:solidFill>
                <a:latin typeface="Trebuchet MS" panose="020B0603020202020204" pitchFamily="34" charset="0"/>
              </a:rPr>
              <a:t>If you were to purchase all of these supplements individually, you’d end up spending hundreds of dollars each month!</a:t>
            </a:r>
          </a:p>
        </p:txBody>
      </p:sp>
      <p:sp>
        <p:nvSpPr>
          <p:cNvPr id="19" name="TextBox 18"/>
          <p:cNvSpPr txBox="1"/>
          <p:nvPr/>
        </p:nvSpPr>
        <p:spPr>
          <a:xfrm>
            <a:off x="479979" y="857293"/>
            <a:ext cx="818660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Shake Saves You Money</a:t>
            </a:r>
            <a:endParaRPr lang="en-US" sz="4800" b="1" dirty="0">
              <a:solidFill>
                <a:srgbClr val="1C77A4"/>
              </a:solidFill>
              <a:latin typeface="Trebuchet MS" panose="020B0603020202020204"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961" y="4310746"/>
            <a:ext cx="1081591" cy="1460257"/>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32" y="4278086"/>
            <a:ext cx="1081591" cy="1460257"/>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172" y="4278086"/>
            <a:ext cx="1081591" cy="1460257"/>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2208" y="4300117"/>
            <a:ext cx="1081591" cy="1460257"/>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7015" y="4301162"/>
            <a:ext cx="1081591" cy="1460257"/>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162" y="4300117"/>
            <a:ext cx="1081591" cy="1460257"/>
          </a:xfrm>
          <a:prstGeom prst="rect">
            <a:avLst/>
          </a:prstGeom>
        </p:spPr>
      </p:pic>
      <p:sp>
        <p:nvSpPr>
          <p:cNvPr id="26" name="TextBox 25"/>
          <p:cNvSpPr txBox="1"/>
          <p:nvPr/>
        </p:nvSpPr>
        <p:spPr>
          <a:xfrm>
            <a:off x="1191059" y="4723952"/>
            <a:ext cx="455574" cy="646331"/>
          </a:xfrm>
          <a:prstGeom prst="rect">
            <a:avLst/>
          </a:prstGeom>
          <a:noFill/>
        </p:spPr>
        <p:txBody>
          <a:bodyPr wrap="none" rtlCol="0">
            <a:spAutoFit/>
          </a:bodyPr>
          <a:lstStyle/>
          <a:p>
            <a:r>
              <a:rPr lang="en-US" sz="3600" b="1" dirty="0" smtClean="0">
                <a:latin typeface="Trebuchet MS" panose="020B0603020202020204" pitchFamily="34" charset="0"/>
              </a:rPr>
              <a:t>+</a:t>
            </a:r>
            <a:endParaRPr lang="en-US" sz="3600" b="1" dirty="0">
              <a:latin typeface="Trebuchet MS" panose="020B0603020202020204" pitchFamily="34" charset="0"/>
            </a:endParaRPr>
          </a:p>
        </p:txBody>
      </p:sp>
      <p:sp>
        <p:nvSpPr>
          <p:cNvPr id="27" name="TextBox 26"/>
          <p:cNvSpPr txBox="1"/>
          <p:nvPr/>
        </p:nvSpPr>
        <p:spPr>
          <a:xfrm>
            <a:off x="2378412" y="4712616"/>
            <a:ext cx="455574" cy="646331"/>
          </a:xfrm>
          <a:prstGeom prst="rect">
            <a:avLst/>
          </a:prstGeom>
          <a:noFill/>
        </p:spPr>
        <p:txBody>
          <a:bodyPr wrap="none" rtlCol="0">
            <a:spAutoFit/>
          </a:bodyPr>
          <a:lstStyle/>
          <a:p>
            <a:r>
              <a:rPr lang="en-US" sz="3600" b="1" dirty="0" smtClean="0">
                <a:latin typeface="Trebuchet MS" panose="020B0603020202020204" pitchFamily="34" charset="0"/>
              </a:rPr>
              <a:t>+</a:t>
            </a:r>
            <a:endParaRPr lang="en-US" sz="3600" b="1" dirty="0">
              <a:latin typeface="Trebuchet MS" panose="020B0603020202020204" pitchFamily="34" charset="0"/>
            </a:endParaRPr>
          </a:p>
        </p:txBody>
      </p:sp>
      <p:sp>
        <p:nvSpPr>
          <p:cNvPr id="28" name="TextBox 27"/>
          <p:cNvSpPr txBox="1"/>
          <p:nvPr/>
        </p:nvSpPr>
        <p:spPr>
          <a:xfrm>
            <a:off x="3535577" y="4707079"/>
            <a:ext cx="455574" cy="646331"/>
          </a:xfrm>
          <a:prstGeom prst="rect">
            <a:avLst/>
          </a:prstGeom>
          <a:noFill/>
        </p:spPr>
        <p:txBody>
          <a:bodyPr wrap="none" rtlCol="0">
            <a:spAutoFit/>
          </a:bodyPr>
          <a:lstStyle/>
          <a:p>
            <a:r>
              <a:rPr lang="en-US" sz="3600" b="1" dirty="0" smtClean="0">
                <a:latin typeface="Trebuchet MS" panose="020B0603020202020204" pitchFamily="34" charset="0"/>
              </a:rPr>
              <a:t>+</a:t>
            </a:r>
            <a:endParaRPr lang="en-US" sz="3600" b="1" dirty="0">
              <a:latin typeface="Trebuchet MS" panose="020B0603020202020204" pitchFamily="34" charset="0"/>
            </a:endParaRPr>
          </a:p>
        </p:txBody>
      </p:sp>
      <p:sp>
        <p:nvSpPr>
          <p:cNvPr id="29" name="TextBox 28"/>
          <p:cNvSpPr txBox="1"/>
          <p:nvPr/>
        </p:nvSpPr>
        <p:spPr>
          <a:xfrm>
            <a:off x="4725610" y="4723951"/>
            <a:ext cx="455574" cy="646331"/>
          </a:xfrm>
          <a:prstGeom prst="rect">
            <a:avLst/>
          </a:prstGeom>
          <a:noFill/>
        </p:spPr>
        <p:txBody>
          <a:bodyPr wrap="none" rtlCol="0">
            <a:spAutoFit/>
          </a:bodyPr>
          <a:lstStyle/>
          <a:p>
            <a:r>
              <a:rPr lang="en-US" sz="3600" b="1" dirty="0" smtClean="0">
                <a:latin typeface="Trebuchet MS" panose="020B0603020202020204" pitchFamily="34" charset="0"/>
              </a:rPr>
              <a:t>+</a:t>
            </a:r>
            <a:endParaRPr lang="en-US" sz="3600" b="1" dirty="0">
              <a:latin typeface="Trebuchet MS" panose="020B0603020202020204" pitchFamily="34" charset="0"/>
            </a:endParaRPr>
          </a:p>
        </p:txBody>
      </p:sp>
      <p:sp>
        <p:nvSpPr>
          <p:cNvPr id="30" name="TextBox 29"/>
          <p:cNvSpPr txBox="1"/>
          <p:nvPr/>
        </p:nvSpPr>
        <p:spPr>
          <a:xfrm>
            <a:off x="7121067" y="4723951"/>
            <a:ext cx="455574" cy="646331"/>
          </a:xfrm>
          <a:prstGeom prst="rect">
            <a:avLst/>
          </a:prstGeom>
          <a:noFill/>
        </p:spPr>
        <p:txBody>
          <a:bodyPr wrap="none" rtlCol="0">
            <a:spAutoFit/>
          </a:bodyPr>
          <a:lstStyle/>
          <a:p>
            <a:r>
              <a:rPr lang="en-US" sz="3600" b="1" dirty="0">
                <a:latin typeface="Trebuchet MS" panose="020B0603020202020204" pitchFamily="34" charset="0"/>
              </a:rPr>
              <a:t>=</a:t>
            </a:r>
          </a:p>
        </p:txBody>
      </p:sp>
      <p:sp>
        <p:nvSpPr>
          <p:cNvPr id="31" name="TextBox 30"/>
          <p:cNvSpPr txBox="1"/>
          <p:nvPr/>
        </p:nvSpPr>
        <p:spPr>
          <a:xfrm>
            <a:off x="7476606" y="4631617"/>
            <a:ext cx="1505540" cy="769441"/>
          </a:xfrm>
          <a:prstGeom prst="rect">
            <a:avLst/>
          </a:prstGeom>
          <a:noFill/>
        </p:spPr>
        <p:txBody>
          <a:bodyPr wrap="none" rtlCol="0">
            <a:spAutoFit/>
          </a:bodyPr>
          <a:lstStyle/>
          <a:p>
            <a:r>
              <a:rPr lang="en-US" sz="4400" b="1" dirty="0" smtClean="0">
                <a:latin typeface="Trebuchet MS" panose="020B0603020202020204" pitchFamily="34" charset="0"/>
              </a:rPr>
              <a:t>$200</a:t>
            </a:r>
            <a:endParaRPr lang="en-US" sz="4400" b="1" dirty="0">
              <a:latin typeface="Trebuchet MS" panose="020B0603020202020204" pitchFamily="34" charset="0"/>
            </a:endParaRPr>
          </a:p>
        </p:txBody>
      </p:sp>
      <p:sp>
        <p:nvSpPr>
          <p:cNvPr id="32" name="TextBox 31"/>
          <p:cNvSpPr txBox="1"/>
          <p:nvPr/>
        </p:nvSpPr>
        <p:spPr>
          <a:xfrm>
            <a:off x="5903943" y="4723951"/>
            <a:ext cx="455574" cy="646331"/>
          </a:xfrm>
          <a:prstGeom prst="rect">
            <a:avLst/>
          </a:prstGeom>
          <a:noFill/>
        </p:spPr>
        <p:txBody>
          <a:bodyPr wrap="none" rtlCol="0">
            <a:spAutoFit/>
          </a:bodyPr>
          <a:lstStyle/>
          <a:p>
            <a:r>
              <a:rPr lang="en-US" sz="3600" b="1" dirty="0" smtClean="0">
                <a:latin typeface="Trebuchet MS" panose="020B0603020202020204" pitchFamily="34" charset="0"/>
              </a:rPr>
              <a:t>+</a:t>
            </a:r>
            <a:endParaRPr lang="en-US" sz="3600" b="1" dirty="0">
              <a:latin typeface="Trebuchet MS" panose="020B0603020202020204" pitchFamily="34" charset="0"/>
            </a:endParaRPr>
          </a:p>
        </p:txBody>
      </p:sp>
      <p:sp>
        <p:nvSpPr>
          <p:cNvPr id="33" name="TextBox 32"/>
          <p:cNvSpPr txBox="1"/>
          <p:nvPr/>
        </p:nvSpPr>
        <p:spPr>
          <a:xfrm>
            <a:off x="436438" y="4864940"/>
            <a:ext cx="793807" cy="584775"/>
          </a:xfrm>
          <a:prstGeom prst="rect">
            <a:avLst/>
          </a:prstGeom>
          <a:noFill/>
        </p:spPr>
        <p:txBody>
          <a:bodyPr wrap="none" rtlCol="0">
            <a:spAutoFit/>
          </a:bodyPr>
          <a:lstStyle/>
          <a:p>
            <a:pPr algn="ctr"/>
            <a:r>
              <a:rPr lang="en-US" sz="1050" b="1" dirty="0" smtClean="0">
                <a:latin typeface="Trebuchet MS" panose="020B0603020202020204" pitchFamily="34" charset="0"/>
              </a:rPr>
              <a:t>Digestive </a:t>
            </a:r>
          </a:p>
          <a:p>
            <a:pPr algn="ctr"/>
            <a:r>
              <a:rPr lang="en-US" sz="1050" b="1" dirty="0" smtClean="0">
                <a:latin typeface="Trebuchet MS" panose="020B0603020202020204" pitchFamily="34" charset="0"/>
              </a:rPr>
              <a:t>Enzymes</a:t>
            </a:r>
          </a:p>
          <a:p>
            <a:pPr algn="ctr"/>
            <a:r>
              <a:rPr lang="en-US" sz="1100" b="1" dirty="0" smtClean="0">
                <a:latin typeface="Trebuchet MS" panose="020B0603020202020204" pitchFamily="34" charset="0"/>
              </a:rPr>
              <a:t>$25</a:t>
            </a:r>
            <a:endParaRPr lang="en-US" sz="1100" b="1" dirty="0">
              <a:latin typeface="Trebuchet MS" panose="020B0603020202020204" pitchFamily="34" charset="0"/>
            </a:endParaRPr>
          </a:p>
        </p:txBody>
      </p:sp>
      <p:sp>
        <p:nvSpPr>
          <p:cNvPr id="34" name="TextBox 33"/>
          <p:cNvSpPr txBox="1"/>
          <p:nvPr/>
        </p:nvSpPr>
        <p:spPr>
          <a:xfrm>
            <a:off x="1618920" y="4898993"/>
            <a:ext cx="782586" cy="415498"/>
          </a:xfrm>
          <a:prstGeom prst="rect">
            <a:avLst/>
          </a:prstGeom>
          <a:noFill/>
        </p:spPr>
        <p:txBody>
          <a:bodyPr wrap="none" rtlCol="0">
            <a:spAutoFit/>
          </a:bodyPr>
          <a:lstStyle/>
          <a:p>
            <a:pPr algn="ctr"/>
            <a:r>
              <a:rPr lang="en-US" sz="1000" b="1" dirty="0" smtClean="0">
                <a:latin typeface="Trebuchet MS" panose="020B0603020202020204" pitchFamily="34" charset="0"/>
              </a:rPr>
              <a:t>Probiotics</a:t>
            </a:r>
          </a:p>
          <a:p>
            <a:pPr algn="ctr"/>
            <a:r>
              <a:rPr lang="en-US" sz="1100" b="1" dirty="0" smtClean="0">
                <a:latin typeface="Trebuchet MS" panose="020B0603020202020204" pitchFamily="34" charset="0"/>
              </a:rPr>
              <a:t>$40</a:t>
            </a:r>
            <a:endParaRPr lang="en-US" sz="1100" b="1" dirty="0">
              <a:latin typeface="Trebuchet MS" panose="020B0603020202020204" pitchFamily="34" charset="0"/>
            </a:endParaRPr>
          </a:p>
        </p:txBody>
      </p:sp>
      <p:sp>
        <p:nvSpPr>
          <p:cNvPr id="35" name="TextBox 34"/>
          <p:cNvSpPr txBox="1"/>
          <p:nvPr/>
        </p:nvSpPr>
        <p:spPr>
          <a:xfrm>
            <a:off x="2939933" y="4888107"/>
            <a:ext cx="532517" cy="430887"/>
          </a:xfrm>
          <a:prstGeom prst="rect">
            <a:avLst/>
          </a:prstGeom>
          <a:noFill/>
        </p:spPr>
        <p:txBody>
          <a:bodyPr wrap="none" rtlCol="0">
            <a:spAutoFit/>
          </a:bodyPr>
          <a:lstStyle/>
          <a:p>
            <a:pPr algn="ctr"/>
            <a:r>
              <a:rPr lang="en-US" sz="1100" b="1" dirty="0" smtClean="0">
                <a:latin typeface="Trebuchet MS" panose="020B0603020202020204" pitchFamily="34" charset="0"/>
              </a:rPr>
              <a:t>Fiber</a:t>
            </a:r>
          </a:p>
          <a:p>
            <a:pPr algn="ctr"/>
            <a:r>
              <a:rPr lang="en-US" sz="1100" b="1" dirty="0" smtClean="0">
                <a:latin typeface="Trebuchet MS" panose="020B0603020202020204" pitchFamily="34" charset="0"/>
              </a:rPr>
              <a:t>$20</a:t>
            </a:r>
            <a:endParaRPr lang="en-US" sz="1100" b="1" dirty="0">
              <a:latin typeface="Trebuchet MS" panose="020B0603020202020204" pitchFamily="34" charset="0"/>
            </a:endParaRPr>
          </a:p>
        </p:txBody>
      </p:sp>
      <p:sp>
        <p:nvSpPr>
          <p:cNvPr id="36" name="TextBox 35"/>
          <p:cNvSpPr txBox="1"/>
          <p:nvPr/>
        </p:nvSpPr>
        <p:spPr>
          <a:xfrm>
            <a:off x="3935646" y="4886712"/>
            <a:ext cx="893193" cy="538609"/>
          </a:xfrm>
          <a:prstGeom prst="rect">
            <a:avLst/>
          </a:prstGeom>
          <a:noFill/>
        </p:spPr>
        <p:txBody>
          <a:bodyPr wrap="none" rtlCol="0">
            <a:spAutoFit/>
          </a:bodyPr>
          <a:lstStyle/>
          <a:p>
            <a:pPr algn="ctr"/>
            <a:r>
              <a:rPr lang="en-US" sz="900" b="1" dirty="0" smtClean="0">
                <a:latin typeface="Trebuchet MS" panose="020B0603020202020204" pitchFamily="34" charset="0"/>
              </a:rPr>
              <a:t>Multivitamin </a:t>
            </a:r>
          </a:p>
          <a:p>
            <a:pPr algn="ctr"/>
            <a:r>
              <a:rPr lang="en-US" sz="900" b="1" dirty="0" smtClean="0">
                <a:latin typeface="Trebuchet MS" panose="020B0603020202020204" pitchFamily="34" charset="0"/>
              </a:rPr>
              <a:t>&amp; Mineral</a:t>
            </a:r>
          </a:p>
          <a:p>
            <a:pPr algn="ctr"/>
            <a:r>
              <a:rPr lang="en-US" sz="1100" b="1" dirty="0" smtClean="0">
                <a:latin typeface="Trebuchet MS" panose="020B0603020202020204" pitchFamily="34" charset="0"/>
              </a:rPr>
              <a:t>$30</a:t>
            </a:r>
            <a:endParaRPr lang="en-US" sz="1100" b="1" dirty="0">
              <a:latin typeface="Trebuchet MS" panose="020B0603020202020204" pitchFamily="34" charset="0"/>
            </a:endParaRPr>
          </a:p>
        </p:txBody>
      </p:sp>
      <p:sp>
        <p:nvSpPr>
          <p:cNvPr id="37" name="TextBox 36"/>
          <p:cNvSpPr txBox="1"/>
          <p:nvPr/>
        </p:nvSpPr>
        <p:spPr>
          <a:xfrm>
            <a:off x="5163732" y="4895108"/>
            <a:ext cx="768159" cy="430887"/>
          </a:xfrm>
          <a:prstGeom prst="rect">
            <a:avLst/>
          </a:prstGeom>
          <a:noFill/>
        </p:spPr>
        <p:txBody>
          <a:bodyPr wrap="none" rtlCol="0">
            <a:spAutoFit/>
          </a:bodyPr>
          <a:lstStyle/>
          <a:p>
            <a:pPr algn="ctr"/>
            <a:r>
              <a:rPr lang="en-US" sz="1100" b="1" dirty="0" smtClean="0">
                <a:latin typeface="Trebuchet MS" panose="020B0603020202020204" pitchFamily="34" charset="0"/>
              </a:rPr>
              <a:t>Omega-3</a:t>
            </a:r>
          </a:p>
          <a:p>
            <a:pPr algn="ctr"/>
            <a:r>
              <a:rPr lang="en-US" sz="1100" b="1" dirty="0" smtClean="0">
                <a:latin typeface="Trebuchet MS" panose="020B0603020202020204" pitchFamily="34" charset="0"/>
              </a:rPr>
              <a:t>$30</a:t>
            </a:r>
            <a:endParaRPr lang="en-US" sz="1100" b="1" dirty="0">
              <a:latin typeface="Trebuchet MS" panose="020B0603020202020204" pitchFamily="34" charset="0"/>
            </a:endParaRPr>
          </a:p>
        </p:txBody>
      </p:sp>
      <p:sp>
        <p:nvSpPr>
          <p:cNvPr id="38" name="TextBox 37"/>
          <p:cNvSpPr txBox="1"/>
          <p:nvPr/>
        </p:nvSpPr>
        <p:spPr>
          <a:xfrm>
            <a:off x="6401261" y="4854013"/>
            <a:ext cx="671979" cy="600164"/>
          </a:xfrm>
          <a:prstGeom prst="rect">
            <a:avLst/>
          </a:prstGeom>
          <a:noFill/>
        </p:spPr>
        <p:txBody>
          <a:bodyPr wrap="none" rtlCol="0">
            <a:spAutoFit/>
          </a:bodyPr>
          <a:lstStyle/>
          <a:p>
            <a:pPr algn="ctr"/>
            <a:r>
              <a:rPr lang="en-US" sz="1100" b="1" dirty="0" smtClean="0">
                <a:latin typeface="Trebuchet MS" panose="020B0603020202020204" pitchFamily="34" charset="0"/>
              </a:rPr>
              <a:t>Protein</a:t>
            </a:r>
          </a:p>
          <a:p>
            <a:pPr algn="ctr"/>
            <a:r>
              <a:rPr lang="en-US" sz="1100" b="1" dirty="0" smtClean="0">
                <a:latin typeface="Trebuchet MS" panose="020B0603020202020204" pitchFamily="34" charset="0"/>
              </a:rPr>
              <a:t>Blend</a:t>
            </a:r>
          </a:p>
          <a:p>
            <a:pPr algn="ctr"/>
            <a:r>
              <a:rPr lang="en-US" sz="1100" b="1" dirty="0" smtClean="0">
                <a:latin typeface="Trebuchet MS" panose="020B0603020202020204" pitchFamily="34" charset="0"/>
              </a:rPr>
              <a:t>$55</a:t>
            </a:r>
            <a:endParaRPr lang="en-US" sz="1100" b="1" dirty="0">
              <a:latin typeface="Trebuchet MS" panose="020B0603020202020204" pitchFamily="34" charset="0"/>
            </a:endParaRPr>
          </a:p>
        </p:txBody>
      </p:sp>
    </p:spTree>
    <p:extLst>
      <p:ext uri="{BB962C8B-B14F-4D97-AF65-F5344CB8AC3E}">
        <p14:creationId xmlns:p14="http://schemas.microsoft.com/office/powerpoint/2010/main" val="1928279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547" t="2673" r="6310" b="5709"/>
          <a:stretch/>
        </p:blipFill>
        <p:spPr>
          <a:xfrm>
            <a:off x="4596761" y="2939142"/>
            <a:ext cx="4085136" cy="2862943"/>
          </a:xfrm>
          <a:prstGeom prst="rect">
            <a:avLst/>
          </a:prstGeom>
        </p:spPr>
      </p:pic>
      <p:sp>
        <p:nvSpPr>
          <p:cNvPr id="8" name="Rectangle 3"/>
          <p:cNvSpPr txBox="1">
            <a:spLocks noChangeArrowheads="1"/>
          </p:cNvSpPr>
          <p:nvPr/>
        </p:nvSpPr>
        <p:spPr>
          <a:xfrm>
            <a:off x="533396" y="1754532"/>
            <a:ext cx="8077201"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smtClean="0">
                <a:solidFill>
                  <a:schemeClr val="tx1"/>
                </a:solidFill>
                <a:latin typeface="Trebuchet MS" panose="020B0603020202020204" pitchFamily="34" charset="0"/>
              </a:rPr>
              <a:t>Most Americans don’t realize how many calories they’re actually eating each day. The average American </a:t>
            </a:r>
          </a:p>
          <a:p>
            <a:pPr marL="0" indent="0">
              <a:spcBef>
                <a:spcPts val="0"/>
              </a:spcBef>
              <a:buNone/>
            </a:pPr>
            <a:r>
              <a:rPr lang="en-US" sz="3100" dirty="0" smtClean="0">
                <a:solidFill>
                  <a:schemeClr val="tx1"/>
                </a:solidFill>
                <a:latin typeface="Trebuchet MS" panose="020B0603020202020204" pitchFamily="34" charset="0"/>
              </a:rPr>
              <a:t>restaurant meal packs </a:t>
            </a:r>
          </a:p>
          <a:p>
            <a:pPr marL="0" indent="0">
              <a:spcBef>
                <a:spcPts val="0"/>
              </a:spcBef>
              <a:buNone/>
            </a:pPr>
            <a:r>
              <a:rPr lang="en-US" sz="3100" dirty="0" smtClean="0">
                <a:solidFill>
                  <a:schemeClr val="tx1"/>
                </a:solidFill>
                <a:latin typeface="Trebuchet MS" panose="020B0603020202020204" pitchFamily="34" charset="0"/>
              </a:rPr>
              <a:t>a whopping 1,128 </a:t>
            </a:r>
          </a:p>
          <a:p>
            <a:pPr marL="0" indent="0">
              <a:spcBef>
                <a:spcPts val="0"/>
              </a:spcBef>
              <a:buNone/>
            </a:pPr>
            <a:r>
              <a:rPr lang="en-US" sz="3100" dirty="0" smtClean="0">
                <a:solidFill>
                  <a:schemeClr val="tx1"/>
                </a:solidFill>
                <a:latin typeface="Trebuchet MS" panose="020B0603020202020204" pitchFamily="34" charset="0"/>
              </a:rPr>
              <a:t>calories! This </a:t>
            </a:r>
          </a:p>
          <a:p>
            <a:pPr marL="0" indent="0">
              <a:spcBef>
                <a:spcPts val="0"/>
              </a:spcBef>
              <a:buNone/>
            </a:pPr>
            <a:r>
              <a:rPr lang="en-US" sz="3100" dirty="0" smtClean="0">
                <a:solidFill>
                  <a:schemeClr val="tx1"/>
                </a:solidFill>
                <a:latin typeface="Trebuchet MS" panose="020B0603020202020204" pitchFamily="34" charset="0"/>
              </a:rPr>
              <a:t>doesn’t even include </a:t>
            </a:r>
          </a:p>
          <a:p>
            <a:pPr marL="0" indent="0">
              <a:spcBef>
                <a:spcPts val="0"/>
              </a:spcBef>
              <a:buNone/>
            </a:pPr>
            <a:r>
              <a:rPr lang="en-US" sz="3100" dirty="0" smtClean="0">
                <a:solidFill>
                  <a:schemeClr val="tx1"/>
                </a:solidFill>
                <a:latin typeface="Trebuchet MS" panose="020B0603020202020204" pitchFamily="34" charset="0"/>
              </a:rPr>
              <a:t>beverages, appetizers, </a:t>
            </a:r>
          </a:p>
          <a:p>
            <a:pPr marL="0" indent="0">
              <a:spcBef>
                <a:spcPts val="0"/>
              </a:spcBef>
              <a:buNone/>
            </a:pPr>
            <a:r>
              <a:rPr lang="en-US" sz="3100" dirty="0" smtClean="0">
                <a:solidFill>
                  <a:schemeClr val="tx1"/>
                </a:solidFill>
                <a:latin typeface="Trebuchet MS" panose="020B0603020202020204" pitchFamily="34" charset="0"/>
              </a:rPr>
              <a:t>or desserts. </a:t>
            </a:r>
          </a:p>
        </p:txBody>
      </p:sp>
      <p:sp>
        <p:nvSpPr>
          <p:cNvPr id="9" name="TextBox 8"/>
          <p:cNvSpPr txBox="1"/>
          <p:nvPr/>
        </p:nvSpPr>
        <p:spPr>
          <a:xfrm>
            <a:off x="277013" y="857293"/>
            <a:ext cx="8592544"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The Shake Helps You Cut Calories</a:t>
            </a:r>
            <a:endParaRPr lang="en-US" sz="42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808309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7013" y="857293"/>
            <a:ext cx="8592544"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The Shake Helps You Cut Calories</a:t>
            </a:r>
            <a:endParaRPr lang="en-US" sz="4200" b="1" dirty="0">
              <a:solidFill>
                <a:srgbClr val="1C77A4"/>
              </a:solidFill>
              <a:latin typeface="Trebuchet MS" panose="020B0603020202020204" pitchFamily="34" charset="0"/>
            </a:endParaRPr>
          </a:p>
        </p:txBody>
      </p:sp>
      <p:sp>
        <p:nvSpPr>
          <p:cNvPr id="5" name="Rectangle 3"/>
          <p:cNvSpPr txBox="1">
            <a:spLocks noChangeArrowheads="1"/>
          </p:cNvSpPr>
          <p:nvPr/>
        </p:nvSpPr>
        <p:spPr>
          <a:xfrm>
            <a:off x="661727" y="1732762"/>
            <a:ext cx="779647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latin typeface="Trebuchet MS" panose="020B0603020202020204" pitchFamily="34" charset="0"/>
              </a:rPr>
              <a:t>When you compare this with how much you should be eating:</a:t>
            </a:r>
          </a:p>
          <a:p>
            <a:pPr marL="0" indent="0">
              <a:spcBef>
                <a:spcPts val="0"/>
              </a:spcBef>
              <a:buNone/>
            </a:pPr>
            <a:endParaRPr lang="en-US" sz="105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800" dirty="0" smtClean="0">
                <a:solidFill>
                  <a:schemeClr val="tx1"/>
                </a:solidFill>
                <a:latin typeface="Trebuchet MS" panose="020B0603020202020204" pitchFamily="34" charset="0"/>
              </a:rPr>
              <a:t>Between 1000-1600 calories for weight loss (depending on whether you’re male or female)</a:t>
            </a:r>
          </a:p>
          <a:p>
            <a:pPr>
              <a:spcBef>
                <a:spcPts val="0"/>
              </a:spcBef>
              <a:buClrTx/>
              <a:buFont typeface="Arial" panose="020B0604020202020204" pitchFamily="34" charset="0"/>
              <a:buChar char="•"/>
            </a:pPr>
            <a:endParaRPr lang="en-US" sz="105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tabLst>
                <a:tab pos="4854575" algn="l"/>
              </a:tabLst>
            </a:pPr>
            <a:r>
              <a:rPr lang="en-US" sz="2800" dirty="0" smtClean="0">
                <a:solidFill>
                  <a:schemeClr val="tx1"/>
                </a:solidFill>
                <a:latin typeface="Trebuchet MS" panose="020B0603020202020204" pitchFamily="34" charset="0"/>
              </a:rPr>
              <a:t>Between 2,000-2,500 calories for healthy, active individuals who don’t need to lose weight</a:t>
            </a:r>
          </a:p>
          <a:p>
            <a:pPr>
              <a:spcBef>
                <a:spcPts val="0"/>
              </a:spcBef>
            </a:pPr>
            <a:endParaRPr lang="en-US" sz="1050" dirty="0">
              <a:solidFill>
                <a:schemeClr val="tx1"/>
              </a:solidFill>
              <a:latin typeface="Trebuchet MS" panose="020B0603020202020204" pitchFamily="34" charset="0"/>
            </a:endParaRPr>
          </a:p>
          <a:p>
            <a:pPr marL="0" indent="0">
              <a:spcBef>
                <a:spcPts val="0"/>
              </a:spcBef>
              <a:buNone/>
            </a:pPr>
            <a:endParaRPr lang="en-US" sz="2000" dirty="0" smtClean="0">
              <a:solidFill>
                <a:schemeClr val="tx1"/>
              </a:solidFill>
              <a:latin typeface="Trebuchet MS" panose="020B0603020202020204" pitchFamily="34" charset="0"/>
            </a:endParaRPr>
          </a:p>
          <a:p>
            <a:pPr>
              <a:spcBef>
                <a:spcPts val="0"/>
              </a:spcBef>
            </a:pPr>
            <a:endParaRPr lang="en-US" sz="2800" dirty="0" smtClean="0">
              <a:solidFill>
                <a:schemeClr val="tx1"/>
              </a:solidFill>
              <a:latin typeface="Trebuchet MS" panose="020B0603020202020204" pitchFamily="34" charset="0"/>
            </a:endParaRPr>
          </a:p>
        </p:txBody>
      </p:sp>
    </p:spTree>
    <p:extLst>
      <p:ext uri="{BB962C8B-B14F-4D97-AF65-F5344CB8AC3E}">
        <p14:creationId xmlns:p14="http://schemas.microsoft.com/office/powerpoint/2010/main" val="4280859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7013" y="857293"/>
            <a:ext cx="8592544"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The Shake Helps You Cut Calories</a:t>
            </a:r>
            <a:endParaRPr lang="en-US" sz="4200" b="1" dirty="0">
              <a:solidFill>
                <a:srgbClr val="1C77A4"/>
              </a:solidFill>
              <a:latin typeface="Trebuchet MS" panose="020B0603020202020204" pitchFamily="34" charset="0"/>
            </a:endParaRPr>
          </a:p>
        </p:txBody>
      </p:sp>
      <p:sp>
        <p:nvSpPr>
          <p:cNvPr id="5" name="Rectangle 3"/>
          <p:cNvSpPr txBox="1">
            <a:spLocks noChangeArrowheads="1"/>
          </p:cNvSpPr>
          <p:nvPr/>
        </p:nvSpPr>
        <p:spPr>
          <a:xfrm>
            <a:off x="661727" y="1732762"/>
            <a:ext cx="787267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000" dirty="0" smtClean="0">
                <a:solidFill>
                  <a:schemeClr val="tx1"/>
                </a:solidFill>
                <a:latin typeface="Trebuchet MS" panose="020B0603020202020204" pitchFamily="34" charset="0"/>
              </a:rPr>
              <a:t>You can see that a 1000-calorie meal is way too much! If you ate out for every meal of the day (on top of your regular snacks), you could easily end up eating 4,000 calories in a day. And we wonder why obesity is an epidemic!</a:t>
            </a:r>
          </a:p>
          <a:p>
            <a:pPr marL="0" indent="0">
              <a:spcBef>
                <a:spcPts val="0"/>
              </a:spcBef>
              <a:buNone/>
            </a:pPr>
            <a:endParaRPr lang="en-US" sz="1050" dirty="0">
              <a:solidFill>
                <a:schemeClr val="tx1"/>
              </a:solidFill>
              <a:latin typeface="Trebuchet MS" panose="020B0603020202020204" pitchFamily="34" charset="0"/>
            </a:endParaRPr>
          </a:p>
          <a:p>
            <a:pPr marL="0" indent="0">
              <a:spcBef>
                <a:spcPts val="0"/>
              </a:spcBef>
              <a:buNone/>
            </a:pPr>
            <a:r>
              <a:rPr lang="en-US" sz="3000" dirty="0" smtClean="0">
                <a:solidFill>
                  <a:schemeClr val="tx1"/>
                </a:solidFill>
                <a:latin typeface="Trebuchet MS" panose="020B0603020202020204" pitchFamily="34" charset="0"/>
              </a:rPr>
              <a:t>For maximum weight loss, you can use the Nutritional Shake to replace up to 2 meals each day.</a:t>
            </a:r>
          </a:p>
          <a:p>
            <a:pPr>
              <a:spcBef>
                <a:spcPts val="0"/>
              </a:spcBef>
            </a:pPr>
            <a:endParaRPr lang="en-US" sz="2000" dirty="0" smtClean="0">
              <a:solidFill>
                <a:schemeClr val="tx1"/>
              </a:solidFill>
              <a:latin typeface="Trebuchet MS" panose="020B0603020202020204" pitchFamily="34" charset="0"/>
            </a:endParaRPr>
          </a:p>
          <a:p>
            <a:pPr>
              <a:spcBef>
                <a:spcPts val="0"/>
              </a:spcBef>
            </a:pPr>
            <a:endParaRPr lang="en-US" sz="2800" dirty="0" smtClean="0">
              <a:solidFill>
                <a:schemeClr val="tx1"/>
              </a:solidFill>
              <a:latin typeface="Trebuchet MS" panose="020B0603020202020204" pitchFamily="34" charset="0"/>
            </a:endParaRPr>
          </a:p>
        </p:txBody>
      </p:sp>
    </p:spTree>
    <p:extLst>
      <p:ext uri="{BB962C8B-B14F-4D97-AF65-F5344CB8AC3E}">
        <p14:creationId xmlns:p14="http://schemas.microsoft.com/office/powerpoint/2010/main" val="978260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907973" y="2032046"/>
            <a:ext cx="4874496"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400" dirty="0" smtClean="0">
                <a:solidFill>
                  <a:schemeClr val="tx1"/>
                </a:solidFill>
                <a:latin typeface="Trebuchet MS" panose="020B0603020202020204" pitchFamily="34" charset="0"/>
              </a:rPr>
              <a:t>With only 180 calories per serving, the Nutritional Shake can be an incredible tool for healthy weight loss or weight maintenance!</a:t>
            </a:r>
          </a:p>
        </p:txBody>
      </p:sp>
      <p:sp>
        <p:nvSpPr>
          <p:cNvPr id="9" name="TextBox 8"/>
          <p:cNvSpPr txBox="1"/>
          <p:nvPr/>
        </p:nvSpPr>
        <p:spPr>
          <a:xfrm>
            <a:off x="277013" y="857293"/>
            <a:ext cx="8592544"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The Shake Helps You Cut Calories</a:t>
            </a:r>
            <a:endParaRPr lang="en-US" sz="4200" b="1" dirty="0">
              <a:solidFill>
                <a:srgbClr val="1C77A4"/>
              </a:solidFill>
              <a:latin typeface="Trebuchet MS" panose="020B0603020202020204" pitchFamily="34"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9604" t="5080" r="2278" b="2540"/>
          <a:stretch/>
        </p:blipFill>
        <p:spPr>
          <a:xfrm>
            <a:off x="729342" y="1639501"/>
            <a:ext cx="3276601" cy="4529649"/>
          </a:xfrm>
          <a:prstGeom prst="rect">
            <a:avLst/>
          </a:prstGeom>
        </p:spPr>
      </p:pic>
    </p:spTree>
    <p:extLst>
      <p:ext uri="{BB962C8B-B14F-4D97-AF65-F5344CB8AC3E}">
        <p14:creationId xmlns:p14="http://schemas.microsoft.com/office/powerpoint/2010/main" val="3117993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3627" y="656573"/>
            <a:ext cx="6327373" cy="1508105"/>
          </a:xfrm>
          <a:prstGeom prst="rect">
            <a:avLst/>
          </a:prstGeom>
          <a:noFill/>
        </p:spPr>
        <p:txBody>
          <a:bodyPr wrap="none" rtlCol="0">
            <a:spAutoFit/>
          </a:bodyPr>
          <a:lstStyle/>
          <a:p>
            <a:pPr algn="ctr"/>
            <a:r>
              <a:rPr lang="en-US" sz="4600" b="1" dirty="0" smtClean="0">
                <a:solidFill>
                  <a:srgbClr val="1C77A4"/>
                </a:solidFill>
                <a:latin typeface="Trebuchet MS" panose="020B0603020202020204" pitchFamily="34" charset="0"/>
              </a:rPr>
              <a:t>What Else Makes </a:t>
            </a:r>
          </a:p>
          <a:p>
            <a:pPr algn="ctr"/>
            <a:r>
              <a:rPr lang="en-US" sz="4600" b="1" dirty="0" smtClean="0">
                <a:solidFill>
                  <a:srgbClr val="1C77A4"/>
                </a:solidFill>
                <a:latin typeface="Trebuchet MS" panose="020B0603020202020204" pitchFamily="34" charset="0"/>
              </a:rPr>
              <a:t>This Shake So Special?</a:t>
            </a:r>
            <a:endParaRPr lang="en-US" sz="4600" b="1" dirty="0">
              <a:solidFill>
                <a:srgbClr val="1C77A4"/>
              </a:solidFill>
              <a:latin typeface="Trebuchet MS" panose="020B0603020202020204" pitchFamily="34" charset="0"/>
            </a:endParaRPr>
          </a:p>
        </p:txBody>
      </p:sp>
      <p:sp>
        <p:nvSpPr>
          <p:cNvPr id="7" name="Rectangle 3"/>
          <p:cNvSpPr txBox="1">
            <a:spLocks noChangeArrowheads="1"/>
          </p:cNvSpPr>
          <p:nvPr/>
        </p:nvSpPr>
        <p:spPr>
          <a:xfrm>
            <a:off x="457960" y="2065128"/>
            <a:ext cx="7836954" cy="375862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7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3300" dirty="0" smtClean="0">
                <a:solidFill>
                  <a:schemeClr val="tx1"/>
                </a:solidFill>
                <a:latin typeface="Trebuchet MS" panose="020B0603020202020204" pitchFamily="34" charset="0"/>
              </a:rPr>
              <a:t>Grass-fed protein from New Zealand</a:t>
            </a:r>
          </a:p>
          <a:p>
            <a:pPr>
              <a:spcBef>
                <a:spcPts val="0"/>
              </a:spcBef>
              <a:buClrTx/>
              <a:buFont typeface="Arial" panose="020B0604020202020204" pitchFamily="34" charset="0"/>
              <a:buChar char="•"/>
            </a:pPr>
            <a:endParaRPr lang="en-US" sz="8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3300" dirty="0" smtClean="0">
                <a:solidFill>
                  <a:schemeClr val="tx1"/>
                </a:solidFill>
                <a:latin typeface="Trebuchet MS" panose="020B0603020202020204" pitchFamily="34" charset="0"/>
              </a:rPr>
              <a:t>Allergen-friendly </a:t>
            </a:r>
          </a:p>
          <a:p>
            <a:pPr marL="0" indent="0">
              <a:spcBef>
                <a:spcPts val="0"/>
              </a:spcBef>
              <a:buClrTx/>
              <a:buNone/>
            </a:pPr>
            <a:r>
              <a:rPr lang="en-US" sz="3300" dirty="0">
                <a:solidFill>
                  <a:schemeClr val="tx1"/>
                </a:solidFill>
                <a:latin typeface="Trebuchet MS" panose="020B0603020202020204" pitchFamily="34" charset="0"/>
              </a:rPr>
              <a:t> </a:t>
            </a:r>
            <a:r>
              <a:rPr lang="en-US" sz="3300" dirty="0" smtClean="0">
                <a:solidFill>
                  <a:schemeClr val="tx1"/>
                </a:solidFill>
                <a:latin typeface="Trebuchet MS" panose="020B0603020202020204" pitchFamily="34" charset="0"/>
              </a:rPr>
              <a:t> ingredients </a:t>
            </a:r>
          </a:p>
          <a:p>
            <a:pPr>
              <a:spcBef>
                <a:spcPts val="0"/>
              </a:spcBef>
              <a:buClrTx/>
              <a:buFont typeface="Arial" panose="020B0604020202020204" pitchFamily="34" charset="0"/>
              <a:buChar char="•"/>
            </a:pPr>
            <a:endParaRPr lang="en-US" sz="800" dirty="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3300" dirty="0" smtClean="0">
                <a:solidFill>
                  <a:schemeClr val="tx1"/>
                </a:solidFill>
                <a:latin typeface="Trebuchet MS" panose="020B0603020202020204" pitchFamily="34" charset="0"/>
              </a:rPr>
              <a:t>An incredible </a:t>
            </a:r>
          </a:p>
          <a:p>
            <a:pPr marL="0" indent="0">
              <a:spcBef>
                <a:spcPts val="0"/>
              </a:spcBef>
              <a:buClrTx/>
              <a:buNone/>
            </a:pPr>
            <a:r>
              <a:rPr lang="en-US" sz="3300" dirty="0">
                <a:solidFill>
                  <a:schemeClr val="tx1"/>
                </a:solidFill>
                <a:latin typeface="Trebuchet MS" panose="020B0603020202020204" pitchFamily="34" charset="0"/>
              </a:rPr>
              <a:t> </a:t>
            </a:r>
            <a:r>
              <a:rPr lang="en-US" sz="3300" dirty="0" smtClean="0">
                <a:solidFill>
                  <a:schemeClr val="tx1"/>
                </a:solidFill>
                <a:latin typeface="Trebuchet MS" panose="020B0603020202020204" pitchFamily="34" charset="0"/>
              </a:rPr>
              <a:t> nutritional profile</a:t>
            </a:r>
          </a:p>
          <a:p>
            <a:pPr marL="0" indent="0">
              <a:spcBef>
                <a:spcPts val="0"/>
              </a:spcBef>
              <a:buClrTx/>
              <a:buNone/>
            </a:pPr>
            <a:endParaRPr lang="en-US" sz="8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3300" dirty="0" smtClean="0">
                <a:solidFill>
                  <a:schemeClr val="tx1"/>
                </a:solidFill>
                <a:latin typeface="Trebuchet MS" panose="020B0603020202020204" pitchFamily="34" charset="0"/>
              </a:rPr>
              <a:t>Free of sugar and </a:t>
            </a:r>
          </a:p>
          <a:p>
            <a:pPr marL="0" indent="0">
              <a:spcBef>
                <a:spcPts val="0"/>
              </a:spcBef>
              <a:buClrTx/>
              <a:buNone/>
            </a:pPr>
            <a:r>
              <a:rPr lang="en-US" sz="3300" dirty="0" smtClean="0">
                <a:solidFill>
                  <a:schemeClr val="tx1"/>
                </a:solidFill>
                <a:latin typeface="Trebuchet MS" panose="020B0603020202020204" pitchFamily="34" charset="0"/>
              </a:rPr>
              <a:t>  artificial sweeteners</a:t>
            </a:r>
          </a:p>
          <a:p>
            <a:pPr marL="0" indent="0">
              <a:spcBef>
                <a:spcPts val="0"/>
              </a:spcBef>
              <a:buClrTx/>
              <a:buNone/>
            </a:pPr>
            <a:endParaRPr lang="en-US" sz="1050" dirty="0" smtClean="0">
              <a:solidFill>
                <a:schemeClr val="tx1"/>
              </a:solidFill>
              <a:latin typeface="Trebuchet MS" panose="020B0603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3217" t="11386" r="15055" b="4686"/>
          <a:stretch/>
        </p:blipFill>
        <p:spPr>
          <a:xfrm>
            <a:off x="5203373" y="2808515"/>
            <a:ext cx="3472543" cy="3461657"/>
          </a:xfrm>
          <a:prstGeom prst="rect">
            <a:avLst/>
          </a:prstGeom>
        </p:spPr>
      </p:pic>
    </p:spTree>
    <p:extLst>
      <p:ext uri="{BB962C8B-B14F-4D97-AF65-F5344CB8AC3E}">
        <p14:creationId xmlns:p14="http://schemas.microsoft.com/office/powerpoint/2010/main" val="3001527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985430" y="1692808"/>
            <a:ext cx="5786630"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000" dirty="0" smtClean="0">
                <a:solidFill>
                  <a:schemeClr val="tx1"/>
                </a:solidFill>
                <a:latin typeface="Trebuchet MS" panose="020B0603020202020204" pitchFamily="34" charset="0"/>
              </a:rPr>
              <a:t>The protein in our shake comes from grass-fed, free-range cows in New Zealand. This ensures that the final product has a superior fatty acid profile (full of healthy omega-3) and is 100% free of all hormones, antibiotics, and pesticide residues.</a:t>
            </a:r>
          </a:p>
        </p:txBody>
      </p:sp>
      <p:sp>
        <p:nvSpPr>
          <p:cNvPr id="7" name="TextBox 6"/>
          <p:cNvSpPr txBox="1"/>
          <p:nvPr/>
        </p:nvSpPr>
        <p:spPr>
          <a:xfrm>
            <a:off x="465342" y="857293"/>
            <a:ext cx="8215903" cy="754053"/>
          </a:xfrm>
          <a:prstGeom prst="rect">
            <a:avLst/>
          </a:prstGeom>
          <a:noFill/>
        </p:spPr>
        <p:txBody>
          <a:bodyPr wrap="none" rtlCol="0">
            <a:spAutoFit/>
          </a:bodyPr>
          <a:lstStyle/>
          <a:p>
            <a:pPr algn="ctr"/>
            <a:r>
              <a:rPr lang="en-US" sz="4300" b="1" dirty="0" smtClean="0">
                <a:solidFill>
                  <a:srgbClr val="1C77A4"/>
                </a:solidFill>
                <a:latin typeface="Trebuchet MS" panose="020B0603020202020204" pitchFamily="34" charset="0"/>
              </a:rPr>
              <a:t>Grass-Fed New Zealand Protein</a:t>
            </a:r>
            <a:endParaRPr lang="en-US" sz="4300" b="1" dirty="0">
              <a:solidFill>
                <a:srgbClr val="1C77A4"/>
              </a:solidFill>
              <a:latin typeface="Trebuchet MS" panose="020B06030202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057" t="3413" r="13918" b="6865"/>
          <a:stretch/>
        </p:blipFill>
        <p:spPr>
          <a:xfrm>
            <a:off x="718457" y="1491342"/>
            <a:ext cx="2013857" cy="4561115"/>
          </a:xfrm>
          <a:prstGeom prst="rect">
            <a:avLst/>
          </a:prstGeom>
          <a:ln>
            <a:noFill/>
          </a:ln>
          <a:effectLst>
            <a:softEdge rad="112500"/>
          </a:effectLst>
        </p:spPr>
      </p:pic>
    </p:spTree>
    <p:extLst>
      <p:ext uri="{BB962C8B-B14F-4D97-AF65-F5344CB8AC3E}">
        <p14:creationId xmlns:p14="http://schemas.microsoft.com/office/powerpoint/2010/main" val="367428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83914" y="1201391"/>
            <a:ext cx="518145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2111375" algn="l"/>
              </a:tabLst>
            </a:pPr>
            <a:r>
              <a:rPr lang="en-US" sz="5400" b="1" dirty="0" smtClean="0">
                <a:solidFill>
                  <a:srgbClr val="1C77A4"/>
                </a:solidFill>
                <a:latin typeface="Trebuchet MS" panose="020B0603020202020204" pitchFamily="34" charset="0"/>
              </a:rPr>
              <a:t>Today, we’re going to teach you all about the Solutions4</a:t>
            </a:r>
          </a:p>
          <a:p>
            <a:pPr>
              <a:tabLst>
                <a:tab pos="2111375" algn="l"/>
              </a:tabLst>
            </a:pPr>
            <a:r>
              <a:rPr lang="en-US" sz="5400" b="1" dirty="0" smtClean="0">
                <a:solidFill>
                  <a:srgbClr val="1C77A4"/>
                </a:solidFill>
                <a:latin typeface="Trebuchet MS" panose="020B0603020202020204" pitchFamily="34" charset="0"/>
              </a:rPr>
              <a:t>Nutritional Shake!</a:t>
            </a:r>
            <a:endParaRPr lang="en-US" sz="5400" b="1" dirty="0">
              <a:solidFill>
                <a:srgbClr val="1C77A4"/>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453" t="8889" r="20588" b="107"/>
          <a:stretch/>
        </p:blipFill>
        <p:spPr>
          <a:xfrm>
            <a:off x="5894609" y="553956"/>
            <a:ext cx="2666999" cy="5705330"/>
          </a:xfrm>
          <a:prstGeom prst="rect">
            <a:avLst/>
          </a:prstGeom>
        </p:spPr>
      </p:pic>
    </p:spTree>
    <p:extLst>
      <p:ext uri="{BB962C8B-B14F-4D97-AF65-F5344CB8AC3E}">
        <p14:creationId xmlns:p14="http://schemas.microsoft.com/office/powerpoint/2010/main" val="2007879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20130" y="1744058"/>
            <a:ext cx="4811881"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smtClean="0">
                <a:solidFill>
                  <a:schemeClr val="tx1"/>
                </a:solidFill>
                <a:latin typeface="Trebuchet MS" panose="020B0603020202020204" pitchFamily="34" charset="0"/>
              </a:rPr>
              <a:t>We use </a:t>
            </a:r>
            <a:r>
              <a:rPr lang="en-US" sz="3100" dirty="0" smtClean="0">
                <a:solidFill>
                  <a:schemeClr val="tx1"/>
                </a:solidFill>
                <a:latin typeface="Trebuchet MS" panose="020B0603020202020204" pitchFamily="34" charset="0"/>
              </a:rPr>
              <a:t>a special process </a:t>
            </a:r>
          </a:p>
          <a:p>
            <a:pPr marL="0" indent="0">
              <a:spcBef>
                <a:spcPts val="0"/>
              </a:spcBef>
              <a:buNone/>
            </a:pPr>
            <a:r>
              <a:rPr lang="en-US" sz="3100" dirty="0" smtClean="0">
                <a:solidFill>
                  <a:schemeClr val="tx1"/>
                </a:solidFill>
                <a:latin typeface="Trebuchet MS" panose="020B0603020202020204" pitchFamily="34" charset="0"/>
              </a:rPr>
              <a:t>to isolate </a:t>
            </a:r>
            <a:r>
              <a:rPr lang="en-US" sz="3100" dirty="0" smtClean="0">
                <a:solidFill>
                  <a:schemeClr val="tx1"/>
                </a:solidFill>
                <a:latin typeface="Trebuchet MS" panose="020B0603020202020204" pitchFamily="34" charset="0"/>
              </a:rPr>
              <a:t>our protein </a:t>
            </a:r>
            <a:endParaRPr lang="en-US" sz="3100" dirty="0" smtClean="0">
              <a:solidFill>
                <a:schemeClr val="tx1"/>
              </a:solidFill>
              <a:latin typeface="Trebuchet MS" panose="020B0603020202020204" pitchFamily="34" charset="0"/>
            </a:endParaRPr>
          </a:p>
          <a:p>
            <a:pPr marL="0" indent="0">
              <a:spcBef>
                <a:spcPts val="0"/>
              </a:spcBef>
              <a:buNone/>
            </a:pPr>
            <a:r>
              <a:rPr lang="en-US" sz="3100" dirty="0" smtClean="0">
                <a:solidFill>
                  <a:schemeClr val="tx1"/>
                </a:solidFill>
                <a:latin typeface="Trebuchet MS" panose="020B0603020202020204" pitchFamily="34" charset="0"/>
              </a:rPr>
              <a:t>and ensure that it is </a:t>
            </a:r>
            <a:r>
              <a:rPr lang="en-US" sz="3100" dirty="0" smtClean="0">
                <a:solidFill>
                  <a:schemeClr val="tx1"/>
                </a:solidFill>
                <a:latin typeface="Trebuchet MS" panose="020B0603020202020204" pitchFamily="34" charset="0"/>
              </a:rPr>
              <a:t>100% lactose-free </a:t>
            </a:r>
            <a:r>
              <a:rPr lang="en-US" sz="3100" dirty="0" smtClean="0">
                <a:solidFill>
                  <a:schemeClr val="tx1"/>
                </a:solidFill>
                <a:latin typeface="Trebuchet MS" panose="020B0603020202020204" pitchFamily="34" charset="0"/>
              </a:rPr>
              <a:t>and casein-free. </a:t>
            </a:r>
            <a:r>
              <a:rPr lang="en-US" sz="3100" dirty="0" smtClean="0">
                <a:solidFill>
                  <a:schemeClr val="tx1"/>
                </a:solidFill>
                <a:latin typeface="Trebuchet MS" panose="020B0603020202020204" pitchFamily="34" charset="0"/>
              </a:rPr>
              <a:t>We’re also careful to ensure that the Nutritional Shake is free </a:t>
            </a:r>
            <a:r>
              <a:rPr lang="en-US" sz="3100" dirty="0" smtClean="0">
                <a:solidFill>
                  <a:schemeClr val="tx1"/>
                </a:solidFill>
                <a:latin typeface="Trebuchet MS" panose="020B0603020202020204" pitchFamily="34" charset="0"/>
              </a:rPr>
              <a:t>of gluten and other common allergens!</a:t>
            </a:r>
          </a:p>
        </p:txBody>
      </p:sp>
      <p:sp>
        <p:nvSpPr>
          <p:cNvPr id="7" name="TextBox 6"/>
          <p:cNvSpPr txBox="1"/>
          <p:nvPr/>
        </p:nvSpPr>
        <p:spPr>
          <a:xfrm>
            <a:off x="620130" y="857293"/>
            <a:ext cx="790633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Allergen-Friendly Ingredients</a:t>
            </a:r>
            <a:endParaRPr lang="en-US" sz="4400" b="1" dirty="0">
              <a:solidFill>
                <a:srgbClr val="1C77A4"/>
              </a:solidFill>
              <a:latin typeface="Trebuchet MS" panose="020B0603020202020204" pitchFamily="34" charset="0"/>
            </a:endParaRPr>
          </a:p>
        </p:txBody>
      </p:sp>
      <p:pic>
        <p:nvPicPr>
          <p:cNvPr id="1026" name="Picture 2" descr="http://www.stopcoloncancernow.com/assets/blog_images/bs_lactose_free.jpg"/>
          <p:cNvPicPr>
            <a:picLocks noChangeAspect="1" noChangeArrowheads="1"/>
          </p:cNvPicPr>
          <p:nvPr/>
        </p:nvPicPr>
        <p:blipFill rotWithShape="1">
          <a:blip r:embed="rId2">
            <a:extLst>
              <a:ext uri="{28A0092B-C50C-407E-A947-70E740481C1C}">
                <a14:useLocalDpi xmlns:a14="http://schemas.microsoft.com/office/drawing/2010/main" val="0"/>
              </a:ext>
            </a:extLst>
          </a:blip>
          <a:srcRect l="19745" r="17450"/>
          <a:stretch/>
        </p:blipFill>
        <p:spPr bwMode="auto">
          <a:xfrm>
            <a:off x="5519057" y="2286527"/>
            <a:ext cx="3007405" cy="318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92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180115" y="1742559"/>
            <a:ext cx="4459338"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400" dirty="0" smtClean="0">
                <a:solidFill>
                  <a:schemeClr val="tx1"/>
                </a:solidFill>
                <a:latin typeface="Trebuchet MS" panose="020B0603020202020204" pitchFamily="34" charset="0"/>
              </a:rPr>
              <a:t>The Nutritional Shake is packed with vitamins, minerals, and other nutrients that will give you an energy boost without a mid-afternoon crash! </a:t>
            </a:r>
          </a:p>
        </p:txBody>
      </p:sp>
      <p:sp>
        <p:nvSpPr>
          <p:cNvPr id="7" name="TextBox 6"/>
          <p:cNvSpPr txBox="1"/>
          <p:nvPr/>
        </p:nvSpPr>
        <p:spPr>
          <a:xfrm>
            <a:off x="674627" y="857293"/>
            <a:ext cx="7797327"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Incredible Nutritional Profile</a:t>
            </a:r>
            <a:endParaRPr lang="en-US" sz="4400" b="1" dirty="0">
              <a:solidFill>
                <a:srgbClr val="1C77A4"/>
              </a:solidFill>
              <a:latin typeface="Trebuchet MS" panose="020B06030202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341" r="10692" b="695"/>
          <a:stretch/>
        </p:blipFill>
        <p:spPr>
          <a:xfrm>
            <a:off x="933383" y="1626734"/>
            <a:ext cx="3246731" cy="4480152"/>
          </a:xfrm>
          <a:prstGeom prst="rect">
            <a:avLst/>
          </a:prstGeom>
        </p:spPr>
      </p:pic>
    </p:spTree>
    <p:extLst>
      <p:ext uri="{BB962C8B-B14F-4D97-AF65-F5344CB8AC3E}">
        <p14:creationId xmlns:p14="http://schemas.microsoft.com/office/powerpoint/2010/main" val="2647203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51018" y="1897962"/>
            <a:ext cx="804454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i="1" dirty="0" smtClean="0">
                <a:solidFill>
                  <a:schemeClr val="tx1"/>
                </a:solidFill>
                <a:latin typeface="Trebuchet MS" panose="020B0603020202020204" pitchFamily="34" charset="0"/>
              </a:rPr>
              <a:t>This incredible shake contains:</a:t>
            </a:r>
          </a:p>
          <a:p>
            <a:pPr marL="0" indent="0">
              <a:spcBef>
                <a:spcPts val="0"/>
              </a:spcBef>
              <a:buNone/>
            </a:pPr>
            <a:endParaRPr lang="en-US" sz="12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800" b="1" dirty="0" smtClean="0">
                <a:solidFill>
                  <a:schemeClr val="tx1"/>
                </a:solidFill>
                <a:latin typeface="Trebuchet MS" panose="020B0603020202020204" pitchFamily="34" charset="0"/>
              </a:rPr>
              <a:t>Digestive Enzymes </a:t>
            </a:r>
            <a:r>
              <a:rPr lang="en-US" sz="2800" dirty="0" smtClean="0">
                <a:solidFill>
                  <a:schemeClr val="tx1"/>
                </a:solidFill>
                <a:latin typeface="Trebuchet MS" panose="020B0603020202020204" pitchFamily="34" charset="0"/>
              </a:rPr>
              <a:t>to heighten absorption of nutrients from food.</a:t>
            </a:r>
            <a:endParaRPr lang="en-US" sz="2800" b="1"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endParaRPr lang="en-US" sz="4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800" b="1" dirty="0" smtClean="0">
                <a:solidFill>
                  <a:schemeClr val="tx1"/>
                </a:solidFill>
                <a:latin typeface="Trebuchet MS" panose="020B0603020202020204" pitchFamily="34" charset="0"/>
              </a:rPr>
              <a:t>Essential Vitamins and Minerals </a:t>
            </a:r>
            <a:r>
              <a:rPr lang="en-US" sz="2800" dirty="0" smtClean="0">
                <a:solidFill>
                  <a:schemeClr val="tx1"/>
                </a:solidFill>
                <a:latin typeface="Trebuchet MS" panose="020B0603020202020204" pitchFamily="34" charset="0"/>
              </a:rPr>
              <a:t>to ensure 100% nutrition in your daily diet.</a:t>
            </a:r>
            <a:endParaRPr lang="en-US" sz="2800" b="1"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endParaRPr lang="en-US" sz="4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800" b="1" dirty="0" err="1" smtClean="0">
                <a:solidFill>
                  <a:schemeClr val="tx1"/>
                </a:solidFill>
                <a:latin typeface="Trebuchet MS" panose="020B0603020202020204" pitchFamily="34" charset="0"/>
              </a:rPr>
              <a:t>Fibersource</a:t>
            </a:r>
            <a:r>
              <a:rPr lang="en-US" sz="2800" b="1" dirty="0" smtClean="0">
                <a:solidFill>
                  <a:schemeClr val="tx1"/>
                </a:solidFill>
                <a:latin typeface="Trebuchet MS" panose="020B0603020202020204" pitchFamily="34" charset="0"/>
              </a:rPr>
              <a:t> Plus™ </a:t>
            </a:r>
            <a:r>
              <a:rPr lang="en-US" sz="2800" dirty="0" smtClean="0">
                <a:solidFill>
                  <a:schemeClr val="tx1"/>
                </a:solidFill>
                <a:latin typeface="Trebuchet MS" panose="020B0603020202020204" pitchFamily="34" charset="0"/>
              </a:rPr>
              <a:t>to promote low blood sugar levels and a healthy weight.</a:t>
            </a:r>
            <a:endParaRPr lang="en-US" sz="2800" b="1"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endParaRPr lang="en-US" sz="4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endParaRPr lang="en-US" sz="2800" dirty="0" smtClean="0">
              <a:solidFill>
                <a:schemeClr val="tx1"/>
              </a:solidFill>
              <a:latin typeface="Trebuchet MS" panose="020B0603020202020204" pitchFamily="34" charset="0"/>
            </a:endParaRPr>
          </a:p>
          <a:p>
            <a:pPr marL="0" indent="0">
              <a:spcBef>
                <a:spcPts val="0"/>
              </a:spcBef>
              <a:buNone/>
            </a:pPr>
            <a:endParaRPr lang="en-US" sz="2800" dirty="0" smtClean="0">
              <a:solidFill>
                <a:schemeClr val="tx1"/>
              </a:solidFill>
              <a:latin typeface="Trebuchet MS" panose="020B0603020202020204" pitchFamily="34" charset="0"/>
            </a:endParaRPr>
          </a:p>
          <a:p>
            <a:pPr marL="0" indent="0">
              <a:spcBef>
                <a:spcPts val="0"/>
              </a:spcBef>
              <a:buNone/>
            </a:pPr>
            <a:endParaRPr lang="en-US" sz="2800" dirty="0">
              <a:solidFill>
                <a:schemeClr val="tx1"/>
              </a:solidFill>
              <a:latin typeface="Trebuchet MS" panose="020B0603020202020204" pitchFamily="34" charset="0"/>
            </a:endParaRPr>
          </a:p>
          <a:p>
            <a:pPr marL="0" indent="0">
              <a:spcBef>
                <a:spcPts val="0"/>
              </a:spcBef>
              <a:buNone/>
            </a:pPr>
            <a:endParaRPr lang="en-US" sz="2800" dirty="0" smtClean="0">
              <a:solidFill>
                <a:schemeClr val="tx1"/>
              </a:solidFill>
              <a:latin typeface="Trebuchet MS" panose="020B0603020202020204" pitchFamily="34" charset="0"/>
            </a:endParaRPr>
          </a:p>
        </p:txBody>
      </p:sp>
      <p:sp>
        <p:nvSpPr>
          <p:cNvPr id="6" name="TextBox 5"/>
          <p:cNvSpPr txBox="1"/>
          <p:nvPr/>
        </p:nvSpPr>
        <p:spPr>
          <a:xfrm>
            <a:off x="674627" y="857293"/>
            <a:ext cx="7797327"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Incredible Nutritional Profile</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339438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51018" y="1732841"/>
            <a:ext cx="8044543"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ClrTx/>
              <a:buNone/>
            </a:pPr>
            <a:endParaRPr lang="en-US" sz="900" dirty="0" smtClean="0">
              <a:solidFill>
                <a:schemeClr val="tx1"/>
              </a:solidFill>
              <a:latin typeface="Trebuchet MS" panose="020B0603020202020204" pitchFamily="34" charset="0"/>
            </a:endParaRPr>
          </a:p>
          <a:p>
            <a:pPr marL="0" indent="0">
              <a:spcBef>
                <a:spcPts val="0"/>
              </a:spcBef>
              <a:buNone/>
            </a:pPr>
            <a:r>
              <a:rPr lang="en-US" sz="3200" i="1" dirty="0">
                <a:solidFill>
                  <a:schemeClr val="tx1"/>
                </a:solidFill>
                <a:latin typeface="Trebuchet MS" panose="020B0603020202020204" pitchFamily="34" charset="0"/>
              </a:rPr>
              <a:t>This incredible shake contains:</a:t>
            </a:r>
          </a:p>
          <a:p>
            <a:pPr marL="0" indent="0">
              <a:spcBef>
                <a:spcPts val="0"/>
              </a:spcBef>
              <a:buClrTx/>
              <a:buNone/>
            </a:pPr>
            <a:endParaRPr lang="en-US" sz="1200" b="1"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800" b="1" dirty="0" smtClean="0">
                <a:solidFill>
                  <a:schemeClr val="tx1"/>
                </a:solidFill>
                <a:latin typeface="Trebuchet MS" panose="020B0603020202020204" pitchFamily="34" charset="0"/>
              </a:rPr>
              <a:t>A Low-Glycemic Protein Blend </a:t>
            </a:r>
            <a:r>
              <a:rPr lang="en-US" sz="2800" dirty="0" smtClean="0">
                <a:solidFill>
                  <a:schemeClr val="tx1"/>
                </a:solidFill>
                <a:latin typeface="Trebuchet MS" panose="020B0603020202020204" pitchFamily="34" charset="0"/>
              </a:rPr>
              <a:t>to encourage satiety and a healthy weight.</a:t>
            </a:r>
            <a:endParaRPr lang="en-US" sz="2800" b="1"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endParaRPr lang="en-US" sz="4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800" b="1" dirty="0" smtClean="0">
                <a:solidFill>
                  <a:schemeClr val="tx1"/>
                </a:solidFill>
                <a:latin typeface="Trebuchet MS" panose="020B0603020202020204" pitchFamily="34" charset="0"/>
              </a:rPr>
              <a:t>Omega-3 Fatty Acids </a:t>
            </a:r>
            <a:r>
              <a:rPr lang="en-US" sz="2800" dirty="0" smtClean="0">
                <a:solidFill>
                  <a:schemeClr val="tx1"/>
                </a:solidFill>
                <a:latin typeface="Trebuchet MS" panose="020B0603020202020204" pitchFamily="34" charset="0"/>
              </a:rPr>
              <a:t>to reduce inflammation and improve the health of your hair, skin, and nails.</a:t>
            </a:r>
            <a:endParaRPr lang="en-US" sz="2800" b="1"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endParaRPr lang="en-US" sz="400"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r>
              <a:rPr lang="en-US" sz="2800" b="1" dirty="0" smtClean="0">
                <a:solidFill>
                  <a:schemeClr val="tx1"/>
                </a:solidFill>
                <a:latin typeface="Trebuchet MS" panose="020B0603020202020204" pitchFamily="34" charset="0"/>
              </a:rPr>
              <a:t>Probiotics </a:t>
            </a:r>
            <a:r>
              <a:rPr lang="en-US" sz="2800" dirty="0" smtClean="0">
                <a:solidFill>
                  <a:schemeClr val="tx1"/>
                </a:solidFill>
                <a:latin typeface="Trebuchet MS" panose="020B0603020202020204" pitchFamily="34" charset="0"/>
              </a:rPr>
              <a:t>to promote gut health and wellbeing. </a:t>
            </a:r>
            <a:endParaRPr lang="en-US" sz="2800" b="1" dirty="0" smtClean="0">
              <a:solidFill>
                <a:schemeClr val="tx1"/>
              </a:solidFill>
              <a:latin typeface="Trebuchet MS" panose="020B0603020202020204" pitchFamily="34" charset="0"/>
            </a:endParaRPr>
          </a:p>
          <a:p>
            <a:pPr>
              <a:spcBef>
                <a:spcPts val="0"/>
              </a:spcBef>
              <a:buClrTx/>
              <a:buFont typeface="Arial" panose="020B0604020202020204" pitchFamily="34" charset="0"/>
              <a:buChar char="•"/>
            </a:pPr>
            <a:endParaRPr lang="en-US" sz="2800" dirty="0" smtClean="0">
              <a:solidFill>
                <a:schemeClr val="tx1"/>
              </a:solidFill>
              <a:latin typeface="Trebuchet MS" panose="020B0603020202020204" pitchFamily="34" charset="0"/>
            </a:endParaRPr>
          </a:p>
          <a:p>
            <a:pPr marL="0" indent="0">
              <a:spcBef>
                <a:spcPts val="0"/>
              </a:spcBef>
              <a:buNone/>
            </a:pPr>
            <a:endParaRPr lang="en-US" sz="2800" dirty="0" smtClean="0">
              <a:solidFill>
                <a:schemeClr val="tx1"/>
              </a:solidFill>
              <a:latin typeface="Trebuchet MS" panose="020B0603020202020204" pitchFamily="34" charset="0"/>
            </a:endParaRPr>
          </a:p>
          <a:p>
            <a:pPr marL="0" indent="0">
              <a:spcBef>
                <a:spcPts val="0"/>
              </a:spcBef>
              <a:buNone/>
            </a:pPr>
            <a:endParaRPr lang="en-US" sz="2800" dirty="0">
              <a:solidFill>
                <a:schemeClr val="tx1"/>
              </a:solidFill>
              <a:latin typeface="Trebuchet MS" panose="020B0603020202020204" pitchFamily="34" charset="0"/>
            </a:endParaRPr>
          </a:p>
          <a:p>
            <a:pPr marL="0" indent="0">
              <a:spcBef>
                <a:spcPts val="0"/>
              </a:spcBef>
              <a:buNone/>
            </a:pPr>
            <a:endParaRPr lang="en-US" sz="2800" dirty="0" smtClean="0">
              <a:solidFill>
                <a:schemeClr val="tx1"/>
              </a:solidFill>
              <a:latin typeface="Trebuchet MS" panose="020B0603020202020204" pitchFamily="34" charset="0"/>
            </a:endParaRPr>
          </a:p>
        </p:txBody>
      </p:sp>
      <p:sp>
        <p:nvSpPr>
          <p:cNvPr id="6" name="TextBox 5"/>
          <p:cNvSpPr txBox="1"/>
          <p:nvPr/>
        </p:nvSpPr>
        <p:spPr>
          <a:xfrm>
            <a:off x="674627" y="857293"/>
            <a:ext cx="7797327"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Incredible Nutritional Profile</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770932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9346" t="13771" r="11056" b="8181"/>
          <a:stretch/>
        </p:blipFill>
        <p:spPr>
          <a:xfrm>
            <a:off x="438949" y="2486194"/>
            <a:ext cx="3316622" cy="2762532"/>
          </a:xfrm>
          <a:prstGeom prst="rect">
            <a:avLst/>
          </a:prstGeom>
        </p:spPr>
      </p:pic>
      <p:sp>
        <p:nvSpPr>
          <p:cNvPr id="7" name="Rectangle 3"/>
          <p:cNvSpPr txBox="1">
            <a:spLocks noChangeArrowheads="1"/>
          </p:cNvSpPr>
          <p:nvPr/>
        </p:nvSpPr>
        <p:spPr>
          <a:xfrm>
            <a:off x="4011383" y="1946195"/>
            <a:ext cx="4724400" cy="3889781"/>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100" dirty="0" smtClean="0">
                <a:solidFill>
                  <a:schemeClr val="tx1"/>
                </a:solidFill>
                <a:latin typeface="Trebuchet MS" panose="020B0603020202020204" pitchFamily="34" charset="0"/>
              </a:rPr>
              <a:t>The shake is completely free of all refined sugar and artificial sweeteners. It’s deliciously sweetened with natural alternatives like chicory root, stevia, lo </a:t>
            </a:r>
            <a:r>
              <a:rPr lang="en-US" sz="3100" dirty="0" err="1" smtClean="0">
                <a:solidFill>
                  <a:schemeClr val="tx1"/>
                </a:solidFill>
                <a:latin typeface="Trebuchet MS" panose="020B0603020202020204" pitchFamily="34" charset="0"/>
              </a:rPr>
              <a:t>han</a:t>
            </a:r>
            <a:r>
              <a:rPr lang="en-US" sz="3100" dirty="0" smtClean="0">
                <a:solidFill>
                  <a:schemeClr val="tx1"/>
                </a:solidFill>
                <a:latin typeface="Trebuchet MS" panose="020B0603020202020204" pitchFamily="34" charset="0"/>
              </a:rPr>
              <a:t> extract, and xylitol!  </a:t>
            </a:r>
          </a:p>
        </p:txBody>
      </p:sp>
      <p:sp>
        <p:nvSpPr>
          <p:cNvPr id="8" name="TextBox 7"/>
          <p:cNvSpPr txBox="1"/>
          <p:nvPr/>
        </p:nvSpPr>
        <p:spPr>
          <a:xfrm>
            <a:off x="323174" y="998807"/>
            <a:ext cx="8500212"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No Sugar or Artificial Sweeteners</a:t>
            </a:r>
            <a:endParaRPr lang="en-US" sz="4200" b="1" dirty="0">
              <a:solidFill>
                <a:srgbClr val="1C77A4"/>
              </a:solidFill>
              <a:latin typeface="Trebuchet MS" panose="020B0603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04" y="2349680"/>
            <a:ext cx="2807424" cy="2807424"/>
          </a:xfrm>
          <a:prstGeom prst="rect">
            <a:avLst/>
          </a:prstGeom>
        </p:spPr>
      </p:pic>
    </p:spTree>
    <p:extLst>
      <p:ext uri="{BB962C8B-B14F-4D97-AF65-F5344CB8AC3E}">
        <p14:creationId xmlns:p14="http://schemas.microsoft.com/office/powerpoint/2010/main" val="850537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343" y="1626734"/>
            <a:ext cx="7968344" cy="4231799"/>
          </a:xfrm>
          <a:prstGeom prst="rect">
            <a:avLst/>
          </a:prstGeom>
          <a:noFill/>
        </p:spPr>
        <p:txBody>
          <a:bodyPr wrap="square" rtlCol="0">
            <a:spAutoFit/>
          </a:bodyPr>
          <a:lstStyle/>
          <a:p>
            <a:pPr>
              <a:lnSpc>
                <a:spcPct val="130000"/>
              </a:lnSpc>
            </a:pPr>
            <a:r>
              <a:rPr lang="en-US" sz="3000" dirty="0" smtClean="0">
                <a:latin typeface="Trebuchet MS" panose="020B0603020202020204" pitchFamily="34" charset="0"/>
              </a:rPr>
              <a:t>20 grams of protein</a:t>
            </a:r>
          </a:p>
          <a:p>
            <a:pPr>
              <a:lnSpc>
                <a:spcPct val="130000"/>
              </a:lnSpc>
            </a:pPr>
            <a:r>
              <a:rPr lang="en-US" sz="3000" dirty="0" smtClean="0">
                <a:latin typeface="Trebuchet MS" panose="020B0603020202020204" pitchFamily="34" charset="0"/>
              </a:rPr>
              <a:t>5 grams of fiber</a:t>
            </a:r>
          </a:p>
          <a:p>
            <a:pPr>
              <a:lnSpc>
                <a:spcPct val="130000"/>
              </a:lnSpc>
            </a:pPr>
            <a:r>
              <a:rPr lang="en-US" sz="3000" dirty="0" smtClean="0">
                <a:latin typeface="Trebuchet MS" panose="020B0603020202020204" pitchFamily="34" charset="0"/>
              </a:rPr>
              <a:t>10 grams of carbs</a:t>
            </a:r>
          </a:p>
          <a:p>
            <a:pPr>
              <a:lnSpc>
                <a:spcPct val="130000"/>
              </a:lnSpc>
            </a:pPr>
            <a:r>
              <a:rPr lang="en-US" sz="3000" dirty="0" smtClean="0">
                <a:latin typeface="Trebuchet MS" panose="020B0603020202020204" pitchFamily="34" charset="0"/>
              </a:rPr>
              <a:t>180 calories</a:t>
            </a:r>
          </a:p>
          <a:p>
            <a:pPr>
              <a:lnSpc>
                <a:spcPct val="130000"/>
              </a:lnSpc>
            </a:pPr>
            <a:r>
              <a:rPr lang="en-US" sz="3000" dirty="0" smtClean="0">
                <a:latin typeface="Trebuchet MS" panose="020B0603020202020204" pitchFamily="34" charset="0"/>
              </a:rPr>
              <a:t>8 billion units of probiotics</a:t>
            </a:r>
          </a:p>
          <a:p>
            <a:pPr>
              <a:lnSpc>
                <a:spcPct val="130000"/>
              </a:lnSpc>
            </a:pPr>
            <a:r>
              <a:rPr lang="en-US" sz="3000" dirty="0" smtClean="0">
                <a:latin typeface="Trebuchet MS" panose="020B0603020202020204" pitchFamily="34" charset="0"/>
              </a:rPr>
              <a:t>5 digestive enzymes</a:t>
            </a:r>
          </a:p>
          <a:p>
            <a:pPr>
              <a:lnSpc>
                <a:spcPct val="130000"/>
              </a:lnSpc>
            </a:pPr>
            <a:r>
              <a:rPr lang="en-US" sz="3000" dirty="0" smtClean="0">
                <a:latin typeface="Trebuchet MS" panose="020B0603020202020204" pitchFamily="34" charset="0"/>
              </a:rPr>
              <a:t>36 vitamins, minerals, &amp; other nutrients</a:t>
            </a:r>
          </a:p>
        </p:txBody>
      </p:sp>
      <p:sp>
        <p:nvSpPr>
          <p:cNvPr id="6" name="TextBox 5"/>
          <p:cNvSpPr txBox="1"/>
          <p:nvPr/>
        </p:nvSpPr>
        <p:spPr>
          <a:xfrm>
            <a:off x="1670103" y="857293"/>
            <a:ext cx="580639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Nutritional Highlights</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897342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6913" y="2304923"/>
            <a:ext cx="3603171" cy="3603171"/>
          </a:xfrm>
          <a:prstGeom prst="rect">
            <a:avLst/>
          </a:prstGeom>
        </p:spPr>
      </p:pic>
      <p:sp>
        <p:nvSpPr>
          <p:cNvPr id="5" name="Rectangle 3"/>
          <p:cNvSpPr txBox="1">
            <a:spLocks noChangeArrowheads="1"/>
          </p:cNvSpPr>
          <p:nvPr/>
        </p:nvSpPr>
        <p:spPr>
          <a:xfrm>
            <a:off x="571500" y="1809041"/>
            <a:ext cx="8158844"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latin typeface="Trebuchet MS" panose="020B0603020202020204" pitchFamily="34" charset="0"/>
              </a:rPr>
              <a:t>For a meal, mix two scoops with a liquid base. For a snack, use one scoop.</a:t>
            </a:r>
          </a:p>
          <a:p>
            <a:pPr marL="0" indent="0">
              <a:spcBef>
                <a:spcPts val="0"/>
              </a:spcBef>
              <a:buNone/>
            </a:pPr>
            <a:r>
              <a:rPr lang="en-US" sz="3200" dirty="0" smtClean="0">
                <a:solidFill>
                  <a:schemeClr val="tx1"/>
                </a:solidFill>
                <a:latin typeface="Trebuchet MS" panose="020B0603020202020204" pitchFamily="34" charset="0"/>
              </a:rPr>
              <a:t>You can always mix in </a:t>
            </a:r>
          </a:p>
          <a:p>
            <a:pPr marL="0" indent="0">
              <a:spcBef>
                <a:spcPts val="0"/>
              </a:spcBef>
              <a:buNone/>
            </a:pPr>
            <a:r>
              <a:rPr lang="en-US" sz="3200" dirty="0" smtClean="0">
                <a:solidFill>
                  <a:schemeClr val="tx1"/>
                </a:solidFill>
                <a:latin typeface="Trebuchet MS" panose="020B0603020202020204" pitchFamily="34" charset="0"/>
              </a:rPr>
              <a:t>additional fruits or </a:t>
            </a:r>
          </a:p>
          <a:p>
            <a:pPr marL="0" indent="0">
              <a:spcBef>
                <a:spcPts val="0"/>
              </a:spcBef>
              <a:buNone/>
            </a:pPr>
            <a:r>
              <a:rPr lang="en-US" sz="3200" dirty="0" smtClean="0">
                <a:solidFill>
                  <a:schemeClr val="tx1"/>
                </a:solidFill>
                <a:latin typeface="Trebuchet MS" panose="020B0603020202020204" pitchFamily="34" charset="0"/>
              </a:rPr>
              <a:t>veggies! For a </a:t>
            </a:r>
          </a:p>
          <a:p>
            <a:pPr marL="0" indent="0">
              <a:spcBef>
                <a:spcPts val="0"/>
              </a:spcBef>
              <a:buNone/>
            </a:pPr>
            <a:r>
              <a:rPr lang="en-US" sz="3200" dirty="0" smtClean="0">
                <a:solidFill>
                  <a:schemeClr val="tx1"/>
                </a:solidFill>
                <a:latin typeface="Trebuchet MS" panose="020B0603020202020204" pitchFamily="34" charset="0"/>
              </a:rPr>
              <a:t>supercharged smoothie, </a:t>
            </a:r>
          </a:p>
          <a:p>
            <a:pPr marL="0" indent="0">
              <a:spcBef>
                <a:spcPts val="0"/>
              </a:spcBef>
              <a:buNone/>
            </a:pPr>
            <a:r>
              <a:rPr lang="en-US" sz="3200" dirty="0" smtClean="0">
                <a:solidFill>
                  <a:schemeClr val="tx1"/>
                </a:solidFill>
                <a:latin typeface="Trebuchet MS" panose="020B0603020202020204" pitchFamily="34" charset="0"/>
              </a:rPr>
              <a:t>try blending greens with </a:t>
            </a:r>
          </a:p>
          <a:p>
            <a:pPr marL="0" indent="0">
              <a:spcBef>
                <a:spcPts val="0"/>
              </a:spcBef>
              <a:buNone/>
            </a:pPr>
            <a:r>
              <a:rPr lang="en-US" sz="3200" dirty="0" smtClean="0">
                <a:solidFill>
                  <a:schemeClr val="tx1"/>
                </a:solidFill>
                <a:latin typeface="Trebuchet MS" panose="020B0603020202020204" pitchFamily="34" charset="0"/>
              </a:rPr>
              <a:t>the vanilla flavored shake.</a:t>
            </a:r>
          </a:p>
        </p:txBody>
      </p:sp>
      <p:sp>
        <p:nvSpPr>
          <p:cNvPr id="7" name="TextBox 6"/>
          <p:cNvSpPr txBox="1"/>
          <p:nvPr/>
        </p:nvSpPr>
        <p:spPr>
          <a:xfrm>
            <a:off x="1599564" y="857293"/>
            <a:ext cx="59474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How to Use the Shake</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308522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706" y="2481942"/>
            <a:ext cx="4042893" cy="3363687"/>
          </a:xfrm>
          <a:prstGeom prst="rect">
            <a:avLst/>
          </a:prstGeom>
        </p:spPr>
      </p:pic>
      <p:sp>
        <p:nvSpPr>
          <p:cNvPr id="5" name="Rectangle 3"/>
          <p:cNvSpPr txBox="1">
            <a:spLocks noChangeArrowheads="1"/>
          </p:cNvSpPr>
          <p:nvPr/>
        </p:nvSpPr>
        <p:spPr>
          <a:xfrm>
            <a:off x="571500" y="1809041"/>
            <a:ext cx="8158844"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800" dirty="0" smtClean="0">
                <a:solidFill>
                  <a:schemeClr val="tx1"/>
                </a:solidFill>
                <a:latin typeface="Trebuchet MS" panose="020B0603020202020204" pitchFamily="34" charset="0"/>
              </a:rPr>
              <a:t>You can also take these single-serve packs with you wherever you go! </a:t>
            </a:r>
          </a:p>
          <a:p>
            <a:pPr marL="0" indent="0">
              <a:spcBef>
                <a:spcPts val="0"/>
              </a:spcBef>
              <a:buNone/>
            </a:pPr>
            <a:r>
              <a:rPr lang="en-US" sz="2800" dirty="0" smtClean="0">
                <a:solidFill>
                  <a:schemeClr val="tx1"/>
                </a:solidFill>
                <a:latin typeface="Trebuchet MS" panose="020B0603020202020204" pitchFamily="34" charset="0"/>
              </a:rPr>
              <a:t>You can bring them with </a:t>
            </a:r>
            <a:endParaRPr lang="en-US" sz="2800" dirty="0">
              <a:solidFill>
                <a:schemeClr val="tx1"/>
              </a:solidFill>
              <a:latin typeface="Trebuchet MS" panose="020B0603020202020204" pitchFamily="34" charset="0"/>
            </a:endParaRPr>
          </a:p>
          <a:p>
            <a:pPr marL="0" indent="0">
              <a:spcBef>
                <a:spcPts val="0"/>
              </a:spcBef>
              <a:buNone/>
            </a:pPr>
            <a:r>
              <a:rPr lang="en-US" sz="2800" dirty="0" smtClean="0">
                <a:solidFill>
                  <a:schemeClr val="tx1"/>
                </a:solidFill>
                <a:latin typeface="Trebuchet MS" panose="020B0603020202020204" pitchFamily="34" charset="0"/>
              </a:rPr>
              <a:t>you to the gym, to work, </a:t>
            </a:r>
          </a:p>
          <a:p>
            <a:pPr marL="0" indent="0">
              <a:spcBef>
                <a:spcPts val="0"/>
              </a:spcBef>
              <a:buNone/>
            </a:pPr>
            <a:r>
              <a:rPr lang="en-US" sz="2800" dirty="0" smtClean="0">
                <a:solidFill>
                  <a:schemeClr val="tx1"/>
                </a:solidFill>
                <a:latin typeface="Trebuchet MS" panose="020B0603020202020204" pitchFamily="34" charset="0"/>
              </a:rPr>
              <a:t>or even on vacation! </a:t>
            </a:r>
          </a:p>
          <a:p>
            <a:pPr marL="0" indent="0">
              <a:spcBef>
                <a:spcPts val="0"/>
              </a:spcBef>
              <a:buNone/>
            </a:pPr>
            <a:r>
              <a:rPr lang="en-US" sz="2800" dirty="0" smtClean="0">
                <a:solidFill>
                  <a:schemeClr val="tx1"/>
                </a:solidFill>
                <a:latin typeface="Trebuchet MS" panose="020B0603020202020204" pitchFamily="34" charset="0"/>
              </a:rPr>
              <a:t>Some parents even pack </a:t>
            </a:r>
          </a:p>
          <a:p>
            <a:pPr marL="0" indent="0">
              <a:spcBef>
                <a:spcPts val="0"/>
              </a:spcBef>
              <a:buNone/>
            </a:pPr>
            <a:r>
              <a:rPr lang="en-US" sz="2800" dirty="0" smtClean="0">
                <a:solidFill>
                  <a:schemeClr val="tx1"/>
                </a:solidFill>
                <a:latin typeface="Trebuchet MS" panose="020B0603020202020204" pitchFamily="34" charset="0"/>
              </a:rPr>
              <a:t>them into their children’s</a:t>
            </a:r>
          </a:p>
          <a:p>
            <a:pPr marL="0" indent="0">
              <a:spcBef>
                <a:spcPts val="0"/>
              </a:spcBef>
              <a:buNone/>
            </a:pPr>
            <a:r>
              <a:rPr lang="en-US" sz="2800" dirty="0" smtClean="0">
                <a:solidFill>
                  <a:schemeClr val="tx1"/>
                </a:solidFill>
                <a:latin typeface="Trebuchet MS" panose="020B0603020202020204" pitchFamily="34" charset="0"/>
              </a:rPr>
              <a:t>lunches to ensure that </a:t>
            </a:r>
          </a:p>
          <a:p>
            <a:pPr marL="0" indent="0">
              <a:spcBef>
                <a:spcPts val="0"/>
              </a:spcBef>
              <a:buNone/>
            </a:pPr>
            <a:r>
              <a:rPr lang="en-US" sz="2800" dirty="0" smtClean="0">
                <a:solidFill>
                  <a:schemeClr val="tx1"/>
                </a:solidFill>
                <a:latin typeface="Trebuchet MS" panose="020B0603020202020204" pitchFamily="34" charset="0"/>
              </a:rPr>
              <a:t>they get 100% nutrition </a:t>
            </a:r>
          </a:p>
          <a:p>
            <a:pPr marL="0" indent="0">
              <a:spcBef>
                <a:spcPts val="0"/>
              </a:spcBef>
              <a:buNone/>
            </a:pPr>
            <a:r>
              <a:rPr lang="en-US" sz="2800" dirty="0" smtClean="0">
                <a:solidFill>
                  <a:schemeClr val="tx1"/>
                </a:solidFill>
                <a:latin typeface="Trebuchet MS" panose="020B0603020202020204" pitchFamily="34" charset="0"/>
              </a:rPr>
              <a:t>away from home.</a:t>
            </a:r>
          </a:p>
        </p:txBody>
      </p:sp>
      <p:sp>
        <p:nvSpPr>
          <p:cNvPr id="7" name="TextBox 6"/>
          <p:cNvSpPr txBox="1"/>
          <p:nvPr/>
        </p:nvSpPr>
        <p:spPr>
          <a:xfrm>
            <a:off x="147607" y="1031464"/>
            <a:ext cx="8851398"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Also Available in Single-Serve Packs!</a:t>
            </a:r>
            <a:endParaRPr lang="en-US" sz="40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009448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8086" y="1780623"/>
            <a:ext cx="8207828"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3000" dirty="0">
                <a:solidFill>
                  <a:schemeClr val="tx1"/>
                </a:solidFill>
                <a:latin typeface="Trebuchet MS" panose="020B0603020202020204" pitchFamily="34" charset="0"/>
              </a:rPr>
              <a:t>When life gets in the way, you can use the </a:t>
            </a:r>
            <a:r>
              <a:rPr lang="en-US" sz="3000" dirty="0" smtClean="0">
                <a:solidFill>
                  <a:schemeClr val="tx1"/>
                </a:solidFill>
                <a:latin typeface="Trebuchet MS" panose="020B0603020202020204" pitchFamily="34" charset="0"/>
              </a:rPr>
              <a:t>Nutritional Shake </a:t>
            </a:r>
            <a:r>
              <a:rPr lang="en-US" sz="3000" dirty="0">
                <a:solidFill>
                  <a:schemeClr val="tx1"/>
                </a:solidFill>
                <a:latin typeface="Trebuchet MS" panose="020B0603020202020204" pitchFamily="34" charset="0"/>
              </a:rPr>
              <a:t>to ensure that you’re getting 100% nutrition in your daily diet.</a:t>
            </a:r>
          </a:p>
          <a:p>
            <a:pPr>
              <a:lnSpc>
                <a:spcPct val="110000"/>
              </a:lnSpc>
              <a:buClrTx/>
              <a:buFont typeface="Arial" panose="020B0604020202020204" pitchFamily="34" charset="0"/>
              <a:buChar char="•"/>
            </a:pPr>
            <a:r>
              <a:rPr lang="en-US" sz="3000" dirty="0">
                <a:solidFill>
                  <a:schemeClr val="tx1"/>
                </a:solidFill>
                <a:latin typeface="Trebuchet MS" panose="020B0603020202020204" pitchFamily="34" charset="0"/>
              </a:rPr>
              <a:t>Each time you use it, you’ll save time, money, and calories!</a:t>
            </a:r>
          </a:p>
          <a:p>
            <a:pPr>
              <a:lnSpc>
                <a:spcPct val="110000"/>
              </a:lnSpc>
              <a:buClrTx/>
              <a:buFont typeface="Arial" panose="020B0604020202020204" pitchFamily="34" charset="0"/>
              <a:buChar char="•"/>
            </a:pPr>
            <a:r>
              <a:rPr lang="en-US" sz="3000" dirty="0">
                <a:solidFill>
                  <a:schemeClr val="tx1"/>
                </a:solidFill>
                <a:latin typeface="Trebuchet MS" panose="020B0603020202020204" pitchFamily="34" charset="0"/>
              </a:rPr>
              <a:t>You’ll also reap the benefits of its incredible nutritional profile.</a:t>
            </a:r>
          </a:p>
        </p:txBody>
      </p:sp>
      <p:sp>
        <p:nvSpPr>
          <p:cNvPr id="5" name="TextBox 4"/>
          <p:cNvSpPr txBox="1"/>
          <p:nvPr/>
        </p:nvSpPr>
        <p:spPr>
          <a:xfrm>
            <a:off x="2859522" y="857293"/>
            <a:ext cx="3427541" cy="923330"/>
          </a:xfrm>
          <a:prstGeom prst="rect">
            <a:avLst/>
          </a:prstGeom>
          <a:noFill/>
        </p:spPr>
        <p:txBody>
          <a:bodyPr wrap="none" rtlCol="0">
            <a:spAutoFit/>
          </a:bodyPr>
          <a:lstStyle/>
          <a:p>
            <a:pPr algn="ctr"/>
            <a:r>
              <a:rPr lang="en-US" sz="5400" b="1" dirty="0" smtClean="0">
                <a:solidFill>
                  <a:srgbClr val="1C77A4"/>
                </a:solidFill>
                <a:latin typeface="Trebuchet MS" panose="020B0603020202020204" pitchFamily="34" charset="0"/>
              </a:rPr>
              <a:t>Summary:</a:t>
            </a:r>
            <a:endParaRPr lang="en-US" sz="5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727709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4705" y="782087"/>
            <a:ext cx="570085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On Sale This Week: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43" y="1747161"/>
            <a:ext cx="2880975" cy="4386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843" y="2035630"/>
            <a:ext cx="4579327" cy="3810000"/>
          </a:xfrm>
          <a:prstGeom prst="rect">
            <a:avLst/>
          </a:prstGeom>
        </p:spPr>
      </p:pic>
    </p:spTree>
    <p:extLst>
      <p:ext uri="{BB962C8B-B14F-4D97-AF65-F5344CB8AC3E}">
        <p14:creationId xmlns:p14="http://schemas.microsoft.com/office/powerpoint/2010/main" val="295570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6793"/>
          <a:stretch/>
        </p:blipFill>
        <p:spPr>
          <a:xfrm>
            <a:off x="3983976" y="968829"/>
            <a:ext cx="4948929" cy="5309607"/>
          </a:xfrm>
          <a:prstGeom prst="rect">
            <a:avLst/>
          </a:prstGeom>
        </p:spPr>
      </p:pic>
      <p:sp>
        <p:nvSpPr>
          <p:cNvPr id="5" name="Rectangle 3"/>
          <p:cNvSpPr txBox="1">
            <a:spLocks noChangeArrowheads="1"/>
          </p:cNvSpPr>
          <p:nvPr/>
        </p:nvSpPr>
        <p:spPr>
          <a:xfrm>
            <a:off x="632475" y="1193956"/>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800" dirty="0" smtClean="0">
                <a:solidFill>
                  <a:schemeClr val="tx1"/>
                </a:solidFill>
              </a:rPr>
              <a:t>All of the classes in </a:t>
            </a:r>
          </a:p>
          <a:p>
            <a:pPr marL="0" indent="0">
              <a:spcBef>
                <a:spcPts val="0"/>
              </a:spcBef>
              <a:buNone/>
            </a:pPr>
            <a:r>
              <a:rPr lang="en-US" sz="3800" dirty="0" smtClean="0">
                <a:solidFill>
                  <a:schemeClr val="tx1"/>
                </a:solidFill>
              </a:rPr>
              <a:t>this series build </a:t>
            </a:r>
            <a:endParaRPr lang="en-US" sz="3800" dirty="0">
              <a:solidFill>
                <a:schemeClr val="tx1"/>
              </a:solidFill>
            </a:endParaRPr>
          </a:p>
          <a:p>
            <a:pPr marL="0" indent="0">
              <a:spcBef>
                <a:spcPts val="0"/>
              </a:spcBef>
              <a:buNone/>
            </a:pPr>
            <a:r>
              <a:rPr lang="en-US" sz="3800" dirty="0" smtClean="0">
                <a:solidFill>
                  <a:schemeClr val="tx1"/>
                </a:solidFill>
              </a:rPr>
              <a:t>upon one another</a:t>
            </a:r>
            <a:r>
              <a:rPr lang="en-US" sz="3800" dirty="0">
                <a:solidFill>
                  <a:schemeClr val="tx1"/>
                </a:solidFill>
              </a:rPr>
              <a:t>. </a:t>
            </a:r>
            <a:endParaRPr lang="en-US" sz="3800" dirty="0" smtClean="0">
              <a:solidFill>
                <a:schemeClr val="tx1"/>
              </a:solidFill>
            </a:endParaRPr>
          </a:p>
          <a:p>
            <a:pPr marL="0" indent="0">
              <a:spcBef>
                <a:spcPts val="0"/>
              </a:spcBef>
              <a:buNone/>
            </a:pPr>
            <a:r>
              <a:rPr lang="en-US" sz="3800" dirty="0" smtClean="0">
                <a:solidFill>
                  <a:schemeClr val="tx1"/>
                </a:solidFill>
              </a:rPr>
              <a:t>By </a:t>
            </a:r>
            <a:r>
              <a:rPr lang="en-US" sz="3800" dirty="0">
                <a:solidFill>
                  <a:schemeClr val="tx1"/>
                </a:solidFill>
              </a:rPr>
              <a:t>attending </a:t>
            </a:r>
          </a:p>
          <a:p>
            <a:pPr marL="0" indent="0">
              <a:spcBef>
                <a:spcPts val="0"/>
              </a:spcBef>
              <a:buNone/>
            </a:pPr>
            <a:r>
              <a:rPr lang="en-US" sz="3800" dirty="0">
                <a:solidFill>
                  <a:schemeClr val="tx1"/>
                </a:solidFill>
              </a:rPr>
              <a:t>regularly, you’ll </a:t>
            </a:r>
          </a:p>
          <a:p>
            <a:pPr marL="0" indent="0">
              <a:spcBef>
                <a:spcPts val="0"/>
              </a:spcBef>
              <a:buNone/>
            </a:pPr>
            <a:r>
              <a:rPr lang="en-US" sz="3800" dirty="0">
                <a:solidFill>
                  <a:schemeClr val="tx1"/>
                </a:solidFill>
              </a:rPr>
              <a:t>learn the habits </a:t>
            </a:r>
            <a:endParaRPr lang="en-US" sz="3800" dirty="0" smtClean="0">
              <a:solidFill>
                <a:schemeClr val="tx1"/>
              </a:solidFill>
            </a:endParaRPr>
          </a:p>
          <a:p>
            <a:pPr marL="0" indent="0">
              <a:spcBef>
                <a:spcPts val="0"/>
              </a:spcBef>
              <a:buNone/>
            </a:pPr>
            <a:r>
              <a:rPr lang="en-US" sz="3800" dirty="0" smtClean="0">
                <a:solidFill>
                  <a:schemeClr val="tx1"/>
                </a:solidFill>
              </a:rPr>
              <a:t>of </a:t>
            </a:r>
            <a:r>
              <a:rPr lang="en-US" sz="3800" dirty="0">
                <a:solidFill>
                  <a:schemeClr val="tx1"/>
                </a:solidFill>
              </a:rPr>
              <a:t>a naturally </a:t>
            </a:r>
            <a:endParaRPr lang="en-US" sz="3800" dirty="0" smtClean="0">
              <a:solidFill>
                <a:schemeClr val="tx1"/>
              </a:solidFill>
            </a:endParaRPr>
          </a:p>
          <a:p>
            <a:pPr marL="0" indent="0">
              <a:spcBef>
                <a:spcPts val="0"/>
              </a:spcBef>
              <a:buNone/>
            </a:pPr>
            <a:r>
              <a:rPr lang="en-US" sz="3800" dirty="0" smtClean="0">
                <a:solidFill>
                  <a:schemeClr val="tx1"/>
                </a:solidFill>
              </a:rPr>
              <a:t>thin </a:t>
            </a:r>
            <a:r>
              <a:rPr lang="en-US" sz="3800" dirty="0">
                <a:solidFill>
                  <a:schemeClr val="tx1"/>
                </a:solidFill>
              </a:rPr>
              <a:t>person! </a:t>
            </a:r>
          </a:p>
          <a:p>
            <a:pPr marL="0" indent="0">
              <a:spcBef>
                <a:spcPts val="0"/>
              </a:spcBef>
              <a:buNone/>
            </a:pPr>
            <a:r>
              <a:rPr lang="en-US" sz="3600" dirty="0" smtClean="0">
                <a:solidFill>
                  <a:schemeClr val="tx1"/>
                </a:solidFill>
              </a:rPr>
              <a:t> </a:t>
            </a:r>
          </a:p>
        </p:txBody>
      </p:sp>
    </p:spTree>
    <p:extLst>
      <p:ext uri="{BB962C8B-B14F-4D97-AF65-F5344CB8AC3E}">
        <p14:creationId xmlns:p14="http://schemas.microsoft.com/office/powerpoint/2010/main" val="2860742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a:latin typeface="Trebuchet MS" panose="020B0603020202020204" pitchFamily="34" charset="0"/>
              </a:rPr>
              <a:t>LHL002 — Using the </a:t>
            </a:r>
          </a:p>
          <a:p>
            <a:r>
              <a:rPr lang="en-US" sz="4000" dirty="0" smtClean="0">
                <a:latin typeface="Trebuchet MS" panose="020B0603020202020204" pitchFamily="34" charset="0"/>
              </a:rPr>
              <a:t>Nutritional Shake</a:t>
            </a:r>
            <a:endParaRPr lang="en-US" sz="4000" dirty="0">
              <a:latin typeface="Trebuchet MS" panose="020B06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683"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4793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852294" y="1800904"/>
            <a:ext cx="4388393" cy="3789609"/>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000" dirty="0" smtClean="0">
                <a:solidFill>
                  <a:schemeClr val="tx1"/>
                </a:solidFill>
                <a:latin typeface="Trebuchet MS" panose="020B0603020202020204" pitchFamily="34" charset="0"/>
              </a:rPr>
              <a:t>What you put into your mouth makes an enormous difference in your quality of life, your weight, and your health. It’s important for your body to get all of the nutrients it needs, every single day!</a:t>
            </a:r>
          </a:p>
        </p:txBody>
      </p:sp>
      <p:sp>
        <p:nvSpPr>
          <p:cNvPr id="7" name="TextBox 6"/>
          <p:cNvSpPr txBox="1"/>
          <p:nvPr/>
        </p:nvSpPr>
        <p:spPr>
          <a:xfrm>
            <a:off x="225223" y="900837"/>
            <a:ext cx="8696100" cy="769441"/>
          </a:xfrm>
          <a:prstGeom prst="rect">
            <a:avLst/>
          </a:prstGeom>
          <a:noFill/>
        </p:spPr>
        <p:txBody>
          <a:bodyPr wrap="none" rtlCol="0">
            <a:spAutoFit/>
          </a:bodyPr>
          <a:lstStyle/>
          <a:p>
            <a:pPr algn="ctr"/>
            <a:r>
              <a:rPr lang="en-US" sz="4300" b="1" dirty="0" smtClean="0">
                <a:solidFill>
                  <a:srgbClr val="1C77A4"/>
                </a:solidFill>
                <a:latin typeface="Trebuchet MS" panose="020B0603020202020204" pitchFamily="34" charset="0"/>
              </a:rPr>
              <a:t>Your Body Needs 100% Nutrition</a:t>
            </a:r>
            <a:endParaRPr lang="en-US" sz="4300" b="1" dirty="0">
              <a:solidFill>
                <a:srgbClr val="1C77A4"/>
              </a:solidFill>
              <a:latin typeface="Trebuchet MS" panose="020B0603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095" t="13333" r="2144" b="8572"/>
          <a:stretch/>
        </p:blipFill>
        <p:spPr>
          <a:xfrm>
            <a:off x="5240687" y="1850569"/>
            <a:ext cx="3386721" cy="4186599"/>
          </a:xfrm>
          <a:prstGeom prst="rect">
            <a:avLst/>
          </a:prstGeom>
        </p:spPr>
      </p:pic>
    </p:spTree>
    <p:extLst>
      <p:ext uri="{BB962C8B-B14F-4D97-AF65-F5344CB8AC3E}">
        <p14:creationId xmlns:p14="http://schemas.microsoft.com/office/powerpoint/2010/main" val="3496808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405676" y="2373087"/>
            <a:ext cx="5302896" cy="312928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latin typeface="Trebuchet MS" panose="020B0603020202020204" pitchFamily="34" charset="0"/>
              </a:rPr>
              <a:t>We all know what it’s like to try to balance a healthy lifestyle with all of the chaos going on around us. </a:t>
            </a:r>
          </a:p>
          <a:p>
            <a:pPr marL="0" indent="0">
              <a:spcBef>
                <a:spcPts val="0"/>
              </a:spcBef>
              <a:buNone/>
            </a:pPr>
            <a:r>
              <a:rPr lang="en-US" sz="3200" dirty="0" smtClean="0">
                <a:solidFill>
                  <a:schemeClr val="tx1"/>
                </a:solidFill>
                <a:latin typeface="Trebuchet MS" panose="020B0603020202020204" pitchFamily="34" charset="0"/>
              </a:rPr>
              <a:t>It isn’t always easy to prepare three healthy meals every day!</a:t>
            </a:r>
          </a:p>
        </p:txBody>
      </p:sp>
      <p:sp>
        <p:nvSpPr>
          <p:cNvPr id="8" name="TextBox 7"/>
          <p:cNvSpPr txBox="1"/>
          <p:nvPr/>
        </p:nvSpPr>
        <p:spPr>
          <a:xfrm>
            <a:off x="1263128" y="658448"/>
            <a:ext cx="6718955" cy="1569660"/>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But Sometimes, </a:t>
            </a:r>
          </a:p>
          <a:p>
            <a:pPr algn="ctr"/>
            <a:r>
              <a:rPr lang="en-US" sz="4800" b="1" dirty="0" smtClean="0">
                <a:solidFill>
                  <a:srgbClr val="1C77A4"/>
                </a:solidFill>
                <a:latin typeface="Trebuchet MS" panose="020B0603020202020204" pitchFamily="34" charset="0"/>
              </a:rPr>
              <a:t>Life Gets In The Way…</a:t>
            </a:r>
            <a:endParaRPr lang="en-US" sz="4800" b="1" dirty="0">
              <a:solidFill>
                <a:srgbClr val="1C77A4"/>
              </a:solidFill>
              <a:latin typeface="Trebuchet MS" panose="020B0603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617" t="7301" r="7888" b="2381"/>
          <a:stretch/>
        </p:blipFill>
        <p:spPr>
          <a:xfrm>
            <a:off x="489856" y="2228109"/>
            <a:ext cx="2857024" cy="4023878"/>
          </a:xfrm>
          <a:prstGeom prst="rect">
            <a:avLst/>
          </a:prstGeom>
        </p:spPr>
      </p:pic>
    </p:spTree>
    <p:extLst>
      <p:ext uri="{BB962C8B-B14F-4D97-AF65-F5344CB8AC3E}">
        <p14:creationId xmlns:p14="http://schemas.microsoft.com/office/powerpoint/2010/main" val="275820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943" y="1456243"/>
            <a:ext cx="3348537" cy="4803042"/>
          </a:xfrm>
          <a:prstGeom prst="rect">
            <a:avLst/>
          </a:prstGeom>
        </p:spPr>
      </p:pic>
      <p:sp>
        <p:nvSpPr>
          <p:cNvPr id="7" name="Rectangle 3"/>
          <p:cNvSpPr txBox="1">
            <a:spLocks noChangeArrowheads="1"/>
          </p:cNvSpPr>
          <p:nvPr/>
        </p:nvSpPr>
        <p:spPr>
          <a:xfrm>
            <a:off x="729689" y="2293124"/>
            <a:ext cx="5464282" cy="312928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400" dirty="0" smtClean="0">
                <a:solidFill>
                  <a:schemeClr val="tx1"/>
                </a:solidFill>
                <a:latin typeface="Trebuchet MS" panose="020B0603020202020204" pitchFamily="34" charset="0"/>
              </a:rPr>
              <a:t>That’s why Solutions4 designed the Nutritional Shake. Our patients needed something perfectly healthy that they could rely on when life gets in the way.</a:t>
            </a:r>
          </a:p>
        </p:txBody>
      </p:sp>
      <p:sp>
        <p:nvSpPr>
          <p:cNvPr id="8" name="TextBox 7"/>
          <p:cNvSpPr txBox="1"/>
          <p:nvPr/>
        </p:nvSpPr>
        <p:spPr>
          <a:xfrm>
            <a:off x="729689" y="571363"/>
            <a:ext cx="7829387" cy="1508105"/>
          </a:xfrm>
          <a:prstGeom prst="rect">
            <a:avLst/>
          </a:prstGeom>
          <a:noFill/>
        </p:spPr>
        <p:txBody>
          <a:bodyPr wrap="none" rtlCol="0">
            <a:spAutoFit/>
          </a:bodyPr>
          <a:lstStyle/>
          <a:p>
            <a:pPr algn="ctr"/>
            <a:r>
              <a:rPr lang="en-US" sz="4600" b="1" dirty="0" smtClean="0">
                <a:solidFill>
                  <a:srgbClr val="1C77A4"/>
                </a:solidFill>
                <a:latin typeface="Trebuchet MS" panose="020B0603020202020204" pitchFamily="34" charset="0"/>
              </a:rPr>
              <a:t>The Solutions4</a:t>
            </a:r>
          </a:p>
          <a:p>
            <a:pPr algn="ctr"/>
            <a:r>
              <a:rPr lang="en-US" sz="4600" b="1" dirty="0" smtClean="0">
                <a:solidFill>
                  <a:srgbClr val="1C77A4"/>
                </a:solidFill>
                <a:latin typeface="Trebuchet MS" panose="020B0603020202020204" pitchFamily="34" charset="0"/>
              </a:rPr>
              <a:t>Nutritional Shake Can Help!</a:t>
            </a:r>
          </a:p>
        </p:txBody>
      </p:sp>
    </p:spTree>
    <p:extLst>
      <p:ext uri="{BB962C8B-B14F-4D97-AF65-F5344CB8AC3E}">
        <p14:creationId xmlns:p14="http://schemas.microsoft.com/office/powerpoint/2010/main" val="2811644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80249" y="1836207"/>
            <a:ext cx="8186057" cy="312928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latin typeface="Trebuchet MS" panose="020B0603020202020204" pitchFamily="34" charset="0"/>
              </a:rPr>
              <a:t>Besides the Nutritional Shake’s incredible nutritional value, it will also save you: </a:t>
            </a:r>
          </a:p>
        </p:txBody>
      </p:sp>
      <p:sp>
        <p:nvSpPr>
          <p:cNvPr id="12" name="TextBox 11"/>
          <p:cNvSpPr txBox="1"/>
          <p:nvPr/>
        </p:nvSpPr>
        <p:spPr>
          <a:xfrm>
            <a:off x="1178919" y="857293"/>
            <a:ext cx="678871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What Are the Benefits?</a:t>
            </a:r>
            <a:endParaRPr lang="en-US" sz="4800" b="1" dirty="0">
              <a:solidFill>
                <a:srgbClr val="1C77A4"/>
              </a:solidFill>
              <a:latin typeface="Trebuchet MS" panose="020B0603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6858" t="4857" r="11429" b="8571"/>
          <a:stretch/>
        </p:blipFill>
        <p:spPr>
          <a:xfrm>
            <a:off x="3527577" y="3011921"/>
            <a:ext cx="1838409" cy="2543549"/>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000" t="15982" r="52000" b="9018"/>
          <a:stretch/>
        </p:blipFill>
        <p:spPr>
          <a:xfrm>
            <a:off x="480249" y="2929711"/>
            <a:ext cx="2274693" cy="2707968"/>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6335" t="13968" r="17271" b="10953"/>
          <a:stretch/>
        </p:blipFill>
        <p:spPr>
          <a:xfrm>
            <a:off x="6313650" y="3523791"/>
            <a:ext cx="2006027" cy="1909156"/>
          </a:xfrm>
          <a:prstGeom prst="rect">
            <a:avLst/>
          </a:prstGeom>
        </p:spPr>
      </p:pic>
      <p:sp>
        <p:nvSpPr>
          <p:cNvPr id="15" name="Rectangle 3"/>
          <p:cNvSpPr txBox="1">
            <a:spLocks noChangeArrowheads="1"/>
          </p:cNvSpPr>
          <p:nvPr/>
        </p:nvSpPr>
        <p:spPr>
          <a:xfrm>
            <a:off x="1320434" y="5637679"/>
            <a:ext cx="922024" cy="503521"/>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400" dirty="0" smtClean="0">
                <a:solidFill>
                  <a:schemeClr val="tx1"/>
                </a:solidFill>
                <a:latin typeface="Trebuchet MS" panose="020B0603020202020204" pitchFamily="34" charset="0"/>
              </a:rPr>
              <a:t>Time</a:t>
            </a:r>
          </a:p>
        </p:txBody>
      </p:sp>
      <p:sp>
        <p:nvSpPr>
          <p:cNvPr id="16" name="Rectangle 3"/>
          <p:cNvSpPr txBox="1">
            <a:spLocks noChangeArrowheads="1"/>
          </p:cNvSpPr>
          <p:nvPr/>
        </p:nvSpPr>
        <p:spPr>
          <a:xfrm>
            <a:off x="3954496" y="5630549"/>
            <a:ext cx="1085589" cy="46433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400" dirty="0" smtClean="0">
                <a:solidFill>
                  <a:schemeClr val="tx1"/>
                </a:solidFill>
                <a:latin typeface="Trebuchet MS" panose="020B0603020202020204" pitchFamily="34" charset="0"/>
              </a:rPr>
              <a:t>Money</a:t>
            </a:r>
          </a:p>
        </p:txBody>
      </p:sp>
      <p:sp>
        <p:nvSpPr>
          <p:cNvPr id="17" name="Rectangle 3"/>
          <p:cNvSpPr txBox="1">
            <a:spLocks noChangeArrowheads="1"/>
          </p:cNvSpPr>
          <p:nvPr/>
        </p:nvSpPr>
        <p:spPr>
          <a:xfrm>
            <a:off x="6509144" y="5630549"/>
            <a:ext cx="1615038" cy="46433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400" dirty="0" smtClean="0">
                <a:solidFill>
                  <a:schemeClr val="tx1"/>
                </a:solidFill>
                <a:latin typeface="Trebuchet MS" panose="020B0603020202020204" pitchFamily="34" charset="0"/>
              </a:rPr>
              <a:t>&amp; Calories</a:t>
            </a:r>
          </a:p>
        </p:txBody>
      </p:sp>
    </p:spTree>
    <p:extLst>
      <p:ext uri="{BB962C8B-B14F-4D97-AF65-F5344CB8AC3E}">
        <p14:creationId xmlns:p14="http://schemas.microsoft.com/office/powerpoint/2010/main" val="18355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2531" t="15982" r="52000" b="9018"/>
          <a:stretch/>
        </p:blipFill>
        <p:spPr>
          <a:xfrm>
            <a:off x="5758543" y="1688290"/>
            <a:ext cx="2924749" cy="4122987"/>
          </a:xfrm>
          <a:prstGeom prst="rect">
            <a:avLst/>
          </a:prstGeom>
        </p:spPr>
      </p:pic>
      <p:sp>
        <p:nvSpPr>
          <p:cNvPr id="7" name="Rectangle 3"/>
          <p:cNvSpPr txBox="1">
            <a:spLocks noChangeArrowheads="1"/>
          </p:cNvSpPr>
          <p:nvPr/>
        </p:nvSpPr>
        <p:spPr>
          <a:xfrm>
            <a:off x="463266" y="1883486"/>
            <a:ext cx="8220026"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3200" dirty="0" smtClean="0">
                <a:solidFill>
                  <a:schemeClr val="tx1"/>
                </a:solidFill>
                <a:latin typeface="Trebuchet MS" panose="020B0603020202020204" pitchFamily="34" charset="0"/>
              </a:rPr>
              <a:t>Though the shake is very</a:t>
            </a:r>
          </a:p>
          <a:p>
            <a:pPr marL="0" indent="0">
              <a:spcBef>
                <a:spcPts val="0"/>
              </a:spcBef>
              <a:buNone/>
            </a:pPr>
            <a:r>
              <a:rPr lang="en-US" sz="3200" dirty="0" smtClean="0">
                <a:solidFill>
                  <a:schemeClr val="tx1"/>
                </a:solidFill>
                <a:latin typeface="Trebuchet MS" panose="020B0603020202020204" pitchFamily="34" charset="0"/>
              </a:rPr>
              <a:t>nutritious, it doesn’t take </a:t>
            </a:r>
          </a:p>
          <a:p>
            <a:pPr marL="0" indent="0">
              <a:spcBef>
                <a:spcPts val="0"/>
              </a:spcBef>
              <a:buNone/>
            </a:pPr>
            <a:r>
              <a:rPr lang="en-US" sz="3200" dirty="0" smtClean="0">
                <a:solidFill>
                  <a:schemeClr val="tx1"/>
                </a:solidFill>
                <a:latin typeface="Trebuchet MS" panose="020B0603020202020204" pitchFamily="34" charset="0"/>
              </a:rPr>
              <a:t>much time to prepare. </a:t>
            </a:r>
          </a:p>
          <a:p>
            <a:pPr marL="0" indent="0">
              <a:spcBef>
                <a:spcPts val="0"/>
              </a:spcBef>
              <a:buNone/>
            </a:pPr>
            <a:r>
              <a:rPr lang="en-US" sz="3200" dirty="0" smtClean="0">
                <a:solidFill>
                  <a:schemeClr val="tx1"/>
                </a:solidFill>
                <a:latin typeface="Trebuchet MS" panose="020B0603020202020204" pitchFamily="34" charset="0"/>
              </a:rPr>
              <a:t>You can simply mix it with </a:t>
            </a:r>
          </a:p>
          <a:p>
            <a:pPr marL="0" indent="0">
              <a:spcBef>
                <a:spcPts val="0"/>
              </a:spcBef>
              <a:buNone/>
            </a:pPr>
            <a:r>
              <a:rPr lang="en-US" sz="3200" dirty="0" smtClean="0">
                <a:solidFill>
                  <a:schemeClr val="tx1"/>
                </a:solidFill>
                <a:latin typeface="Trebuchet MS" panose="020B0603020202020204" pitchFamily="34" charset="0"/>
              </a:rPr>
              <a:t>water or blend it with ice!</a:t>
            </a:r>
          </a:p>
          <a:p>
            <a:pPr marL="0" indent="0">
              <a:spcBef>
                <a:spcPts val="0"/>
              </a:spcBef>
              <a:buNone/>
            </a:pPr>
            <a:r>
              <a:rPr lang="en-US" sz="3200" dirty="0" smtClean="0">
                <a:solidFill>
                  <a:schemeClr val="tx1"/>
                </a:solidFill>
                <a:latin typeface="Trebuchet MS" panose="020B0603020202020204" pitchFamily="34" charset="0"/>
              </a:rPr>
              <a:t>This only takes a matter of </a:t>
            </a:r>
          </a:p>
          <a:p>
            <a:pPr marL="0" indent="0">
              <a:spcBef>
                <a:spcPts val="0"/>
              </a:spcBef>
              <a:buNone/>
            </a:pPr>
            <a:r>
              <a:rPr lang="en-US" sz="3200" dirty="0" smtClean="0">
                <a:solidFill>
                  <a:schemeClr val="tx1"/>
                </a:solidFill>
                <a:latin typeface="Trebuchet MS" panose="020B0603020202020204" pitchFamily="34" charset="0"/>
              </a:rPr>
              <a:t>minutes, and can even be </a:t>
            </a:r>
          </a:p>
          <a:p>
            <a:pPr marL="0" indent="0">
              <a:spcBef>
                <a:spcPts val="0"/>
              </a:spcBef>
              <a:buNone/>
            </a:pPr>
            <a:r>
              <a:rPr lang="en-US" sz="3200" dirty="0" smtClean="0">
                <a:solidFill>
                  <a:schemeClr val="tx1"/>
                </a:solidFill>
                <a:latin typeface="Trebuchet MS" panose="020B0603020202020204" pitchFamily="34" charset="0"/>
              </a:rPr>
              <a:t>done on-the-go.</a:t>
            </a:r>
          </a:p>
        </p:txBody>
      </p:sp>
      <p:sp>
        <p:nvSpPr>
          <p:cNvPr id="9" name="TextBox 8"/>
          <p:cNvSpPr txBox="1"/>
          <p:nvPr/>
        </p:nvSpPr>
        <p:spPr>
          <a:xfrm>
            <a:off x="701322" y="857293"/>
            <a:ext cx="774391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Shake Saves You Time</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6978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875314" y="1786262"/>
            <a:ext cx="4825999" cy="4594937"/>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r>
              <a:rPr lang="en-US" sz="2900" dirty="0" smtClean="0">
                <a:solidFill>
                  <a:schemeClr val="tx1"/>
                </a:solidFill>
                <a:latin typeface="Trebuchet MS" panose="020B0603020202020204" pitchFamily="34" charset="0"/>
              </a:rPr>
              <a:t>For added variety, you can blend your shake with fruit, greens, or other vegetables. You’d be surprised what delicious combinations are possible! These creamy smoothies don’t take more than a few minutes to prepare.</a:t>
            </a:r>
          </a:p>
        </p:txBody>
      </p:sp>
      <p:sp>
        <p:nvSpPr>
          <p:cNvPr id="10" name="TextBox 9"/>
          <p:cNvSpPr txBox="1"/>
          <p:nvPr/>
        </p:nvSpPr>
        <p:spPr>
          <a:xfrm>
            <a:off x="701322" y="857293"/>
            <a:ext cx="774391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Shake Saves You Time</a:t>
            </a:r>
            <a:endParaRPr lang="en-US" sz="4800" b="1" dirty="0">
              <a:solidFill>
                <a:srgbClr val="1C77A4"/>
              </a:solidFill>
              <a:latin typeface="Trebuchet MS" panose="020B06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449" y="1600200"/>
            <a:ext cx="3322865" cy="4430486"/>
          </a:xfrm>
          <a:prstGeom prst="rect">
            <a:avLst/>
          </a:prstGeom>
        </p:spPr>
      </p:pic>
    </p:spTree>
    <p:extLst>
      <p:ext uri="{BB962C8B-B14F-4D97-AF65-F5344CB8AC3E}">
        <p14:creationId xmlns:p14="http://schemas.microsoft.com/office/powerpoint/2010/main" val="1720021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docProps/app.xml><?xml version="1.0" encoding="utf-8"?>
<Properties xmlns="http://schemas.openxmlformats.org/officeDocument/2006/extended-properties" xmlns:vt="http://schemas.openxmlformats.org/officeDocument/2006/docPropsVTypes">
  <Template>Summit Theme2 (2)</Template>
  <TotalTime>380</TotalTime>
  <Words>1149</Words>
  <Application>Microsoft Office PowerPoint</Application>
  <PresentationFormat>On-screen Show (4:3)</PresentationFormat>
  <Paragraphs>177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Sullivan</dc:creator>
  <cp:lastModifiedBy>Kristen Sullivan</cp:lastModifiedBy>
  <cp:revision>33</cp:revision>
  <dcterms:created xsi:type="dcterms:W3CDTF">2015-06-17T18:10:29Z</dcterms:created>
  <dcterms:modified xsi:type="dcterms:W3CDTF">2015-08-06T21:28:37Z</dcterms:modified>
</cp:coreProperties>
</file>