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1" r:id="rId4"/>
    <p:sldId id="281" r:id="rId5"/>
    <p:sldId id="282" r:id="rId6"/>
    <p:sldId id="283" r:id="rId7"/>
    <p:sldId id="284" r:id="rId8"/>
    <p:sldId id="285" r:id="rId9"/>
    <p:sldId id="286" r:id="rId10"/>
    <p:sldId id="287" r:id="rId11"/>
    <p:sldId id="288" r:id="rId12"/>
    <p:sldId id="302" r:id="rId13"/>
    <p:sldId id="303"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273"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7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8" autoAdjust="0"/>
    <p:restoredTop sz="94660"/>
  </p:normalViewPr>
  <p:slideViewPr>
    <p:cSldViewPr snapToGrid="0">
      <p:cViewPr varScale="1">
        <p:scale>
          <a:sx n="97" d="100"/>
          <a:sy n="97" d="100"/>
        </p:scale>
        <p:origin x="2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4" y="1146427"/>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4"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365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860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997528"/>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90"/>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0551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4"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4830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2934892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782316" y="1724366"/>
            <a:ext cx="4961634" cy="404778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900" dirty="0" smtClean="0">
                <a:solidFill>
                  <a:schemeClr val="tx1"/>
                </a:solidFill>
                <a:latin typeface="Trebuchet MS" panose="020B0603020202020204" pitchFamily="34" charset="0"/>
              </a:rPr>
              <a:t>Exercise matters too. Strengthening the muscles beneath your fatty tissues will firm up the area so that unsightly dimples don’t have a chance to form. However, areas with existing cellulite can be difficult to target through exercise alone.</a:t>
            </a:r>
          </a:p>
        </p:txBody>
      </p:sp>
      <p:sp>
        <p:nvSpPr>
          <p:cNvPr id="6" name="TextBox 5"/>
          <p:cNvSpPr txBox="1"/>
          <p:nvPr/>
        </p:nvSpPr>
        <p:spPr>
          <a:xfrm>
            <a:off x="697803" y="738537"/>
            <a:ext cx="780611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Effective Exercise</a:t>
            </a:r>
          </a:p>
        </p:txBody>
      </p:sp>
    </p:spTree>
    <p:extLst>
      <p:ext uri="{BB962C8B-B14F-4D97-AF65-F5344CB8AC3E}">
        <p14:creationId xmlns:p14="http://schemas.microsoft.com/office/powerpoint/2010/main" val="3967120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876" t="28268"/>
          <a:stretch/>
        </p:blipFill>
        <p:spPr>
          <a:xfrm>
            <a:off x="4629150" y="3956045"/>
            <a:ext cx="4514850" cy="2246635"/>
          </a:xfrm>
          <a:prstGeom prst="rect">
            <a:avLst/>
          </a:prstGeom>
        </p:spPr>
      </p:pic>
      <p:sp>
        <p:nvSpPr>
          <p:cNvPr id="2" name="TextBox 1"/>
          <p:cNvSpPr txBox="1"/>
          <p:nvPr/>
        </p:nvSpPr>
        <p:spPr>
          <a:xfrm>
            <a:off x="256455" y="714692"/>
            <a:ext cx="8633646" cy="1200329"/>
          </a:xfrm>
          <a:prstGeom prst="rect">
            <a:avLst/>
          </a:prstGeom>
          <a:noFill/>
        </p:spPr>
        <p:txBody>
          <a:bodyPr wrap="none" rtlCol="0">
            <a:spAutoFit/>
          </a:bodyPr>
          <a:lstStyle/>
          <a:p>
            <a:pPr algn="ctr"/>
            <a:r>
              <a:rPr lang="en-US" sz="3600" b="1" dirty="0" smtClean="0">
                <a:solidFill>
                  <a:srgbClr val="1C77A4"/>
                </a:solidFill>
                <a:latin typeface="Trebuchet MS" panose="020B0603020202020204" pitchFamily="34" charset="0"/>
              </a:rPr>
              <a:t>Lifestyle Strategies Are Important,</a:t>
            </a:r>
          </a:p>
          <a:p>
            <a:pPr algn="ctr"/>
            <a:r>
              <a:rPr lang="en-US" sz="3600" b="1" dirty="0" smtClean="0">
                <a:solidFill>
                  <a:srgbClr val="1C77A4"/>
                </a:solidFill>
                <a:latin typeface="Trebuchet MS" panose="020B0603020202020204" pitchFamily="34" charset="0"/>
              </a:rPr>
              <a:t>but They Can’t Do It All on Their Own…</a:t>
            </a:r>
            <a:endParaRPr lang="en-US" sz="3600" b="1" dirty="0">
              <a:solidFill>
                <a:srgbClr val="1C77A4"/>
              </a:solidFill>
              <a:latin typeface="Trebuchet MS" panose="020B0603020202020204" pitchFamily="34" charset="0"/>
            </a:endParaRPr>
          </a:p>
        </p:txBody>
      </p:sp>
      <p:sp>
        <p:nvSpPr>
          <p:cNvPr id="3" name="Rectangle 3"/>
          <p:cNvSpPr txBox="1">
            <a:spLocks noChangeArrowheads="1"/>
          </p:cNvSpPr>
          <p:nvPr/>
        </p:nvSpPr>
        <p:spPr>
          <a:xfrm>
            <a:off x="571969" y="2017891"/>
            <a:ext cx="8002617" cy="3961685"/>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900" dirty="0" smtClean="0">
                <a:solidFill>
                  <a:schemeClr val="tx1"/>
                </a:solidFill>
                <a:latin typeface="Trebuchet MS" panose="020B0603020202020204" pitchFamily="34" charset="0"/>
              </a:rPr>
              <a:t>Diet and exercise can make a big difference for your skin’s tone and texture, but they probably won’t eliminate cellulite all on their own. That’s why we’ve </a:t>
            </a:r>
          </a:p>
          <a:p>
            <a:pPr marL="0" indent="0">
              <a:spcBef>
                <a:spcPts val="0"/>
              </a:spcBef>
              <a:buNone/>
            </a:pPr>
            <a:r>
              <a:rPr lang="en-US" sz="2900" dirty="0" smtClean="0">
                <a:solidFill>
                  <a:schemeClr val="tx1"/>
                </a:solidFill>
                <a:latin typeface="Trebuchet MS" panose="020B0603020202020204" pitchFamily="34" charset="0"/>
              </a:rPr>
              <a:t>designed a series of special </a:t>
            </a:r>
          </a:p>
          <a:p>
            <a:pPr marL="0" indent="0">
              <a:spcBef>
                <a:spcPts val="0"/>
              </a:spcBef>
              <a:buNone/>
            </a:pPr>
            <a:r>
              <a:rPr lang="en-US" sz="2900" dirty="0" smtClean="0">
                <a:solidFill>
                  <a:schemeClr val="tx1"/>
                </a:solidFill>
                <a:latin typeface="Trebuchet MS" panose="020B0603020202020204" pitchFamily="34" charset="0"/>
              </a:rPr>
              <a:t>treatments that zap </a:t>
            </a:r>
          </a:p>
          <a:p>
            <a:pPr marL="0" indent="0">
              <a:spcBef>
                <a:spcPts val="0"/>
              </a:spcBef>
              <a:buNone/>
            </a:pPr>
            <a:r>
              <a:rPr lang="en-US" sz="2900" dirty="0" smtClean="0">
                <a:solidFill>
                  <a:schemeClr val="tx1"/>
                </a:solidFill>
                <a:latin typeface="Trebuchet MS" panose="020B0603020202020204" pitchFamily="34" charset="0"/>
              </a:rPr>
              <a:t>cellulite and leave </a:t>
            </a:r>
          </a:p>
          <a:p>
            <a:pPr marL="0" indent="0">
              <a:spcBef>
                <a:spcPts val="0"/>
              </a:spcBef>
              <a:buNone/>
            </a:pPr>
            <a:r>
              <a:rPr lang="en-US" sz="2900" dirty="0" smtClean="0">
                <a:solidFill>
                  <a:schemeClr val="tx1"/>
                </a:solidFill>
                <a:latin typeface="Trebuchet MS" panose="020B0603020202020204" pitchFamily="34" charset="0"/>
              </a:rPr>
              <a:t>your skin looking </a:t>
            </a:r>
          </a:p>
          <a:p>
            <a:pPr marL="0" indent="0">
              <a:spcBef>
                <a:spcPts val="0"/>
              </a:spcBef>
              <a:buNone/>
            </a:pPr>
            <a:r>
              <a:rPr lang="en-US" sz="2900" dirty="0" smtClean="0">
                <a:solidFill>
                  <a:schemeClr val="tx1"/>
                </a:solidFill>
                <a:latin typeface="Trebuchet MS" panose="020B0603020202020204" pitchFamily="34" charset="0"/>
              </a:rPr>
              <a:t>flawlessly smooth!</a:t>
            </a:r>
          </a:p>
        </p:txBody>
      </p:sp>
    </p:spTree>
    <p:extLst>
      <p:ext uri="{BB962C8B-B14F-4D97-AF65-F5344CB8AC3E}">
        <p14:creationId xmlns:p14="http://schemas.microsoft.com/office/powerpoint/2010/main" val="1728396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7803" y="738537"/>
            <a:ext cx="780611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Detoxifying Body Wraps</a:t>
            </a:r>
          </a:p>
        </p:txBody>
      </p:sp>
      <p:sp>
        <p:nvSpPr>
          <p:cNvPr id="5" name="TextBox 4"/>
          <p:cNvSpPr txBox="1">
            <a:spLocks noChangeArrowheads="1"/>
          </p:cNvSpPr>
          <p:nvPr/>
        </p:nvSpPr>
        <p:spPr>
          <a:xfrm>
            <a:off x="3681664" y="1624668"/>
            <a:ext cx="5034532" cy="3873932"/>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t>Body Wraps</a:t>
            </a:r>
            <a:r>
              <a:rPr lang="en-US" sz="2800" dirty="0"/>
              <a:t> aid in detoxification and </a:t>
            </a:r>
            <a:r>
              <a:rPr lang="en-US" sz="2800" dirty="0" smtClean="0"/>
              <a:t>reduce the appearance of cellulite. Your problem areas will look better immediately! </a:t>
            </a:r>
            <a:r>
              <a:rPr lang="en-US" sz="2800" dirty="0"/>
              <a:t>The wraps remove cellulite by targeting and removing the toxins trapped in your connective tissue. </a:t>
            </a:r>
            <a:r>
              <a:rPr lang="en-US" sz="2800" dirty="0" smtClean="0"/>
              <a:t>You can expect </a:t>
            </a:r>
            <a:r>
              <a:rPr lang="en-US" sz="2800" dirty="0"/>
              <a:t>to lose 4-14 inches in one hour!</a:t>
            </a:r>
            <a:endParaRPr lang="en-US" sz="2800" dirty="0">
              <a:latin typeface="Trebuchet MS" panose="020B0603020202020204" pitchFamily="34" charset="0"/>
            </a:endParaRPr>
          </a:p>
        </p:txBody>
      </p:sp>
      <p:pic>
        <p:nvPicPr>
          <p:cNvPr id="2050" name="Picture 2" descr="http://www.joi-salon.com/wp-content/uploads/2014/08/body-wr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49" y="1743678"/>
            <a:ext cx="2792500" cy="4175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79374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7803" y="738537"/>
            <a:ext cx="780611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Detoxifying Body Wraps</a:t>
            </a:r>
          </a:p>
        </p:txBody>
      </p:sp>
      <p:sp>
        <p:nvSpPr>
          <p:cNvPr id="3" name="Rectangle 3"/>
          <p:cNvSpPr txBox="1">
            <a:spLocks noChangeArrowheads="1"/>
          </p:cNvSpPr>
          <p:nvPr/>
        </p:nvSpPr>
        <p:spPr>
          <a:xfrm>
            <a:off x="584422" y="1667743"/>
            <a:ext cx="5070420" cy="3873932"/>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800" dirty="0">
                <a:solidFill>
                  <a:schemeClr val="tx1"/>
                </a:solidFill>
              </a:rPr>
              <a:t>The cream used in </a:t>
            </a:r>
            <a:r>
              <a:rPr lang="en-US" sz="2800" dirty="0" smtClean="0">
                <a:solidFill>
                  <a:schemeClr val="tx1"/>
                </a:solidFill>
              </a:rPr>
              <a:t>Body Wraps was </a:t>
            </a:r>
            <a:r>
              <a:rPr lang="en-US" sz="2800" dirty="0">
                <a:solidFill>
                  <a:schemeClr val="tx1"/>
                </a:solidFill>
              </a:rPr>
              <a:t>developed by a biochemist from UCLA over </a:t>
            </a:r>
            <a:endParaRPr lang="en-US" sz="2800" dirty="0" smtClean="0">
              <a:solidFill>
                <a:schemeClr val="tx1"/>
              </a:solidFill>
            </a:endParaRPr>
          </a:p>
          <a:p>
            <a:pPr marL="0" indent="0">
              <a:spcBef>
                <a:spcPts val="0"/>
              </a:spcBef>
              <a:buNone/>
            </a:pPr>
            <a:r>
              <a:rPr lang="en-US" sz="2800" dirty="0" smtClean="0">
                <a:solidFill>
                  <a:schemeClr val="tx1"/>
                </a:solidFill>
              </a:rPr>
              <a:t>30 </a:t>
            </a:r>
            <a:r>
              <a:rPr lang="en-US" sz="2800" dirty="0">
                <a:solidFill>
                  <a:schemeClr val="tx1"/>
                </a:solidFill>
              </a:rPr>
              <a:t>years ago</a:t>
            </a:r>
            <a:r>
              <a:rPr lang="en-US" sz="2800" dirty="0" smtClean="0">
                <a:solidFill>
                  <a:schemeClr val="tx1"/>
                </a:solidFill>
              </a:rPr>
              <a:t>! It contains </a:t>
            </a:r>
            <a:r>
              <a:rPr lang="en-US" sz="2800" dirty="0">
                <a:solidFill>
                  <a:schemeClr val="tx1"/>
                </a:solidFill>
              </a:rPr>
              <a:t>the </a:t>
            </a:r>
            <a:endParaRPr lang="en-US" sz="2800" dirty="0" smtClean="0">
              <a:solidFill>
                <a:schemeClr val="tx1"/>
              </a:solidFill>
            </a:endParaRPr>
          </a:p>
          <a:p>
            <a:pPr marL="0" indent="0">
              <a:spcBef>
                <a:spcPts val="0"/>
              </a:spcBef>
              <a:buNone/>
            </a:pPr>
            <a:r>
              <a:rPr lang="en-US" sz="2800" dirty="0" smtClean="0">
                <a:solidFill>
                  <a:schemeClr val="tx1"/>
                </a:solidFill>
              </a:rPr>
              <a:t>B </a:t>
            </a:r>
            <a:r>
              <a:rPr lang="en-US" sz="2800" dirty="0">
                <a:solidFill>
                  <a:schemeClr val="tx1"/>
                </a:solidFill>
              </a:rPr>
              <a:t>vitamin niacin, which is used to dilate blood vessels and encourage lymphatic flow. </a:t>
            </a:r>
            <a:r>
              <a:rPr lang="en-US" sz="2800" dirty="0" smtClean="0">
                <a:solidFill>
                  <a:schemeClr val="tx1"/>
                </a:solidFill>
              </a:rPr>
              <a:t>It also contains high-quality </a:t>
            </a:r>
            <a:r>
              <a:rPr lang="en-US" sz="2800" dirty="0">
                <a:solidFill>
                  <a:schemeClr val="tx1"/>
                </a:solidFill>
              </a:rPr>
              <a:t>herbs that assist in the </a:t>
            </a:r>
            <a:r>
              <a:rPr lang="en-US" sz="2800" dirty="0" smtClean="0">
                <a:solidFill>
                  <a:schemeClr val="tx1"/>
                </a:solidFill>
              </a:rPr>
              <a:t>removal of </a:t>
            </a:r>
            <a:r>
              <a:rPr lang="en-US" sz="2800" dirty="0">
                <a:solidFill>
                  <a:schemeClr val="tx1"/>
                </a:solidFill>
              </a:rPr>
              <a:t>toxic </a:t>
            </a:r>
            <a:r>
              <a:rPr lang="en-US" sz="2800" dirty="0" smtClean="0">
                <a:solidFill>
                  <a:schemeClr val="tx1"/>
                </a:solidFill>
              </a:rPr>
              <a:t>buildup.</a:t>
            </a:r>
            <a:endParaRPr lang="en-US" sz="2600" dirty="0">
              <a:solidFill>
                <a:schemeClr val="tx1"/>
              </a:solidFill>
              <a:latin typeface="Trebuchet MS" panose="020B0603020202020204" pitchFamily="34" charset="0"/>
            </a:endParaRPr>
          </a:p>
        </p:txBody>
      </p:sp>
      <p:pic>
        <p:nvPicPr>
          <p:cNvPr id="1026" name="Picture 2" descr="http://guideposthealth.com/images/body-wraps-tuc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5315" y="1799056"/>
            <a:ext cx="2741863" cy="4116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4054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a:xfrm>
            <a:off x="3979764" y="1769049"/>
            <a:ext cx="4724400" cy="3873932"/>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900" dirty="0" smtClean="0">
                <a:solidFill>
                  <a:schemeClr val="tx1"/>
                </a:solidFill>
                <a:latin typeface="Trebuchet MS" panose="020B0603020202020204" pitchFamily="34" charset="0"/>
              </a:rPr>
              <a:t>Unlike a regular sauna, the </a:t>
            </a:r>
            <a:r>
              <a:rPr lang="en-US" sz="2900" b="1" dirty="0" smtClean="0">
                <a:solidFill>
                  <a:schemeClr val="tx1"/>
                </a:solidFill>
                <a:latin typeface="Trebuchet MS" panose="020B0603020202020204" pitchFamily="34" charset="0"/>
              </a:rPr>
              <a:t>Infrared Sauna </a:t>
            </a:r>
            <a:r>
              <a:rPr lang="en-US" sz="2900" dirty="0" smtClean="0">
                <a:solidFill>
                  <a:schemeClr val="tx1"/>
                </a:solidFill>
                <a:latin typeface="Trebuchet MS" panose="020B0603020202020204" pitchFamily="34" charset="0"/>
              </a:rPr>
              <a:t>causes a deep and detoxifying sweat at the cellular level </a:t>
            </a:r>
            <a:r>
              <a:rPr lang="en-US" sz="2900" dirty="0">
                <a:solidFill>
                  <a:schemeClr val="tx1"/>
                </a:solidFill>
                <a:latin typeface="Trebuchet MS" panose="020B0603020202020204" pitchFamily="34" charset="0"/>
              </a:rPr>
              <a:t>(</a:t>
            </a:r>
            <a:r>
              <a:rPr lang="en-US" sz="2900" dirty="0" smtClean="0">
                <a:solidFill>
                  <a:schemeClr val="tx1"/>
                </a:solidFill>
                <a:latin typeface="Trebuchet MS" panose="020B0603020202020204" pitchFamily="34" charset="0"/>
              </a:rPr>
              <a:t>where toxins reside). This makes the Infrared Sauna uniquely able to help you lose weight and get rid of unsightly cellulite!</a:t>
            </a:r>
            <a:endParaRPr lang="en-US" sz="2900" dirty="0">
              <a:solidFill>
                <a:schemeClr val="tx1"/>
              </a:solidFill>
              <a:latin typeface="Trebuchet MS" panose="020B0603020202020204" pitchFamily="34" charset="0"/>
            </a:endParaRPr>
          </a:p>
        </p:txBody>
      </p:sp>
      <p:sp>
        <p:nvSpPr>
          <p:cNvPr id="4" name="TextBox 3"/>
          <p:cNvSpPr txBox="1"/>
          <p:nvPr/>
        </p:nvSpPr>
        <p:spPr>
          <a:xfrm>
            <a:off x="697803" y="738537"/>
            <a:ext cx="780611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Infrared Sauna</a:t>
            </a:r>
          </a:p>
        </p:txBody>
      </p:sp>
      <p:pic>
        <p:nvPicPr>
          <p:cNvPr id="3074" name="Picture 2" descr="http://skinbodysoul.com/wp-content/uploads/far_infrared_sauna_room_l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69" y="1729554"/>
            <a:ext cx="3028315" cy="4481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49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debbiemclaughlin.skincaretherapy.net/Sunlighten%20Logo%20with%20Sauna.jpg"/>
          <p:cNvPicPr>
            <a:picLocks noChangeAspect="1" noChangeArrowheads="1"/>
          </p:cNvPicPr>
          <p:nvPr/>
        </p:nvPicPr>
        <p:blipFill rotWithShape="1">
          <a:blip r:embed="rId2">
            <a:extLst>
              <a:ext uri="{28A0092B-C50C-407E-A947-70E740481C1C}">
                <a14:useLocalDpi xmlns:a14="http://schemas.microsoft.com/office/drawing/2010/main" val="0"/>
              </a:ext>
            </a:extLst>
          </a:blip>
          <a:srcRect l="60505" t="7800" r="7383" b="4279"/>
          <a:stretch/>
        </p:blipFill>
        <p:spPr bwMode="auto">
          <a:xfrm>
            <a:off x="5260931" y="1384511"/>
            <a:ext cx="3314544" cy="48409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txBox="1">
            <a:spLocks noChangeArrowheads="1"/>
          </p:cNvSpPr>
          <p:nvPr/>
        </p:nvSpPr>
        <p:spPr>
          <a:xfrm>
            <a:off x="584422" y="1679775"/>
            <a:ext cx="4676509" cy="3873932"/>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sz="2600" dirty="0" smtClean="0">
                <a:solidFill>
                  <a:schemeClr val="tx1"/>
                </a:solidFill>
                <a:latin typeface="Trebuchet MS" panose="020B0603020202020204" pitchFamily="34" charset="0"/>
              </a:rPr>
              <a:t>In our sauna, the average person will sweat out </a:t>
            </a:r>
            <a:r>
              <a:rPr lang="en-US" sz="2600" b="1" dirty="0" smtClean="0">
                <a:solidFill>
                  <a:schemeClr val="tx1"/>
                </a:solidFill>
                <a:latin typeface="Trebuchet MS" panose="020B0603020202020204" pitchFamily="34" charset="0"/>
              </a:rPr>
              <a:t>20% toxins and 80% water </a:t>
            </a:r>
            <a:r>
              <a:rPr lang="en-US" sz="2600" dirty="0" smtClean="0">
                <a:solidFill>
                  <a:schemeClr val="tx1"/>
                </a:solidFill>
                <a:latin typeface="Trebuchet MS" panose="020B0603020202020204" pitchFamily="34" charset="0"/>
              </a:rPr>
              <a:t>— while in a conventional sauna, the average is only 3% toxins and 97% water!</a:t>
            </a:r>
          </a:p>
          <a:p>
            <a:pPr marL="0" indent="0">
              <a:buNone/>
            </a:pPr>
            <a:endParaRPr lang="en-US" sz="300" dirty="0">
              <a:solidFill>
                <a:schemeClr val="tx1"/>
              </a:solidFill>
              <a:latin typeface="Trebuchet MS" panose="020B0603020202020204" pitchFamily="34" charset="0"/>
            </a:endParaRPr>
          </a:p>
          <a:p>
            <a:pPr marL="0" indent="0">
              <a:buNone/>
            </a:pPr>
            <a:r>
              <a:rPr lang="en-US" sz="2600" dirty="0" smtClean="0">
                <a:solidFill>
                  <a:schemeClr val="tx1"/>
                </a:solidFill>
                <a:latin typeface="Trebuchet MS" panose="020B0603020202020204" pitchFamily="34" charset="0"/>
              </a:rPr>
              <a:t>The average person can burn </a:t>
            </a:r>
            <a:r>
              <a:rPr lang="en-US" sz="2600" b="1" dirty="0" smtClean="0">
                <a:solidFill>
                  <a:schemeClr val="tx1"/>
                </a:solidFill>
                <a:latin typeface="Trebuchet MS" panose="020B0603020202020204" pitchFamily="34" charset="0"/>
              </a:rPr>
              <a:t>500-600 calories </a:t>
            </a:r>
            <a:r>
              <a:rPr lang="en-US" sz="2600" dirty="0" smtClean="0">
                <a:solidFill>
                  <a:schemeClr val="tx1"/>
                </a:solidFill>
                <a:latin typeface="Trebuchet MS" panose="020B0603020202020204" pitchFamily="34" charset="0"/>
              </a:rPr>
              <a:t>in a 30 minute session, which helps reduce fatty deposits.</a:t>
            </a:r>
            <a:endParaRPr lang="en-US" sz="2600" dirty="0">
              <a:solidFill>
                <a:schemeClr val="tx1"/>
              </a:solidFill>
              <a:latin typeface="Trebuchet MS" panose="020B0603020202020204" pitchFamily="34" charset="0"/>
            </a:endParaRPr>
          </a:p>
        </p:txBody>
      </p:sp>
      <p:sp>
        <p:nvSpPr>
          <p:cNvPr id="4" name="TextBox 3"/>
          <p:cNvSpPr txBox="1"/>
          <p:nvPr/>
        </p:nvSpPr>
        <p:spPr>
          <a:xfrm>
            <a:off x="697803" y="738537"/>
            <a:ext cx="780611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Infrared Sauna</a:t>
            </a:r>
          </a:p>
        </p:txBody>
      </p:sp>
    </p:spTree>
    <p:extLst>
      <p:ext uri="{BB962C8B-B14F-4D97-AF65-F5344CB8AC3E}">
        <p14:creationId xmlns:p14="http://schemas.microsoft.com/office/powerpoint/2010/main" val="584078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1890" y="1679998"/>
            <a:ext cx="4812030"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750" dirty="0" smtClean="0">
                <a:solidFill>
                  <a:schemeClr val="tx1"/>
                </a:solidFill>
                <a:latin typeface="Trebuchet MS" panose="020B0603020202020204" pitchFamily="34" charset="0"/>
              </a:rPr>
              <a:t>You have the same number of fat cells throughout your entire life. The fat cells never disappear — they just get bigger or smaller. Cellulite forms when fat cells become too big (because of trapped toxins) or when connective tissues become stiff and inflexible. </a:t>
            </a:r>
          </a:p>
        </p:txBody>
      </p:sp>
      <p:sp>
        <p:nvSpPr>
          <p:cNvPr id="4" name="TextBox 3"/>
          <p:cNvSpPr txBox="1"/>
          <p:nvPr/>
        </p:nvSpPr>
        <p:spPr>
          <a:xfrm>
            <a:off x="697803" y="738537"/>
            <a:ext cx="7806117" cy="830997"/>
          </a:xfrm>
          <a:prstGeom prst="rect">
            <a:avLst/>
          </a:prstGeom>
          <a:noFill/>
        </p:spPr>
        <p:txBody>
          <a:bodyPr wrap="square" rtlCol="0">
            <a:spAutoFit/>
          </a:bodyPr>
          <a:lstStyle/>
          <a:p>
            <a:pPr algn="ctr"/>
            <a:r>
              <a:rPr lang="en-US" sz="4800" b="1" dirty="0" err="1" smtClean="0">
                <a:solidFill>
                  <a:srgbClr val="1C77A4"/>
                </a:solidFill>
                <a:latin typeface="Trebuchet MS" panose="020B0603020202020204" pitchFamily="34" charset="0"/>
              </a:rPr>
              <a:t>LipoLight</a:t>
            </a:r>
            <a:r>
              <a:rPr lang="en-US" sz="4800" b="1" dirty="0" smtClean="0">
                <a:solidFill>
                  <a:srgbClr val="1C77A4"/>
                </a:solidFill>
                <a:latin typeface="Trebuchet MS" panose="020B0603020202020204" pitchFamily="34" charset="0"/>
              </a:rPr>
              <a:t>/</a:t>
            </a:r>
            <a:r>
              <a:rPr lang="en-US" sz="4800" b="1" dirty="0" err="1" smtClean="0">
                <a:solidFill>
                  <a:srgbClr val="1C77A4"/>
                </a:solidFill>
                <a:latin typeface="Trebuchet MS" panose="020B0603020202020204" pitchFamily="34" charset="0"/>
              </a:rPr>
              <a:t>LipoLaser</a:t>
            </a:r>
            <a:endParaRPr lang="en-US" sz="4800" b="1" dirty="0" smtClean="0">
              <a:solidFill>
                <a:srgbClr val="1C77A4"/>
              </a:solidFill>
              <a:latin typeface="Trebuchet MS" panose="020B0603020202020204" pitchFamily="34" charset="0"/>
            </a:endParaRPr>
          </a:p>
        </p:txBody>
      </p:sp>
      <p:pic>
        <p:nvPicPr>
          <p:cNvPr id="5122" name="Picture 2" descr="http://coachcalorie.com/wp-content/uploads/2011/11/fat-cells1.png"/>
          <p:cNvPicPr>
            <a:picLocks noChangeAspect="1" noChangeArrowheads="1"/>
          </p:cNvPicPr>
          <p:nvPr/>
        </p:nvPicPr>
        <p:blipFill rotWithShape="1">
          <a:blip r:embed="rId2">
            <a:extLst>
              <a:ext uri="{28A0092B-C50C-407E-A947-70E740481C1C}">
                <a14:useLocalDpi xmlns:a14="http://schemas.microsoft.com/office/drawing/2010/main" val="0"/>
              </a:ext>
            </a:extLst>
          </a:blip>
          <a:srcRect l="17722" r="12535"/>
          <a:stretch/>
        </p:blipFill>
        <p:spPr bwMode="auto">
          <a:xfrm rot="16200000">
            <a:off x="59505" y="2237926"/>
            <a:ext cx="3817620" cy="286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21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5837" t="2706" r="39406" b="53150"/>
          <a:stretch/>
        </p:blipFill>
        <p:spPr>
          <a:xfrm>
            <a:off x="5555667" y="1580964"/>
            <a:ext cx="3163550" cy="4682677"/>
          </a:xfrm>
          <a:prstGeom prst="rect">
            <a:avLst/>
          </a:prstGeom>
        </p:spPr>
      </p:pic>
      <p:sp>
        <p:nvSpPr>
          <p:cNvPr id="2" name="Rectangle 3"/>
          <p:cNvSpPr txBox="1">
            <a:spLocks noChangeArrowheads="1"/>
          </p:cNvSpPr>
          <p:nvPr/>
        </p:nvSpPr>
        <p:spPr>
          <a:xfrm>
            <a:off x="612296" y="1784518"/>
            <a:ext cx="5731353"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700" dirty="0" smtClean="0">
                <a:solidFill>
                  <a:schemeClr val="tx1"/>
                </a:solidFill>
                <a:latin typeface="Trebuchet MS" panose="020B0603020202020204" pitchFamily="34" charset="0"/>
              </a:rPr>
              <a:t>To get rid of cellulite, you must get rid of toxins trapped in fat cells. </a:t>
            </a:r>
            <a:r>
              <a:rPr lang="en-US" sz="2700" dirty="0" err="1" smtClean="0">
                <a:solidFill>
                  <a:schemeClr val="tx1"/>
                </a:solidFill>
                <a:latin typeface="Trebuchet MS" panose="020B0603020202020204" pitchFamily="34" charset="0"/>
              </a:rPr>
              <a:t>LipoLight</a:t>
            </a:r>
            <a:r>
              <a:rPr lang="en-US" sz="2700" dirty="0" smtClean="0">
                <a:solidFill>
                  <a:schemeClr val="tx1"/>
                </a:solidFill>
                <a:latin typeface="Trebuchet MS" panose="020B0603020202020204" pitchFamily="34" charset="0"/>
              </a:rPr>
              <a:t>/</a:t>
            </a:r>
            <a:r>
              <a:rPr lang="en-US" sz="2700" dirty="0" err="1" smtClean="0">
                <a:solidFill>
                  <a:schemeClr val="tx1"/>
                </a:solidFill>
                <a:latin typeface="Trebuchet MS" panose="020B0603020202020204" pitchFamily="34" charset="0"/>
              </a:rPr>
              <a:t>LipoLaser</a:t>
            </a:r>
            <a:r>
              <a:rPr lang="en-US" sz="2700" dirty="0" smtClean="0">
                <a:solidFill>
                  <a:schemeClr val="tx1"/>
                </a:solidFill>
                <a:latin typeface="Trebuchet MS" panose="020B0603020202020204" pitchFamily="34" charset="0"/>
              </a:rPr>
              <a:t> technology forces your fat cells to unlock, allowing the contents to spill out and be naturally metabolized by your body. Unlike traditional liposuction, there is no pain, </a:t>
            </a:r>
          </a:p>
          <a:p>
            <a:pPr marL="0" indent="0">
              <a:spcBef>
                <a:spcPts val="0"/>
              </a:spcBef>
              <a:buNone/>
            </a:pPr>
            <a:r>
              <a:rPr lang="en-US" sz="2700" dirty="0" smtClean="0">
                <a:solidFill>
                  <a:schemeClr val="tx1"/>
                </a:solidFill>
                <a:latin typeface="Trebuchet MS" panose="020B0603020202020204" pitchFamily="34" charset="0"/>
              </a:rPr>
              <a:t>no bruising, no drugs, and no downtime!</a:t>
            </a:r>
          </a:p>
        </p:txBody>
      </p:sp>
      <p:sp>
        <p:nvSpPr>
          <p:cNvPr id="4" name="TextBox 3"/>
          <p:cNvSpPr txBox="1"/>
          <p:nvPr/>
        </p:nvSpPr>
        <p:spPr>
          <a:xfrm>
            <a:off x="697803" y="738537"/>
            <a:ext cx="7806117" cy="830997"/>
          </a:xfrm>
          <a:prstGeom prst="rect">
            <a:avLst/>
          </a:prstGeom>
          <a:noFill/>
        </p:spPr>
        <p:txBody>
          <a:bodyPr wrap="square" rtlCol="0">
            <a:spAutoFit/>
          </a:bodyPr>
          <a:lstStyle/>
          <a:p>
            <a:pPr algn="ctr"/>
            <a:r>
              <a:rPr lang="en-US" sz="4800" b="1" dirty="0" err="1" smtClean="0">
                <a:solidFill>
                  <a:srgbClr val="1C77A4"/>
                </a:solidFill>
                <a:latin typeface="Trebuchet MS" panose="020B0603020202020204" pitchFamily="34" charset="0"/>
              </a:rPr>
              <a:t>LipoLight</a:t>
            </a:r>
            <a:r>
              <a:rPr lang="en-US" sz="4800" b="1" dirty="0" smtClean="0">
                <a:solidFill>
                  <a:srgbClr val="1C77A4"/>
                </a:solidFill>
                <a:latin typeface="Trebuchet MS" panose="020B0603020202020204" pitchFamily="34" charset="0"/>
              </a:rPr>
              <a:t>/</a:t>
            </a:r>
            <a:r>
              <a:rPr lang="en-US" sz="4800" b="1" dirty="0" err="1" smtClean="0">
                <a:solidFill>
                  <a:srgbClr val="1C77A4"/>
                </a:solidFill>
                <a:latin typeface="Trebuchet MS" panose="020B0603020202020204" pitchFamily="34" charset="0"/>
              </a:rPr>
              <a:t>LipoLaser</a:t>
            </a:r>
            <a:endParaRPr lang="en-US" sz="4800" b="1" dirty="0" smtClean="0">
              <a:solidFill>
                <a:srgbClr val="1C77A4"/>
              </a:solidFill>
              <a:latin typeface="Trebuchet MS" panose="020B0603020202020204" pitchFamily="34" charset="0"/>
            </a:endParaRPr>
          </a:p>
        </p:txBody>
      </p:sp>
    </p:spTree>
    <p:extLst>
      <p:ext uri="{BB962C8B-B14F-4D97-AF65-F5344CB8AC3E}">
        <p14:creationId xmlns:p14="http://schemas.microsoft.com/office/powerpoint/2010/main" val="590525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423410" y="1646442"/>
            <a:ext cx="4301490"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800" dirty="0" smtClean="0">
                <a:solidFill>
                  <a:schemeClr val="tx1"/>
                </a:solidFill>
                <a:latin typeface="Trebuchet MS" panose="020B0603020202020204" pitchFamily="34" charset="0"/>
              </a:rPr>
              <a:t>It’s safe, simple, and highly effective! You’ll find that it’s just as relaxing as any spa treatment. </a:t>
            </a:r>
            <a:r>
              <a:rPr lang="en-US" sz="2800" dirty="0" err="1" smtClean="0">
                <a:solidFill>
                  <a:schemeClr val="tx1"/>
                </a:solidFill>
                <a:latin typeface="Trebuchet MS" panose="020B0603020202020204" pitchFamily="34" charset="0"/>
              </a:rPr>
              <a:t>LipoLight</a:t>
            </a:r>
            <a:r>
              <a:rPr lang="en-US" sz="2800" dirty="0" smtClean="0">
                <a:solidFill>
                  <a:schemeClr val="tx1"/>
                </a:solidFill>
                <a:latin typeface="Trebuchet MS" panose="020B0603020202020204" pitchFamily="34" charset="0"/>
              </a:rPr>
              <a:t>/</a:t>
            </a:r>
            <a:r>
              <a:rPr lang="en-US" sz="2800" dirty="0" err="1" smtClean="0">
                <a:solidFill>
                  <a:schemeClr val="tx1"/>
                </a:solidFill>
                <a:latin typeface="Trebuchet MS" panose="020B0603020202020204" pitchFamily="34" charset="0"/>
              </a:rPr>
              <a:t>LipoLaser</a:t>
            </a:r>
            <a:r>
              <a:rPr lang="en-US" sz="2800" dirty="0" smtClean="0">
                <a:solidFill>
                  <a:schemeClr val="tx1"/>
                </a:solidFill>
                <a:latin typeface="Trebuchet MS" panose="020B0603020202020204" pitchFamily="34" charset="0"/>
              </a:rPr>
              <a:t> technology allows us to spot-shrink any area of the body so that you can banish cellulite for good.</a:t>
            </a:r>
          </a:p>
        </p:txBody>
      </p:sp>
      <p:sp>
        <p:nvSpPr>
          <p:cNvPr id="4" name="TextBox 3"/>
          <p:cNvSpPr txBox="1"/>
          <p:nvPr/>
        </p:nvSpPr>
        <p:spPr>
          <a:xfrm>
            <a:off x="697803" y="738537"/>
            <a:ext cx="7806117" cy="830997"/>
          </a:xfrm>
          <a:prstGeom prst="rect">
            <a:avLst/>
          </a:prstGeom>
          <a:noFill/>
        </p:spPr>
        <p:txBody>
          <a:bodyPr wrap="square" rtlCol="0">
            <a:spAutoFit/>
          </a:bodyPr>
          <a:lstStyle/>
          <a:p>
            <a:pPr algn="ctr"/>
            <a:r>
              <a:rPr lang="en-US" sz="4800" b="1" dirty="0" err="1" smtClean="0">
                <a:solidFill>
                  <a:srgbClr val="1C77A4"/>
                </a:solidFill>
                <a:latin typeface="Trebuchet MS" panose="020B0603020202020204" pitchFamily="34" charset="0"/>
              </a:rPr>
              <a:t>LipoLight</a:t>
            </a:r>
            <a:r>
              <a:rPr lang="en-US" sz="4800" b="1" dirty="0" smtClean="0">
                <a:solidFill>
                  <a:srgbClr val="1C77A4"/>
                </a:solidFill>
                <a:latin typeface="Trebuchet MS" panose="020B0603020202020204" pitchFamily="34" charset="0"/>
              </a:rPr>
              <a:t>/</a:t>
            </a:r>
            <a:r>
              <a:rPr lang="en-US" sz="4800" b="1" dirty="0" err="1" smtClean="0">
                <a:solidFill>
                  <a:srgbClr val="1C77A4"/>
                </a:solidFill>
                <a:latin typeface="Trebuchet MS" panose="020B0603020202020204" pitchFamily="34" charset="0"/>
              </a:rPr>
              <a:t>LipoLaser</a:t>
            </a:r>
            <a:endParaRPr lang="en-US" sz="4800" b="1" dirty="0" smtClean="0">
              <a:solidFill>
                <a:srgbClr val="1C77A4"/>
              </a:solidFill>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8572" t="13442" r="19667" b="16019"/>
          <a:stretch/>
        </p:blipFill>
        <p:spPr>
          <a:xfrm>
            <a:off x="468630" y="1876485"/>
            <a:ext cx="3737610" cy="3724215"/>
          </a:xfrm>
          <a:prstGeom prst="rect">
            <a:avLst/>
          </a:prstGeom>
        </p:spPr>
      </p:pic>
    </p:spTree>
    <p:extLst>
      <p:ext uri="{BB962C8B-B14F-4D97-AF65-F5344CB8AC3E}">
        <p14:creationId xmlns:p14="http://schemas.microsoft.com/office/powerpoint/2010/main" val="2354674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healthquestforme.com/wp-content/uploads/2013/10/WBV_Squat.jpg"/>
          <p:cNvPicPr>
            <a:picLocks noChangeAspect="1" noChangeArrowheads="1"/>
          </p:cNvPicPr>
          <p:nvPr/>
        </p:nvPicPr>
        <p:blipFill rotWithShape="1">
          <a:blip r:embed="rId2">
            <a:extLst>
              <a:ext uri="{28A0092B-C50C-407E-A947-70E740481C1C}">
                <a14:useLocalDpi xmlns:a14="http://schemas.microsoft.com/office/drawing/2010/main" val="0"/>
              </a:ext>
            </a:extLst>
          </a:blip>
          <a:srcRect l="27547" r="28932" b="3275"/>
          <a:stretch/>
        </p:blipFill>
        <p:spPr bwMode="auto">
          <a:xfrm>
            <a:off x="5568051" y="1569534"/>
            <a:ext cx="3277395" cy="44883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txBox="1">
            <a:spLocks noChangeArrowheads="1"/>
          </p:cNvSpPr>
          <p:nvPr/>
        </p:nvSpPr>
        <p:spPr>
          <a:xfrm>
            <a:off x="592407" y="1842704"/>
            <a:ext cx="5260275"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800" dirty="0" smtClean="0">
                <a:solidFill>
                  <a:schemeClr val="tx1"/>
                </a:solidFill>
                <a:latin typeface="Trebuchet MS" panose="020B0603020202020204" pitchFamily="34" charset="0"/>
              </a:rPr>
              <a:t>After a </a:t>
            </a:r>
            <a:r>
              <a:rPr lang="en-US" sz="2800" dirty="0" err="1" smtClean="0">
                <a:solidFill>
                  <a:schemeClr val="tx1"/>
                </a:solidFill>
                <a:latin typeface="Trebuchet MS" panose="020B0603020202020204" pitchFamily="34" charset="0"/>
              </a:rPr>
              <a:t>LipoLight</a:t>
            </a:r>
            <a:r>
              <a:rPr lang="en-US" sz="2800" dirty="0" smtClean="0">
                <a:solidFill>
                  <a:schemeClr val="tx1"/>
                </a:solidFill>
                <a:latin typeface="Trebuchet MS" panose="020B0603020202020204" pitchFamily="34" charset="0"/>
              </a:rPr>
              <a:t>/</a:t>
            </a:r>
            <a:r>
              <a:rPr lang="en-US" sz="2800" dirty="0" err="1" smtClean="0">
                <a:solidFill>
                  <a:schemeClr val="tx1"/>
                </a:solidFill>
                <a:latin typeface="Trebuchet MS" panose="020B0603020202020204" pitchFamily="34" charset="0"/>
              </a:rPr>
              <a:t>LipoLaser</a:t>
            </a:r>
            <a:r>
              <a:rPr lang="en-US" sz="2800" dirty="0" smtClean="0">
                <a:solidFill>
                  <a:schemeClr val="tx1"/>
                </a:solidFill>
                <a:latin typeface="Trebuchet MS" panose="020B0603020202020204" pitchFamily="34" charset="0"/>
              </a:rPr>
              <a:t> session, the contents extracted from your fat cells need to be expelled from the body. That’s where Whole Body Vibration (WBV) comes in! WBV helps to stimulate your lymphatic system so that discarded fat can be processed for removal.</a:t>
            </a:r>
          </a:p>
        </p:txBody>
      </p:sp>
      <p:sp>
        <p:nvSpPr>
          <p:cNvPr id="4" name="TextBox 3"/>
          <p:cNvSpPr txBox="1"/>
          <p:nvPr/>
        </p:nvSpPr>
        <p:spPr>
          <a:xfrm>
            <a:off x="697803" y="738537"/>
            <a:ext cx="780611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Whole Body Vibration</a:t>
            </a:r>
          </a:p>
        </p:txBody>
      </p:sp>
    </p:spTree>
    <p:extLst>
      <p:ext uri="{BB962C8B-B14F-4D97-AF65-F5344CB8AC3E}">
        <p14:creationId xmlns:p14="http://schemas.microsoft.com/office/powerpoint/2010/main" val="4293440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484" t="4559" r="15377" b="4991"/>
          <a:stretch/>
        </p:blipFill>
        <p:spPr>
          <a:xfrm>
            <a:off x="4640580" y="855492"/>
            <a:ext cx="4160520" cy="5145258"/>
          </a:xfrm>
          <a:prstGeom prst="rect">
            <a:avLst/>
          </a:prstGeom>
        </p:spPr>
      </p:pic>
      <p:sp>
        <p:nvSpPr>
          <p:cNvPr id="4" name="Title 1"/>
          <p:cNvSpPr txBox="1">
            <a:spLocks/>
          </p:cNvSpPr>
          <p:nvPr/>
        </p:nvSpPr>
        <p:spPr>
          <a:xfrm>
            <a:off x="516669" y="1056257"/>
            <a:ext cx="4981162"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2111375" algn="l"/>
              </a:tabLst>
            </a:pPr>
            <a:r>
              <a:rPr lang="en-US" sz="5600" b="1" dirty="0" smtClean="0">
                <a:solidFill>
                  <a:srgbClr val="1C77A4"/>
                </a:solidFill>
                <a:latin typeface="Trebuchet MS" panose="020B0603020202020204" pitchFamily="34" charset="0"/>
              </a:rPr>
              <a:t>Today, we’re going to teach you how to get rid of cellulite naturally!</a:t>
            </a:r>
            <a:endParaRPr lang="en-US" sz="56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007879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544635" y="1605376"/>
            <a:ext cx="5260275"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800" dirty="0" smtClean="0">
                <a:solidFill>
                  <a:schemeClr val="tx1"/>
                </a:solidFill>
                <a:latin typeface="Trebuchet MS" panose="020B0603020202020204" pitchFamily="34" charset="0"/>
              </a:rPr>
              <a:t>Whole Body Vibration (WBV) is also a time-efficient way to sneak in a workout at any time of the day! This machine is excellent for those who don’t have the time, energy, or motivation to hit the gym daily. All you have to do is stand on the vibrating platform and let the machine work its magic.</a:t>
            </a:r>
          </a:p>
        </p:txBody>
      </p:sp>
      <p:sp>
        <p:nvSpPr>
          <p:cNvPr id="6" name="TextBox 5"/>
          <p:cNvSpPr txBox="1"/>
          <p:nvPr/>
        </p:nvSpPr>
        <p:spPr>
          <a:xfrm>
            <a:off x="697803" y="738537"/>
            <a:ext cx="780611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Whole Body Vibration</a:t>
            </a:r>
          </a:p>
        </p:txBody>
      </p:sp>
      <p:pic>
        <p:nvPicPr>
          <p:cNvPr id="10242" name="Picture 2" descr="http://www.activeforever.com/content/images/thumbs/0038303_dkn-technology-xg10-whole-body-vibration-machine.jpeg"/>
          <p:cNvPicPr>
            <a:picLocks noChangeAspect="1" noChangeArrowheads="1"/>
          </p:cNvPicPr>
          <p:nvPr/>
        </p:nvPicPr>
        <p:blipFill rotWithShape="1">
          <a:blip r:embed="rId2">
            <a:extLst>
              <a:ext uri="{28A0092B-C50C-407E-A947-70E740481C1C}">
                <a14:useLocalDpi xmlns:a14="http://schemas.microsoft.com/office/drawing/2010/main" val="0"/>
              </a:ext>
            </a:extLst>
          </a:blip>
          <a:srcRect l="19268" r="19772"/>
          <a:stretch/>
        </p:blipFill>
        <p:spPr bwMode="auto">
          <a:xfrm>
            <a:off x="560069" y="1489267"/>
            <a:ext cx="2903221"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815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97803" y="1677095"/>
            <a:ext cx="5260275"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800" dirty="0" smtClean="0">
                <a:solidFill>
                  <a:schemeClr val="tx1"/>
                </a:solidFill>
                <a:latin typeface="Trebuchet MS" panose="020B0603020202020204" pitchFamily="34" charset="0"/>
              </a:rPr>
              <a:t>The WBV machine activates and strengthens your muscles, increases circulation, tones and firms fatty areas of the body, and helps your body activate your “fat burning” hormones. These benefits can make an enormous difference in smoothing the skin and zapping areas with cellulite! </a:t>
            </a:r>
          </a:p>
        </p:txBody>
      </p:sp>
      <p:sp>
        <p:nvSpPr>
          <p:cNvPr id="6" name="TextBox 5"/>
          <p:cNvSpPr txBox="1"/>
          <p:nvPr/>
        </p:nvSpPr>
        <p:spPr>
          <a:xfrm>
            <a:off x="697803" y="738537"/>
            <a:ext cx="780611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Whole Body Vibration</a:t>
            </a:r>
          </a:p>
        </p:txBody>
      </p:sp>
      <p:pic>
        <p:nvPicPr>
          <p:cNvPr id="9220" name="Picture 4" descr="http://www.ocfitnesssource.com/images/products/medium/Power_Plate_my5_4e61438506759.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33" t="-122" r="27133" b="21922"/>
          <a:stretch/>
        </p:blipFill>
        <p:spPr bwMode="auto">
          <a:xfrm>
            <a:off x="6092190" y="1569534"/>
            <a:ext cx="2503170" cy="446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52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886200" y="1730708"/>
            <a:ext cx="4915423"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lvl="0" indent="0">
              <a:spcBef>
                <a:spcPts val="0"/>
              </a:spcBef>
              <a:buNone/>
            </a:pPr>
            <a:r>
              <a:rPr lang="en-US" sz="3600" dirty="0">
                <a:solidFill>
                  <a:schemeClr val="tx1"/>
                </a:solidFill>
                <a:latin typeface="Trebuchet MS" panose="020B0603020202020204" pitchFamily="34" charset="0"/>
              </a:rPr>
              <a:t>This state-of-the-art vibration system has been shown to reduce cellulite by </a:t>
            </a:r>
            <a:r>
              <a:rPr lang="en-US" sz="3600" dirty="0" smtClean="0">
                <a:solidFill>
                  <a:schemeClr val="tx1"/>
                </a:solidFill>
                <a:latin typeface="Trebuchet MS" panose="020B0603020202020204" pitchFamily="34" charset="0"/>
              </a:rPr>
              <a:t>25% </a:t>
            </a:r>
            <a:r>
              <a:rPr lang="en-US" sz="3600" dirty="0">
                <a:solidFill>
                  <a:schemeClr val="tx1"/>
                </a:solidFill>
                <a:latin typeface="Trebuchet MS" panose="020B0603020202020204" pitchFamily="34" charset="0"/>
              </a:rPr>
              <a:t>in just </a:t>
            </a:r>
            <a:r>
              <a:rPr lang="en-US" sz="3600" dirty="0" smtClean="0">
                <a:solidFill>
                  <a:schemeClr val="tx1"/>
                </a:solidFill>
                <a:latin typeface="Trebuchet MS" panose="020B0603020202020204" pitchFamily="34" charset="0"/>
              </a:rPr>
              <a:t>24 weeks</a:t>
            </a:r>
            <a:r>
              <a:rPr lang="en-US" sz="3600" dirty="0">
                <a:solidFill>
                  <a:schemeClr val="tx1"/>
                </a:solidFill>
                <a:latin typeface="Trebuchet MS" panose="020B0603020202020204" pitchFamily="34" charset="0"/>
              </a:rPr>
              <a:t>! You won’t see these </a:t>
            </a:r>
            <a:r>
              <a:rPr lang="en-US" sz="3600" dirty="0" smtClean="0">
                <a:solidFill>
                  <a:schemeClr val="tx1"/>
                </a:solidFill>
                <a:latin typeface="Trebuchet MS" panose="020B0603020202020204" pitchFamily="34" charset="0"/>
              </a:rPr>
              <a:t>kind </a:t>
            </a:r>
            <a:r>
              <a:rPr lang="en-US" sz="3600" dirty="0">
                <a:solidFill>
                  <a:schemeClr val="tx1"/>
                </a:solidFill>
                <a:latin typeface="Trebuchet MS" panose="020B0603020202020204" pitchFamily="34" charset="0"/>
              </a:rPr>
              <a:t>of results anywhere else.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55" y="1845008"/>
            <a:ext cx="2952750" cy="3686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697803" y="738537"/>
            <a:ext cx="780611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Whole Body Vibration</a:t>
            </a:r>
          </a:p>
        </p:txBody>
      </p:sp>
    </p:spTree>
    <p:extLst>
      <p:ext uri="{BB962C8B-B14F-4D97-AF65-F5344CB8AC3E}">
        <p14:creationId xmlns:p14="http://schemas.microsoft.com/office/powerpoint/2010/main" val="2068174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936954" y="1906611"/>
            <a:ext cx="5915355"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lvl="0" indent="0">
              <a:spcBef>
                <a:spcPts val="0"/>
              </a:spcBef>
              <a:buNone/>
            </a:pPr>
            <a:r>
              <a:rPr lang="en-US" sz="3400" dirty="0" smtClean="0">
                <a:solidFill>
                  <a:schemeClr val="tx1"/>
                </a:solidFill>
                <a:latin typeface="Trebuchet MS" panose="020B0603020202020204" pitchFamily="34" charset="0"/>
              </a:rPr>
              <a:t>Exercise Gel helps you get the most out of every workout! When applied to problem areas before exercise, this innovative gel will warm your muscles and increase your circulation.</a:t>
            </a:r>
            <a:endParaRPr lang="en-US" sz="3400" b="1" dirty="0">
              <a:solidFill>
                <a:schemeClr val="tx1"/>
              </a:solidFill>
              <a:latin typeface="Trebuchet MS" panose="020B0603020202020204" pitchFamily="34" charset="0"/>
            </a:endParaRPr>
          </a:p>
        </p:txBody>
      </p:sp>
      <p:sp>
        <p:nvSpPr>
          <p:cNvPr id="4" name="TextBox 3"/>
          <p:cNvSpPr txBox="1"/>
          <p:nvPr/>
        </p:nvSpPr>
        <p:spPr>
          <a:xfrm>
            <a:off x="697803" y="738537"/>
            <a:ext cx="780611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Solutions4 Exercise Gel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242" y="1540038"/>
            <a:ext cx="1353645" cy="4590087"/>
          </a:xfrm>
          <a:prstGeom prst="rect">
            <a:avLst/>
          </a:prstGeom>
        </p:spPr>
      </p:pic>
    </p:spTree>
    <p:extLst>
      <p:ext uri="{BB962C8B-B14F-4D97-AF65-F5344CB8AC3E}">
        <p14:creationId xmlns:p14="http://schemas.microsoft.com/office/powerpoint/2010/main" val="559059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360768" y="1806368"/>
            <a:ext cx="6333248"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lvl="0" indent="0">
              <a:spcBef>
                <a:spcPts val="0"/>
              </a:spcBef>
              <a:buNone/>
            </a:pPr>
            <a:r>
              <a:rPr lang="en-US" sz="2800" dirty="0" smtClean="0">
                <a:solidFill>
                  <a:schemeClr val="tx1"/>
                </a:solidFill>
                <a:latin typeface="Trebuchet MS" panose="020B0603020202020204" pitchFamily="34" charset="0"/>
              </a:rPr>
              <a:t>Typically, fatty tissues and areas with cellulite have less circulation, making these areas difficult to target. The Exercise Gel draws blood to these areas, helping you get maximum results from every treatment! </a:t>
            </a:r>
          </a:p>
          <a:p>
            <a:pPr marL="0" lvl="0" indent="0">
              <a:spcBef>
                <a:spcPts val="0"/>
              </a:spcBef>
              <a:buNone/>
            </a:pPr>
            <a:endParaRPr lang="en-US" sz="1200" dirty="0">
              <a:solidFill>
                <a:schemeClr val="tx1"/>
              </a:solidFill>
              <a:latin typeface="Trebuchet MS" panose="020B0603020202020204" pitchFamily="34" charset="0"/>
            </a:endParaRPr>
          </a:p>
          <a:p>
            <a:pPr marL="0" lvl="0" indent="0">
              <a:spcBef>
                <a:spcPts val="0"/>
              </a:spcBef>
              <a:buNone/>
            </a:pPr>
            <a:r>
              <a:rPr lang="en-US" sz="2800" dirty="0" smtClean="0">
                <a:solidFill>
                  <a:schemeClr val="tx1"/>
                </a:solidFill>
                <a:latin typeface="Trebuchet MS" panose="020B0603020202020204" pitchFamily="34" charset="0"/>
              </a:rPr>
              <a:t>Using the gel will help to sculpt and tone areas of cellulite and facilitate the removal of toxic waste.</a:t>
            </a:r>
            <a:endParaRPr lang="en-US" sz="2800" dirty="0">
              <a:solidFill>
                <a:schemeClr val="tx1"/>
              </a:solidFill>
              <a:latin typeface="Trebuchet MS" panose="020B0603020202020204" pitchFamily="34" charset="0"/>
            </a:endParaRPr>
          </a:p>
        </p:txBody>
      </p:sp>
      <p:sp>
        <p:nvSpPr>
          <p:cNvPr id="4" name="TextBox 3"/>
          <p:cNvSpPr txBox="1"/>
          <p:nvPr/>
        </p:nvSpPr>
        <p:spPr>
          <a:xfrm>
            <a:off x="743523" y="772827"/>
            <a:ext cx="780611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Solutions4 Exercise Gel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71" y="1658885"/>
            <a:ext cx="1353645" cy="4590087"/>
          </a:xfrm>
          <a:prstGeom prst="rect">
            <a:avLst/>
          </a:prstGeom>
        </p:spPr>
      </p:pic>
    </p:spTree>
    <p:extLst>
      <p:ext uri="{BB962C8B-B14F-4D97-AF65-F5344CB8AC3E}">
        <p14:creationId xmlns:p14="http://schemas.microsoft.com/office/powerpoint/2010/main" val="2942289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84594" y="1615254"/>
            <a:ext cx="7837112"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110000"/>
              </a:lnSpc>
              <a:buClrTx/>
              <a:buFont typeface="Arial" panose="020B0604020202020204" pitchFamily="34" charset="0"/>
              <a:buChar char="•"/>
            </a:pPr>
            <a:r>
              <a:rPr lang="en-US" sz="2400" dirty="0" smtClean="0">
                <a:solidFill>
                  <a:schemeClr val="tx1"/>
                </a:solidFill>
                <a:latin typeface="Trebuchet MS" panose="020B0603020202020204" pitchFamily="34" charset="0"/>
              </a:rPr>
              <a:t>Detoxification, healthy eating, exercise, and stress-reduction should all play a role in your cellulite-reduction strategy.</a:t>
            </a:r>
          </a:p>
          <a:p>
            <a:pPr>
              <a:lnSpc>
                <a:spcPct val="110000"/>
              </a:lnSpc>
              <a:buClrTx/>
              <a:buFont typeface="Arial" panose="020B0604020202020204" pitchFamily="34" charset="0"/>
              <a:buChar char="•"/>
            </a:pPr>
            <a:r>
              <a:rPr lang="en-US" sz="2400" dirty="0" smtClean="0">
                <a:solidFill>
                  <a:schemeClr val="tx1"/>
                </a:solidFill>
                <a:latin typeface="Trebuchet MS" panose="020B0603020202020204" pitchFamily="34" charset="0"/>
              </a:rPr>
              <a:t>However, </a:t>
            </a:r>
            <a:r>
              <a:rPr lang="en-US" sz="2400" dirty="0" err="1" smtClean="0">
                <a:solidFill>
                  <a:schemeClr val="tx1"/>
                </a:solidFill>
                <a:latin typeface="Trebuchet MS" panose="020B0603020202020204" pitchFamily="34" charset="0"/>
              </a:rPr>
              <a:t>Solantis</a:t>
            </a:r>
            <a:r>
              <a:rPr lang="en-US" sz="2400" dirty="0" smtClean="0">
                <a:solidFill>
                  <a:schemeClr val="tx1"/>
                </a:solidFill>
                <a:latin typeface="Trebuchet MS" panose="020B0603020202020204" pitchFamily="34" charset="0"/>
              </a:rPr>
              <a:t> treatments can make a big difference for hard-to-target areas! </a:t>
            </a:r>
          </a:p>
          <a:p>
            <a:pPr>
              <a:lnSpc>
                <a:spcPct val="110000"/>
              </a:lnSpc>
              <a:buClrTx/>
              <a:buFont typeface="Arial" panose="020B0604020202020204" pitchFamily="34" charset="0"/>
              <a:buChar char="•"/>
            </a:pPr>
            <a:r>
              <a:rPr lang="en-US" sz="2400" dirty="0" smtClean="0">
                <a:solidFill>
                  <a:schemeClr val="tx1"/>
                </a:solidFill>
                <a:latin typeface="Trebuchet MS" panose="020B0603020202020204" pitchFamily="34" charset="0"/>
              </a:rPr>
              <a:t>The Infrared Sauna, </a:t>
            </a:r>
            <a:r>
              <a:rPr lang="en-US" sz="2400" dirty="0" err="1" smtClean="0">
                <a:solidFill>
                  <a:schemeClr val="tx1"/>
                </a:solidFill>
                <a:latin typeface="Trebuchet MS" panose="020B0603020202020204" pitchFamily="34" charset="0"/>
              </a:rPr>
              <a:t>LipoLight</a:t>
            </a:r>
            <a:r>
              <a:rPr lang="en-US" sz="2400" dirty="0" smtClean="0">
                <a:solidFill>
                  <a:schemeClr val="tx1"/>
                </a:solidFill>
                <a:latin typeface="Trebuchet MS" panose="020B0603020202020204" pitchFamily="34" charset="0"/>
              </a:rPr>
              <a:t>/</a:t>
            </a:r>
            <a:r>
              <a:rPr lang="en-US" sz="2400" dirty="0" err="1" smtClean="0">
                <a:solidFill>
                  <a:schemeClr val="tx1"/>
                </a:solidFill>
                <a:latin typeface="Trebuchet MS" panose="020B0603020202020204" pitchFamily="34" charset="0"/>
              </a:rPr>
              <a:t>LipoLaser</a:t>
            </a:r>
            <a:r>
              <a:rPr lang="en-US" sz="2400" dirty="0" smtClean="0">
                <a:solidFill>
                  <a:schemeClr val="tx1"/>
                </a:solidFill>
                <a:latin typeface="Trebuchet MS" panose="020B0603020202020204" pitchFamily="34" charset="0"/>
              </a:rPr>
              <a:t> treatments, Whole Body Vibration sessions, and Detoxifying Body Wraps can all help you zap areas with cellulite ASAP.</a:t>
            </a:r>
          </a:p>
          <a:p>
            <a:pPr>
              <a:lnSpc>
                <a:spcPct val="110000"/>
              </a:lnSpc>
              <a:buClrTx/>
              <a:buFont typeface="Arial" panose="020B0604020202020204" pitchFamily="34" charset="0"/>
              <a:buChar char="•"/>
            </a:pPr>
            <a:r>
              <a:rPr lang="en-US" sz="2400" dirty="0" smtClean="0">
                <a:solidFill>
                  <a:schemeClr val="tx1"/>
                </a:solidFill>
                <a:latin typeface="Trebuchet MS" panose="020B0603020202020204" pitchFamily="34" charset="0"/>
              </a:rPr>
              <a:t>Solutions4 Exercise Gel will help you get the most out of these treatments!</a:t>
            </a:r>
          </a:p>
          <a:p>
            <a:pPr>
              <a:lnSpc>
                <a:spcPct val="110000"/>
              </a:lnSpc>
              <a:buClrTx/>
              <a:buFont typeface="Arial" panose="020B0604020202020204" pitchFamily="34" charset="0"/>
              <a:buChar char="•"/>
            </a:pPr>
            <a:endParaRPr lang="en-US" sz="2400" dirty="0" smtClean="0">
              <a:solidFill>
                <a:schemeClr val="tx1"/>
              </a:solidFill>
              <a:latin typeface="Trebuchet MS" panose="020B0603020202020204" pitchFamily="34" charset="0"/>
            </a:endParaRPr>
          </a:p>
          <a:p>
            <a:pPr>
              <a:lnSpc>
                <a:spcPct val="110000"/>
              </a:lnSpc>
              <a:buClrTx/>
              <a:buFont typeface="Arial" panose="020B0604020202020204" pitchFamily="34" charset="0"/>
              <a:buChar char="•"/>
            </a:pPr>
            <a:endParaRPr lang="en-US" sz="2400" dirty="0" smtClean="0">
              <a:solidFill>
                <a:schemeClr val="tx1"/>
              </a:solidFill>
              <a:latin typeface="Trebuchet MS" panose="020B0603020202020204" pitchFamily="34" charset="0"/>
            </a:endParaRPr>
          </a:p>
          <a:p>
            <a:pPr>
              <a:lnSpc>
                <a:spcPct val="110000"/>
              </a:lnSpc>
              <a:buClrTx/>
              <a:buFont typeface="Arial" panose="020B0604020202020204" pitchFamily="34" charset="0"/>
              <a:buChar char="•"/>
            </a:pPr>
            <a:endParaRPr lang="en-US" sz="2000" dirty="0" smtClean="0">
              <a:solidFill>
                <a:schemeClr val="tx1"/>
              </a:solidFill>
              <a:latin typeface="Trebuchet MS" panose="020B0603020202020204" pitchFamily="34" charset="0"/>
            </a:endParaRPr>
          </a:p>
        </p:txBody>
      </p:sp>
      <p:sp>
        <p:nvSpPr>
          <p:cNvPr id="4" name="TextBox 3"/>
          <p:cNvSpPr txBox="1"/>
          <p:nvPr/>
        </p:nvSpPr>
        <p:spPr>
          <a:xfrm>
            <a:off x="697803" y="738537"/>
            <a:ext cx="780611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Summary:</a:t>
            </a:r>
          </a:p>
        </p:txBody>
      </p:sp>
    </p:spTree>
    <p:extLst>
      <p:ext uri="{BB962C8B-B14F-4D97-AF65-F5344CB8AC3E}">
        <p14:creationId xmlns:p14="http://schemas.microsoft.com/office/powerpoint/2010/main" val="517138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03" y="1465599"/>
            <a:ext cx="1407577" cy="4772967"/>
          </a:xfrm>
          <a:prstGeom prst="rect">
            <a:avLst/>
          </a:prstGeom>
        </p:spPr>
      </p:pic>
      <p:pic>
        <p:nvPicPr>
          <p:cNvPr id="7170" name="Picture 2" descr="http://integrityfitnessservices.net/wp-content/uploads/2013/11/sale_t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537" y="1346175"/>
            <a:ext cx="6748580" cy="33386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34705" y="782087"/>
            <a:ext cx="570085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On Sale This Week:</a:t>
            </a:r>
          </a:p>
        </p:txBody>
      </p:sp>
      <p:sp>
        <p:nvSpPr>
          <p:cNvPr id="8" name="Rectangle 3"/>
          <p:cNvSpPr txBox="1">
            <a:spLocks noChangeArrowheads="1"/>
          </p:cNvSpPr>
          <p:nvPr/>
        </p:nvSpPr>
        <p:spPr>
          <a:xfrm>
            <a:off x="2599995" y="4179757"/>
            <a:ext cx="6109665" cy="71294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lvl="0" indent="0">
              <a:spcBef>
                <a:spcPts val="0"/>
              </a:spcBef>
              <a:buNone/>
            </a:pPr>
            <a:r>
              <a:rPr lang="en-US" sz="4400" dirty="0" smtClean="0">
                <a:solidFill>
                  <a:schemeClr val="tx1"/>
                </a:solidFill>
                <a:latin typeface="Trebuchet MS" panose="020B0603020202020204" pitchFamily="34" charset="0"/>
              </a:rPr>
              <a:t>Solutions4 Exercise Gel</a:t>
            </a:r>
            <a:endParaRPr lang="en-US" sz="44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95570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5115" y="928558"/>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Trebuchet MS" panose="020B0603020202020204" pitchFamily="34" charset="0"/>
              </a:rPr>
              <a:t>Integrate what you’ve learned today by listening to: </a:t>
            </a:r>
          </a:p>
          <a:p>
            <a:endParaRPr lang="en-US" sz="2000" b="1" dirty="0" smtClean="0">
              <a:solidFill>
                <a:srgbClr val="382C7A"/>
              </a:solidFill>
              <a:latin typeface="Trebuchet MS" panose="020B0603020202020204" pitchFamily="34" charset="0"/>
            </a:endParaRPr>
          </a:p>
          <a:p>
            <a:r>
              <a:rPr lang="en-US" sz="4000" dirty="0" smtClean="0">
                <a:latin typeface="Trebuchet MS" panose="020B0603020202020204" pitchFamily="34" charset="0"/>
              </a:rPr>
              <a:t>LHL003 </a:t>
            </a:r>
            <a:r>
              <a:rPr lang="en-US" sz="4000" dirty="0">
                <a:latin typeface="Trebuchet MS" panose="020B0603020202020204" pitchFamily="34" charset="0"/>
              </a:rPr>
              <a:t>— </a:t>
            </a:r>
            <a:r>
              <a:rPr lang="en-US" sz="4000" dirty="0" smtClean="0">
                <a:latin typeface="Trebuchet MS" panose="020B0603020202020204" pitchFamily="34" charset="0"/>
              </a:rPr>
              <a:t>How to </a:t>
            </a:r>
          </a:p>
          <a:p>
            <a:r>
              <a:rPr lang="en-US" sz="4000" dirty="0" smtClean="0">
                <a:latin typeface="Trebuchet MS" panose="020B0603020202020204" pitchFamily="34" charset="0"/>
              </a:rPr>
              <a:t>Get Rid of Cellulite</a:t>
            </a:r>
          </a:p>
          <a:p>
            <a:r>
              <a:rPr lang="en-US" sz="4000" dirty="0" smtClean="0">
                <a:latin typeface="Trebuchet MS" panose="020B0603020202020204" pitchFamily="34" charset="0"/>
              </a:rPr>
              <a:t>Naturally</a:t>
            </a:r>
            <a:endParaRPr lang="en-US" sz="4000" dirty="0">
              <a:latin typeface="Trebuchet MS" panose="020B0603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683"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4793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6793"/>
          <a:stretch/>
        </p:blipFill>
        <p:spPr>
          <a:xfrm>
            <a:off x="3983976" y="968829"/>
            <a:ext cx="4948929" cy="5309607"/>
          </a:xfrm>
          <a:prstGeom prst="rect">
            <a:avLst/>
          </a:prstGeom>
        </p:spPr>
      </p:pic>
      <p:sp>
        <p:nvSpPr>
          <p:cNvPr id="5" name="Rectangle 3"/>
          <p:cNvSpPr txBox="1">
            <a:spLocks noChangeArrowheads="1"/>
          </p:cNvSpPr>
          <p:nvPr/>
        </p:nvSpPr>
        <p:spPr>
          <a:xfrm>
            <a:off x="632475" y="1193956"/>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800" dirty="0" smtClean="0">
                <a:solidFill>
                  <a:schemeClr val="tx1"/>
                </a:solidFill>
              </a:rPr>
              <a:t>All of the classes in </a:t>
            </a:r>
          </a:p>
          <a:p>
            <a:pPr marL="0" indent="0">
              <a:spcBef>
                <a:spcPts val="0"/>
              </a:spcBef>
              <a:buNone/>
            </a:pPr>
            <a:r>
              <a:rPr lang="en-US" sz="3800" dirty="0" smtClean="0">
                <a:solidFill>
                  <a:schemeClr val="tx1"/>
                </a:solidFill>
              </a:rPr>
              <a:t>this series build </a:t>
            </a:r>
            <a:endParaRPr lang="en-US" sz="3800" dirty="0">
              <a:solidFill>
                <a:schemeClr val="tx1"/>
              </a:solidFill>
            </a:endParaRPr>
          </a:p>
          <a:p>
            <a:pPr marL="0" indent="0">
              <a:spcBef>
                <a:spcPts val="0"/>
              </a:spcBef>
              <a:buNone/>
            </a:pPr>
            <a:r>
              <a:rPr lang="en-US" sz="3800" dirty="0" smtClean="0">
                <a:solidFill>
                  <a:schemeClr val="tx1"/>
                </a:solidFill>
              </a:rPr>
              <a:t>upon one another</a:t>
            </a:r>
            <a:r>
              <a:rPr lang="en-US" sz="3800" dirty="0">
                <a:solidFill>
                  <a:schemeClr val="tx1"/>
                </a:solidFill>
              </a:rPr>
              <a:t>. </a:t>
            </a:r>
            <a:endParaRPr lang="en-US" sz="3800" dirty="0" smtClean="0">
              <a:solidFill>
                <a:schemeClr val="tx1"/>
              </a:solidFill>
            </a:endParaRPr>
          </a:p>
          <a:p>
            <a:pPr marL="0" indent="0">
              <a:spcBef>
                <a:spcPts val="0"/>
              </a:spcBef>
              <a:buNone/>
            </a:pPr>
            <a:r>
              <a:rPr lang="en-US" sz="3800" dirty="0" smtClean="0">
                <a:solidFill>
                  <a:schemeClr val="tx1"/>
                </a:solidFill>
              </a:rPr>
              <a:t>By </a:t>
            </a:r>
            <a:r>
              <a:rPr lang="en-US" sz="3800" dirty="0">
                <a:solidFill>
                  <a:schemeClr val="tx1"/>
                </a:solidFill>
              </a:rPr>
              <a:t>attending </a:t>
            </a:r>
          </a:p>
          <a:p>
            <a:pPr marL="0" indent="0">
              <a:spcBef>
                <a:spcPts val="0"/>
              </a:spcBef>
              <a:buNone/>
            </a:pPr>
            <a:r>
              <a:rPr lang="en-US" sz="3800" dirty="0">
                <a:solidFill>
                  <a:schemeClr val="tx1"/>
                </a:solidFill>
              </a:rPr>
              <a:t>regularly, you’ll </a:t>
            </a:r>
          </a:p>
          <a:p>
            <a:pPr marL="0" indent="0">
              <a:spcBef>
                <a:spcPts val="0"/>
              </a:spcBef>
              <a:buNone/>
            </a:pPr>
            <a:r>
              <a:rPr lang="en-US" sz="3800" dirty="0">
                <a:solidFill>
                  <a:schemeClr val="tx1"/>
                </a:solidFill>
              </a:rPr>
              <a:t>learn the habits </a:t>
            </a:r>
            <a:endParaRPr lang="en-US" sz="3800" dirty="0" smtClean="0">
              <a:solidFill>
                <a:schemeClr val="tx1"/>
              </a:solidFill>
            </a:endParaRPr>
          </a:p>
          <a:p>
            <a:pPr marL="0" indent="0">
              <a:spcBef>
                <a:spcPts val="0"/>
              </a:spcBef>
              <a:buNone/>
            </a:pPr>
            <a:r>
              <a:rPr lang="en-US" sz="3800" dirty="0" smtClean="0">
                <a:solidFill>
                  <a:schemeClr val="tx1"/>
                </a:solidFill>
              </a:rPr>
              <a:t>of </a:t>
            </a:r>
            <a:r>
              <a:rPr lang="en-US" sz="3800" dirty="0">
                <a:solidFill>
                  <a:schemeClr val="tx1"/>
                </a:solidFill>
              </a:rPr>
              <a:t>a naturally </a:t>
            </a:r>
            <a:endParaRPr lang="en-US" sz="3800" dirty="0" smtClean="0">
              <a:solidFill>
                <a:schemeClr val="tx1"/>
              </a:solidFill>
            </a:endParaRPr>
          </a:p>
          <a:p>
            <a:pPr marL="0" indent="0">
              <a:spcBef>
                <a:spcPts val="0"/>
              </a:spcBef>
              <a:buNone/>
            </a:pPr>
            <a:r>
              <a:rPr lang="en-US" sz="3800" dirty="0" smtClean="0">
                <a:solidFill>
                  <a:schemeClr val="tx1"/>
                </a:solidFill>
              </a:rPr>
              <a:t>thin </a:t>
            </a:r>
            <a:r>
              <a:rPr lang="en-US" sz="3800" dirty="0">
                <a:solidFill>
                  <a:schemeClr val="tx1"/>
                </a:solidFill>
              </a:rPr>
              <a:t>person! </a:t>
            </a:r>
          </a:p>
          <a:p>
            <a:pPr marL="0" indent="0">
              <a:spcBef>
                <a:spcPts val="0"/>
              </a:spcBef>
              <a:buNone/>
            </a:pPr>
            <a:r>
              <a:rPr lang="en-US" sz="3600" dirty="0" smtClean="0">
                <a:solidFill>
                  <a:schemeClr val="tx1"/>
                </a:solidFill>
              </a:rPr>
              <a:t> </a:t>
            </a:r>
          </a:p>
        </p:txBody>
      </p:sp>
    </p:spTree>
    <p:extLst>
      <p:ext uri="{BB962C8B-B14F-4D97-AF65-F5344CB8AC3E}">
        <p14:creationId xmlns:p14="http://schemas.microsoft.com/office/powerpoint/2010/main" val="4094041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99680" y="1739628"/>
            <a:ext cx="4300920"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300" dirty="0" smtClean="0">
                <a:solidFill>
                  <a:schemeClr val="tx1"/>
                </a:solidFill>
                <a:latin typeface="Trebuchet MS" panose="020B0603020202020204" pitchFamily="34" charset="0"/>
              </a:rPr>
              <a:t>Most women list cellulite as one of </a:t>
            </a:r>
          </a:p>
          <a:p>
            <a:pPr marL="0" indent="0">
              <a:spcBef>
                <a:spcPts val="0"/>
              </a:spcBef>
              <a:buNone/>
            </a:pPr>
            <a:r>
              <a:rPr lang="en-US" sz="3300" dirty="0" smtClean="0">
                <a:solidFill>
                  <a:schemeClr val="tx1"/>
                </a:solidFill>
                <a:latin typeface="Trebuchet MS" panose="020B0603020202020204" pitchFamily="34" charset="0"/>
              </a:rPr>
              <a:t>the main things that they’d like to change about their bodies. Dimply, puckered skin just doesn’t make you feel your best!</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509" r="33151"/>
          <a:stretch/>
        </p:blipFill>
        <p:spPr>
          <a:xfrm>
            <a:off x="5040629" y="1842498"/>
            <a:ext cx="3562145" cy="4002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697803" y="818547"/>
            <a:ext cx="772610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Got Cellulite?</a:t>
            </a:r>
          </a:p>
        </p:txBody>
      </p:sp>
    </p:spTree>
    <p:extLst>
      <p:ext uri="{BB962C8B-B14F-4D97-AF65-F5344CB8AC3E}">
        <p14:creationId xmlns:p14="http://schemas.microsoft.com/office/powerpoint/2010/main" val="2824740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823486" y="1908733"/>
            <a:ext cx="4794733"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400" dirty="0" smtClean="0">
                <a:solidFill>
                  <a:schemeClr val="tx1"/>
                </a:solidFill>
                <a:latin typeface="Trebuchet MS" panose="020B0603020202020204" pitchFamily="34" charset="0"/>
              </a:rPr>
              <a:t>Fortunately, you don’t have to live with cellulite forever. There are several steps you can take to smooth out your skin and banish cellulite for good!</a:t>
            </a:r>
          </a:p>
        </p:txBody>
      </p:sp>
      <p:sp>
        <p:nvSpPr>
          <p:cNvPr id="5" name="TextBox 4"/>
          <p:cNvSpPr txBox="1"/>
          <p:nvPr/>
        </p:nvSpPr>
        <p:spPr>
          <a:xfrm>
            <a:off x="697803" y="818547"/>
            <a:ext cx="7757060" cy="830997"/>
          </a:xfrm>
          <a:prstGeom prst="rect">
            <a:avLst/>
          </a:prstGeom>
          <a:noFill/>
        </p:spPr>
        <p:txBody>
          <a:bodyPr wrap="none" rtlCol="0">
            <a:spAutoFit/>
          </a:bodyPr>
          <a:lstStyle/>
          <a:p>
            <a:r>
              <a:rPr lang="en-US" sz="4800" b="1" dirty="0" smtClean="0">
                <a:solidFill>
                  <a:srgbClr val="1C77A4"/>
                </a:solidFill>
                <a:latin typeface="Trebuchet MS" panose="020B0603020202020204" pitchFamily="34" charset="0"/>
              </a:rPr>
              <a:t>We Can Zap Cellulite ASAP</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8992" t="8682" r="16761"/>
          <a:stretch/>
        </p:blipFill>
        <p:spPr>
          <a:xfrm>
            <a:off x="583504" y="1793844"/>
            <a:ext cx="2828066" cy="4275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8847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54655" y="1728569"/>
            <a:ext cx="4771725" cy="4260751"/>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200" dirty="0" smtClean="0">
                <a:solidFill>
                  <a:schemeClr val="tx1"/>
                </a:solidFill>
                <a:latin typeface="Trebuchet MS" panose="020B0603020202020204" pitchFamily="34" charset="0"/>
              </a:rPr>
              <a:t>Studies show that most Americans have between 400 and 800 chemicals stored in their bodies, typically in fat cells and in connective tissues. These toxins cause unsightly cellulite to form.</a:t>
            </a:r>
          </a:p>
        </p:txBody>
      </p:sp>
      <p:sp>
        <p:nvSpPr>
          <p:cNvPr id="4" name="TextBox 3"/>
          <p:cNvSpPr txBox="1"/>
          <p:nvPr/>
        </p:nvSpPr>
        <p:spPr>
          <a:xfrm>
            <a:off x="697803" y="738537"/>
            <a:ext cx="780611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Detoxification</a:t>
            </a:r>
          </a:p>
        </p:txBody>
      </p:sp>
      <p:pic>
        <p:nvPicPr>
          <p:cNvPr id="1028" name="Picture 4" descr="http://www.bio-synergy.co.uk/images/companies/1/Imgs/fat%20c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139203" y="2367646"/>
            <a:ext cx="3974169" cy="29825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24704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paoc.org/images/default-source/default-album/glass-of-lemonade_-jpg.jpg?sfvrsn=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02" t="5233" r="7594"/>
          <a:stretch/>
        </p:blipFill>
        <p:spPr bwMode="auto">
          <a:xfrm>
            <a:off x="494614" y="1769623"/>
            <a:ext cx="3714750" cy="43620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txBox="1">
            <a:spLocks noChangeArrowheads="1"/>
          </p:cNvSpPr>
          <p:nvPr/>
        </p:nvSpPr>
        <p:spPr>
          <a:xfrm>
            <a:off x="4517974" y="1630306"/>
            <a:ext cx="4397426"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000" dirty="0" smtClean="0">
                <a:solidFill>
                  <a:schemeClr val="tx1"/>
                </a:solidFill>
                <a:latin typeface="Trebuchet MS" panose="020B0603020202020204" pitchFamily="34" charset="0"/>
              </a:rPr>
              <a:t>Detoxification helps your body eliminate these toxins, and thus reduce the appearance of cellulite! You can detoxify your body through a combination of dietary strategies and in-clinic treatments.</a:t>
            </a:r>
          </a:p>
        </p:txBody>
      </p:sp>
      <p:sp>
        <p:nvSpPr>
          <p:cNvPr id="4" name="TextBox 3"/>
          <p:cNvSpPr txBox="1"/>
          <p:nvPr/>
        </p:nvSpPr>
        <p:spPr>
          <a:xfrm>
            <a:off x="697803" y="738537"/>
            <a:ext cx="780611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Detoxification</a:t>
            </a:r>
          </a:p>
        </p:txBody>
      </p:sp>
    </p:spTree>
    <p:extLst>
      <p:ext uri="{BB962C8B-B14F-4D97-AF65-F5344CB8AC3E}">
        <p14:creationId xmlns:p14="http://schemas.microsoft.com/office/powerpoint/2010/main" val="2802879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9790" y="1245870"/>
            <a:ext cx="3346505" cy="5017770"/>
          </a:xfrm>
          <a:prstGeom prst="rect">
            <a:avLst/>
          </a:prstGeom>
        </p:spPr>
      </p:pic>
      <p:sp>
        <p:nvSpPr>
          <p:cNvPr id="3" name="Rectangle 3"/>
          <p:cNvSpPr txBox="1">
            <a:spLocks noChangeArrowheads="1"/>
          </p:cNvSpPr>
          <p:nvPr/>
        </p:nvSpPr>
        <p:spPr>
          <a:xfrm>
            <a:off x="697803" y="1649467"/>
            <a:ext cx="5276743"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800" dirty="0" smtClean="0">
                <a:solidFill>
                  <a:schemeClr val="tx1"/>
                </a:solidFill>
                <a:latin typeface="Trebuchet MS" panose="020B0603020202020204" pitchFamily="34" charset="0"/>
              </a:rPr>
              <a:t>If you experience stress throughout the day, your body has to cope with chronically elevated cortisol levels. Too much cortisol can switch on your “fat-storing hormones” and cause hormonal imbalances. This, in turn, </a:t>
            </a:r>
          </a:p>
          <a:p>
            <a:pPr marL="0" indent="0">
              <a:spcBef>
                <a:spcPts val="0"/>
              </a:spcBef>
              <a:buNone/>
            </a:pPr>
            <a:r>
              <a:rPr lang="en-US" sz="2800" dirty="0" smtClean="0">
                <a:solidFill>
                  <a:schemeClr val="tx1"/>
                </a:solidFill>
                <a:latin typeface="Trebuchet MS" panose="020B0603020202020204" pitchFamily="34" charset="0"/>
              </a:rPr>
              <a:t>can make it difficult to </a:t>
            </a:r>
          </a:p>
          <a:p>
            <a:pPr marL="0" indent="0">
              <a:spcBef>
                <a:spcPts val="0"/>
              </a:spcBef>
              <a:buNone/>
            </a:pPr>
            <a:r>
              <a:rPr lang="en-US" sz="2800" dirty="0" smtClean="0">
                <a:solidFill>
                  <a:schemeClr val="tx1"/>
                </a:solidFill>
                <a:latin typeface="Trebuchet MS" panose="020B0603020202020204" pitchFamily="34" charset="0"/>
              </a:rPr>
              <a:t>target unwanted cellulite.</a:t>
            </a:r>
          </a:p>
        </p:txBody>
      </p:sp>
      <p:sp>
        <p:nvSpPr>
          <p:cNvPr id="4" name="TextBox 3"/>
          <p:cNvSpPr txBox="1"/>
          <p:nvPr/>
        </p:nvSpPr>
        <p:spPr>
          <a:xfrm>
            <a:off x="697803" y="738537"/>
            <a:ext cx="780611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Stress Reduction</a:t>
            </a:r>
          </a:p>
        </p:txBody>
      </p:sp>
    </p:spTree>
    <p:extLst>
      <p:ext uri="{BB962C8B-B14F-4D97-AF65-F5344CB8AC3E}">
        <p14:creationId xmlns:p14="http://schemas.microsoft.com/office/powerpoint/2010/main" val="2887677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0640" y="1215046"/>
            <a:ext cx="3705151" cy="5042498"/>
          </a:xfrm>
          <a:prstGeom prst="rect">
            <a:avLst/>
          </a:prstGeom>
        </p:spPr>
      </p:pic>
      <p:sp>
        <p:nvSpPr>
          <p:cNvPr id="3" name="Rectangle 3"/>
          <p:cNvSpPr txBox="1">
            <a:spLocks noChangeArrowheads="1"/>
          </p:cNvSpPr>
          <p:nvPr/>
        </p:nvSpPr>
        <p:spPr>
          <a:xfrm>
            <a:off x="559474" y="1822627"/>
            <a:ext cx="5898476"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000" dirty="0" smtClean="0">
                <a:solidFill>
                  <a:schemeClr val="tx1"/>
                </a:solidFill>
                <a:latin typeface="Trebuchet MS" panose="020B0603020202020204" pitchFamily="34" charset="0"/>
              </a:rPr>
              <a:t>The quality of your food </a:t>
            </a:r>
          </a:p>
          <a:p>
            <a:pPr marL="0" indent="0">
              <a:spcBef>
                <a:spcPts val="0"/>
              </a:spcBef>
              <a:buNone/>
            </a:pPr>
            <a:r>
              <a:rPr lang="en-US" sz="3000" dirty="0" smtClean="0">
                <a:solidFill>
                  <a:schemeClr val="tx1"/>
                </a:solidFill>
                <a:latin typeface="Trebuchet MS" panose="020B0603020202020204" pitchFamily="34" charset="0"/>
              </a:rPr>
              <a:t>can also make a big </a:t>
            </a:r>
          </a:p>
          <a:p>
            <a:pPr marL="0" indent="0">
              <a:spcBef>
                <a:spcPts val="0"/>
              </a:spcBef>
              <a:buNone/>
            </a:pPr>
            <a:r>
              <a:rPr lang="en-US" sz="3000" dirty="0" smtClean="0">
                <a:solidFill>
                  <a:schemeClr val="tx1"/>
                </a:solidFill>
                <a:latin typeface="Trebuchet MS" panose="020B0603020202020204" pitchFamily="34" charset="0"/>
              </a:rPr>
              <a:t>difference for cellulite reduction. Eating toxic </a:t>
            </a:r>
          </a:p>
          <a:p>
            <a:pPr marL="0" indent="0">
              <a:spcBef>
                <a:spcPts val="0"/>
              </a:spcBef>
              <a:buNone/>
            </a:pPr>
            <a:r>
              <a:rPr lang="en-US" sz="3000" dirty="0" smtClean="0">
                <a:solidFill>
                  <a:schemeClr val="tx1"/>
                </a:solidFill>
                <a:latin typeface="Trebuchet MS" panose="020B0603020202020204" pitchFamily="34" charset="0"/>
              </a:rPr>
              <a:t>processed foods will make cellulite worse, while healthy fruits and vegetables will smooth things out and help you </a:t>
            </a:r>
          </a:p>
          <a:p>
            <a:pPr marL="0" indent="0">
              <a:spcBef>
                <a:spcPts val="0"/>
              </a:spcBef>
              <a:buNone/>
            </a:pPr>
            <a:r>
              <a:rPr lang="en-US" sz="3000" dirty="0" smtClean="0">
                <a:solidFill>
                  <a:schemeClr val="tx1"/>
                </a:solidFill>
                <a:latin typeface="Trebuchet MS" panose="020B0603020202020204" pitchFamily="34" charset="0"/>
              </a:rPr>
              <a:t>look your best!</a:t>
            </a:r>
          </a:p>
        </p:txBody>
      </p:sp>
      <p:sp>
        <p:nvSpPr>
          <p:cNvPr id="4" name="TextBox 3"/>
          <p:cNvSpPr txBox="1"/>
          <p:nvPr/>
        </p:nvSpPr>
        <p:spPr>
          <a:xfrm>
            <a:off x="697803" y="738537"/>
            <a:ext cx="7806117" cy="830997"/>
          </a:xfrm>
          <a:prstGeom prst="rect">
            <a:avLst/>
          </a:prstGeom>
          <a:noFill/>
        </p:spPr>
        <p:txBody>
          <a:bodyPr wrap="square" rtlCol="0">
            <a:spAutoFit/>
          </a:bodyPr>
          <a:lstStyle/>
          <a:p>
            <a:pPr algn="ctr"/>
            <a:r>
              <a:rPr lang="en-US" sz="4800" b="1" dirty="0" smtClean="0">
                <a:solidFill>
                  <a:srgbClr val="1C77A4"/>
                </a:solidFill>
                <a:latin typeface="Trebuchet MS" panose="020B0603020202020204" pitchFamily="34" charset="0"/>
              </a:rPr>
              <a:t>Optimal Nutrition</a:t>
            </a:r>
          </a:p>
        </p:txBody>
      </p:sp>
    </p:spTree>
    <p:extLst>
      <p:ext uri="{BB962C8B-B14F-4D97-AF65-F5344CB8AC3E}">
        <p14:creationId xmlns:p14="http://schemas.microsoft.com/office/powerpoint/2010/main" val="3322704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docProps/app.xml><?xml version="1.0" encoding="utf-8"?>
<Properties xmlns="http://schemas.openxmlformats.org/officeDocument/2006/extended-properties" xmlns:vt="http://schemas.openxmlformats.org/officeDocument/2006/docPropsVTypes">
  <Template>Summit Theme2 (2)</Template>
  <TotalTime>500</TotalTime>
  <Words>1048</Words>
  <Application>Microsoft Office PowerPoint</Application>
  <PresentationFormat>On-screen Show (4:3)</PresentationFormat>
  <Paragraphs>87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Sullivan</dc:creator>
  <cp:lastModifiedBy>Kristen Sullivan</cp:lastModifiedBy>
  <cp:revision>48</cp:revision>
  <dcterms:created xsi:type="dcterms:W3CDTF">2015-06-17T18:10:29Z</dcterms:created>
  <dcterms:modified xsi:type="dcterms:W3CDTF">2015-08-14T18:46:50Z</dcterms:modified>
</cp:coreProperties>
</file>