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6"/>
  </p:notesMasterIdLst>
  <p:sldIdLst>
    <p:sldId id="259" r:id="rId2"/>
    <p:sldId id="271" r:id="rId3"/>
    <p:sldId id="311" r:id="rId4"/>
    <p:sldId id="299" r:id="rId5"/>
    <p:sldId id="314" r:id="rId6"/>
    <p:sldId id="320" r:id="rId7"/>
    <p:sldId id="312" r:id="rId8"/>
    <p:sldId id="302" r:id="rId9"/>
    <p:sldId id="303" r:id="rId10"/>
    <p:sldId id="304" r:id="rId11"/>
    <p:sldId id="313" r:id="rId12"/>
    <p:sldId id="315" r:id="rId13"/>
    <p:sldId id="316" r:id="rId14"/>
    <p:sldId id="301" r:id="rId15"/>
    <p:sldId id="321" r:id="rId16"/>
    <p:sldId id="269" r:id="rId17"/>
    <p:sldId id="317" r:id="rId18"/>
    <p:sldId id="296" r:id="rId19"/>
    <p:sldId id="318" r:id="rId20"/>
    <p:sldId id="297" r:id="rId21"/>
    <p:sldId id="319" r:id="rId22"/>
    <p:sldId id="289" r:id="rId23"/>
    <p:sldId id="322"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hthouse5"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382C7A"/>
    <a:srgbClr val="6A9CB9"/>
    <a:srgbClr val="FFFEFD"/>
    <a:srgbClr val="1E77C6"/>
    <a:srgbClr val="3FBFCB"/>
    <a:srgbClr val="4271B5"/>
    <a:srgbClr val="624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96206" autoAdjust="0"/>
  </p:normalViewPr>
  <p:slideViewPr>
    <p:cSldViewPr snapToGrid="0">
      <p:cViewPr varScale="1">
        <p:scale>
          <a:sx n="93" d="100"/>
          <a:sy n="93" d="100"/>
        </p:scale>
        <p:origin x="34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1732-C176-420F-8611-5ED702939E59}" type="datetimeFigureOut">
              <a:rPr lang="en-US" smtClean="0"/>
              <a:t>8/14/2015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03AA-A362-42AD-A24C-59845428EF63}" type="slidenum">
              <a:rPr lang="en-US" smtClean="0"/>
              <a:t>‹#›</a:t>
            </a:fld>
            <a:endParaRPr lang="en-US"/>
          </a:p>
        </p:txBody>
      </p:sp>
    </p:spTree>
    <p:extLst>
      <p:ext uri="{BB962C8B-B14F-4D97-AF65-F5344CB8AC3E}">
        <p14:creationId xmlns:p14="http://schemas.microsoft.com/office/powerpoint/2010/main" val="913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a:t>
            </a:fld>
            <a:endParaRPr lang="en-US"/>
          </a:p>
        </p:txBody>
      </p:sp>
    </p:spTree>
    <p:extLst>
      <p:ext uri="{BB962C8B-B14F-4D97-AF65-F5344CB8AC3E}">
        <p14:creationId xmlns:p14="http://schemas.microsoft.com/office/powerpoint/2010/main" val="3713132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19</a:t>
            </a:fld>
            <a:endParaRPr lang="en-US"/>
          </a:p>
        </p:txBody>
      </p:sp>
    </p:spTree>
    <p:extLst>
      <p:ext uri="{BB962C8B-B14F-4D97-AF65-F5344CB8AC3E}">
        <p14:creationId xmlns:p14="http://schemas.microsoft.com/office/powerpoint/2010/main" val="2116377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20</a:t>
            </a:fld>
            <a:endParaRPr lang="en-US"/>
          </a:p>
        </p:txBody>
      </p:sp>
    </p:spTree>
    <p:extLst>
      <p:ext uri="{BB962C8B-B14F-4D97-AF65-F5344CB8AC3E}">
        <p14:creationId xmlns:p14="http://schemas.microsoft.com/office/powerpoint/2010/main" val="1117645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21</a:t>
            </a:fld>
            <a:endParaRPr lang="en-US"/>
          </a:p>
        </p:txBody>
      </p:sp>
    </p:spTree>
    <p:extLst>
      <p:ext uri="{BB962C8B-B14F-4D97-AF65-F5344CB8AC3E}">
        <p14:creationId xmlns:p14="http://schemas.microsoft.com/office/powerpoint/2010/main" val="3455579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23</a:t>
            </a:fld>
            <a:endParaRPr lang="en-US"/>
          </a:p>
        </p:txBody>
      </p:sp>
    </p:spTree>
    <p:extLst>
      <p:ext uri="{BB962C8B-B14F-4D97-AF65-F5344CB8AC3E}">
        <p14:creationId xmlns:p14="http://schemas.microsoft.com/office/powerpoint/2010/main" val="4288219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24</a:t>
            </a:fld>
            <a:endParaRPr lang="en-US"/>
          </a:p>
        </p:txBody>
      </p:sp>
    </p:spTree>
    <p:extLst>
      <p:ext uri="{BB962C8B-B14F-4D97-AF65-F5344CB8AC3E}">
        <p14:creationId xmlns:p14="http://schemas.microsoft.com/office/powerpoint/2010/main" val="2457280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a:t>
            </a:fld>
            <a:endParaRPr lang="en-US"/>
          </a:p>
        </p:txBody>
      </p:sp>
    </p:spTree>
    <p:extLst>
      <p:ext uri="{BB962C8B-B14F-4D97-AF65-F5344CB8AC3E}">
        <p14:creationId xmlns:p14="http://schemas.microsoft.com/office/powerpoint/2010/main" val="337029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3</a:t>
            </a:fld>
            <a:endParaRPr lang="en-US"/>
          </a:p>
        </p:txBody>
      </p:sp>
    </p:spTree>
    <p:extLst>
      <p:ext uri="{BB962C8B-B14F-4D97-AF65-F5344CB8AC3E}">
        <p14:creationId xmlns:p14="http://schemas.microsoft.com/office/powerpoint/2010/main" val="159497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9</a:t>
            </a:fld>
            <a:endParaRPr lang="en-US"/>
          </a:p>
        </p:txBody>
      </p:sp>
    </p:spTree>
    <p:extLst>
      <p:ext uri="{BB962C8B-B14F-4D97-AF65-F5344CB8AC3E}">
        <p14:creationId xmlns:p14="http://schemas.microsoft.com/office/powerpoint/2010/main" val="233975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14</a:t>
            </a:fld>
            <a:endParaRPr lang="en-US"/>
          </a:p>
        </p:txBody>
      </p:sp>
    </p:spTree>
    <p:extLst>
      <p:ext uri="{BB962C8B-B14F-4D97-AF65-F5344CB8AC3E}">
        <p14:creationId xmlns:p14="http://schemas.microsoft.com/office/powerpoint/2010/main" val="81575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15</a:t>
            </a:fld>
            <a:endParaRPr lang="en-US"/>
          </a:p>
        </p:txBody>
      </p:sp>
    </p:spTree>
    <p:extLst>
      <p:ext uri="{BB962C8B-B14F-4D97-AF65-F5344CB8AC3E}">
        <p14:creationId xmlns:p14="http://schemas.microsoft.com/office/powerpoint/2010/main" val="386603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16</a:t>
            </a:fld>
            <a:endParaRPr lang="en-US"/>
          </a:p>
        </p:txBody>
      </p:sp>
    </p:spTree>
    <p:extLst>
      <p:ext uri="{BB962C8B-B14F-4D97-AF65-F5344CB8AC3E}">
        <p14:creationId xmlns:p14="http://schemas.microsoft.com/office/powerpoint/2010/main" val="2305205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17</a:t>
            </a:fld>
            <a:endParaRPr lang="en-US"/>
          </a:p>
        </p:txBody>
      </p:sp>
    </p:spTree>
    <p:extLst>
      <p:ext uri="{BB962C8B-B14F-4D97-AF65-F5344CB8AC3E}">
        <p14:creationId xmlns:p14="http://schemas.microsoft.com/office/powerpoint/2010/main" val="332899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18</a:t>
            </a:fld>
            <a:endParaRPr lang="en-US"/>
          </a:p>
        </p:txBody>
      </p:sp>
    </p:spTree>
    <p:extLst>
      <p:ext uri="{BB962C8B-B14F-4D97-AF65-F5344CB8AC3E}">
        <p14:creationId xmlns:p14="http://schemas.microsoft.com/office/powerpoint/2010/main" val="292869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5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414D439-CB2A-402F-9F97-2E7DD63CCDF5}" type="datetimeFigureOut">
              <a:rPr lang="en-US" smtClean="0"/>
              <a:t>8/14/2015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8BFD0C0-CB83-48E2-9F9C-3E1F6D35A110}" type="slidenum">
              <a:rPr lang="en-US" smtClean="0"/>
              <a:t>‹#›</a:t>
            </a:fld>
            <a:endParaRPr lang="en-US"/>
          </a:p>
        </p:txBody>
      </p:sp>
    </p:spTree>
    <p:extLst>
      <p:ext uri="{BB962C8B-B14F-4D97-AF65-F5344CB8AC3E}">
        <p14:creationId xmlns:p14="http://schemas.microsoft.com/office/powerpoint/2010/main" val="1428097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496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314771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0549" t="8079" r="17795" b="4411"/>
          <a:stretch/>
        </p:blipFill>
        <p:spPr>
          <a:xfrm>
            <a:off x="416687" y="848633"/>
            <a:ext cx="3032567" cy="5554027"/>
          </a:xfrm>
          <a:prstGeom prst="rect">
            <a:avLst/>
          </a:prstGeom>
        </p:spPr>
      </p:pic>
      <p:sp>
        <p:nvSpPr>
          <p:cNvPr id="2" name="Rectangle 3"/>
          <p:cNvSpPr txBox="1">
            <a:spLocks noChangeArrowheads="1"/>
          </p:cNvSpPr>
          <p:nvPr/>
        </p:nvSpPr>
        <p:spPr>
          <a:xfrm>
            <a:off x="3495553" y="2855326"/>
            <a:ext cx="5185971" cy="294306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3400" dirty="0">
                <a:solidFill>
                  <a:schemeClr val="tx1"/>
                </a:solidFill>
              </a:rPr>
              <a:t>When we consume more toxins than our body is able to eliminate, we gain weight and develop cellulite! </a:t>
            </a:r>
            <a:endParaRPr lang="en-US" sz="3400" b="1" dirty="0" smtClean="0">
              <a:solidFill>
                <a:schemeClr val="tx1"/>
              </a:solidFill>
            </a:endParaRPr>
          </a:p>
        </p:txBody>
      </p:sp>
      <p:sp>
        <p:nvSpPr>
          <p:cNvPr id="4" name="TextBox 3"/>
          <p:cNvSpPr txBox="1"/>
          <p:nvPr/>
        </p:nvSpPr>
        <p:spPr>
          <a:xfrm>
            <a:off x="3495553" y="980604"/>
            <a:ext cx="5185971" cy="1754326"/>
          </a:xfrm>
          <a:prstGeom prst="rect">
            <a:avLst/>
          </a:prstGeom>
          <a:noFill/>
        </p:spPr>
        <p:txBody>
          <a:bodyPr wrap="square" rtlCol="0">
            <a:spAutoFit/>
          </a:bodyPr>
          <a:lstStyle/>
          <a:p>
            <a:r>
              <a:rPr lang="en-US" sz="5400" b="1" dirty="0" smtClean="0">
                <a:solidFill>
                  <a:srgbClr val="1C77A4"/>
                </a:solidFill>
              </a:rPr>
              <a:t>Toxins and Weight Gain</a:t>
            </a:r>
            <a:endParaRPr lang="en-US" sz="5400" b="1" dirty="0">
              <a:solidFill>
                <a:srgbClr val="1C77A4"/>
              </a:solidFill>
            </a:endParaRPr>
          </a:p>
        </p:txBody>
      </p:sp>
    </p:spTree>
    <p:extLst>
      <p:ext uri="{BB962C8B-B14F-4D97-AF65-F5344CB8AC3E}">
        <p14:creationId xmlns:p14="http://schemas.microsoft.com/office/powerpoint/2010/main" val="2172812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59757" y="2118385"/>
            <a:ext cx="5023412" cy="4835525"/>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3200" dirty="0" smtClean="0">
                <a:solidFill>
                  <a:schemeClr val="tx1"/>
                </a:solidFill>
              </a:rPr>
              <a:t>If you’re overweight, your body probably isn’t optimally healthy. Detoxification deep cleans your body and makes it </a:t>
            </a:r>
            <a:r>
              <a:rPr lang="en-US" sz="3200" i="1" dirty="0" smtClean="0">
                <a:solidFill>
                  <a:schemeClr val="tx1"/>
                </a:solidFill>
              </a:rPr>
              <a:t>much </a:t>
            </a:r>
            <a:r>
              <a:rPr lang="en-US" sz="3200" dirty="0" smtClean="0">
                <a:solidFill>
                  <a:schemeClr val="tx1"/>
                </a:solidFill>
              </a:rPr>
              <a:t>easier to lose weight.</a:t>
            </a:r>
            <a:endParaRPr lang="en-US" sz="3200" dirty="0">
              <a:solidFill>
                <a:schemeClr val="tx1"/>
              </a:solidFill>
            </a:endParaRPr>
          </a:p>
        </p:txBody>
      </p:sp>
      <p:sp>
        <p:nvSpPr>
          <p:cNvPr id="3" name="TextBox 2"/>
          <p:cNvSpPr txBox="1"/>
          <p:nvPr/>
        </p:nvSpPr>
        <p:spPr>
          <a:xfrm>
            <a:off x="413576" y="972273"/>
            <a:ext cx="8319329" cy="769441"/>
          </a:xfrm>
          <a:prstGeom prst="rect">
            <a:avLst/>
          </a:prstGeom>
          <a:noFill/>
        </p:spPr>
        <p:txBody>
          <a:bodyPr wrap="none" rtlCol="0">
            <a:spAutoFit/>
          </a:bodyPr>
          <a:lstStyle/>
          <a:p>
            <a:pPr algn="ctr"/>
            <a:r>
              <a:rPr lang="en-US" sz="4400" b="1" dirty="0" smtClean="0">
                <a:solidFill>
                  <a:srgbClr val="1C77A4"/>
                </a:solidFill>
              </a:rPr>
              <a:t>Detoxification and Weight Loss</a:t>
            </a:r>
            <a:endParaRPr lang="en-US" sz="4400" b="1" dirty="0">
              <a:solidFill>
                <a:srgbClr val="1C77A4"/>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3169" y="1823014"/>
            <a:ext cx="3045453" cy="4441905"/>
          </a:xfrm>
          <a:prstGeom prst="rect">
            <a:avLst/>
          </a:prstGeom>
        </p:spPr>
      </p:pic>
    </p:spTree>
    <p:extLst>
      <p:ext uri="{BB962C8B-B14F-4D97-AF65-F5344CB8AC3E}">
        <p14:creationId xmlns:p14="http://schemas.microsoft.com/office/powerpoint/2010/main" val="4086065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491020" y="1883579"/>
            <a:ext cx="4245433" cy="4835525"/>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100" dirty="0">
                <a:solidFill>
                  <a:schemeClr val="tx1"/>
                </a:solidFill>
                <a:latin typeface="Trebuchet MS" panose="020B0603020202020204" pitchFamily="34" charset="0"/>
              </a:rPr>
              <a:t>Think about your kitchen sink. Over time, it can accumulate chunks of solid food, grime, and bad bacteria that clog the disposal and get all over your dishes. </a:t>
            </a:r>
          </a:p>
        </p:txBody>
      </p:sp>
      <p:sp>
        <p:nvSpPr>
          <p:cNvPr id="3" name="TextBox 2"/>
          <p:cNvSpPr txBox="1"/>
          <p:nvPr/>
        </p:nvSpPr>
        <p:spPr>
          <a:xfrm>
            <a:off x="2470741" y="844951"/>
            <a:ext cx="420499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For Example…</a:t>
            </a:r>
            <a:endParaRPr lang="en-US" sz="4800" b="1" dirty="0">
              <a:solidFill>
                <a:srgbClr val="1C77A4"/>
              </a:solidFill>
              <a:latin typeface="Trebuchet MS" panose="020B0603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6098"/>
          <a:stretch/>
        </p:blipFill>
        <p:spPr>
          <a:xfrm>
            <a:off x="662956" y="1979270"/>
            <a:ext cx="3341159" cy="3641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6976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6055" y="4629872"/>
            <a:ext cx="7824486" cy="2062103"/>
          </a:xfrm>
          <a:prstGeom prst="rect">
            <a:avLst/>
          </a:prstGeom>
          <a:noFill/>
        </p:spPr>
        <p:txBody>
          <a:bodyPr wrap="square" rtlCol="0">
            <a:spAutoFit/>
          </a:bodyPr>
          <a:lstStyle/>
          <a:p>
            <a:r>
              <a:rPr lang="en-US" sz="3200" dirty="0">
                <a:latin typeface="Trebuchet MS" panose="020B0603020202020204" pitchFamily="34" charset="0"/>
              </a:rPr>
              <a:t>Your gut works in the same way! It needs to be cleaned periodically to function optimally. </a:t>
            </a:r>
          </a:p>
          <a:p>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7225" y="904131"/>
            <a:ext cx="5377713" cy="3480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2277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6472"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solidFill>
                  <a:srgbClr val="1C77A4"/>
                </a:solidFill>
              </a:rPr>
              <a:t>Detoxification gives your body the chance to heal itself safely, naturally, and effectively.</a:t>
            </a:r>
            <a:endParaRPr lang="en-US" sz="5000" dirty="0">
              <a:solidFill>
                <a:srgbClr val="1C77A4"/>
              </a:solidFill>
              <a:effectLst/>
            </a:endParaRPr>
          </a:p>
        </p:txBody>
      </p:sp>
    </p:spTree>
    <p:extLst>
      <p:ext uri="{BB962C8B-B14F-4D97-AF65-F5344CB8AC3E}">
        <p14:creationId xmlns:p14="http://schemas.microsoft.com/office/powerpoint/2010/main" val="3255734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feedtheagency.com/wp-content/uploads/2012/01/photoshop-question-mark-logo-icon-professional21.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71"/>
          <a:stretch/>
        </p:blipFill>
        <p:spPr bwMode="auto">
          <a:xfrm>
            <a:off x="755373" y="2012133"/>
            <a:ext cx="2891045" cy="3686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85322" y="2107305"/>
            <a:ext cx="5150227" cy="3416320"/>
          </a:xfrm>
          <a:prstGeom prst="rect">
            <a:avLst/>
          </a:prstGeom>
          <a:noFill/>
        </p:spPr>
        <p:txBody>
          <a:bodyPr wrap="square" rtlCol="0">
            <a:spAutoFit/>
          </a:bodyPr>
          <a:lstStyle/>
          <a:p>
            <a:pPr algn="ctr"/>
            <a:r>
              <a:rPr lang="en-US" sz="3600" dirty="0">
                <a:latin typeface="Trebuchet MS" panose="020B0603020202020204" pitchFamily="34" charset="0"/>
              </a:rPr>
              <a:t>A 7-day </a:t>
            </a:r>
            <a:r>
              <a:rPr lang="en-US" sz="3600" dirty="0" smtClean="0">
                <a:latin typeface="Trebuchet MS" panose="020B0603020202020204" pitchFamily="34" charset="0"/>
              </a:rPr>
              <a:t>detox done four times per year </a:t>
            </a:r>
            <a:r>
              <a:rPr lang="en-US" sz="3600" dirty="0">
                <a:latin typeface="Trebuchet MS" panose="020B0603020202020204" pitchFamily="34" charset="0"/>
              </a:rPr>
              <a:t>will do </a:t>
            </a:r>
            <a:r>
              <a:rPr lang="en-US" sz="3600" dirty="0" smtClean="0">
                <a:latin typeface="Trebuchet MS" panose="020B0603020202020204" pitchFamily="34" charset="0"/>
              </a:rPr>
              <a:t>wonders! Scheduling </a:t>
            </a:r>
            <a:r>
              <a:rPr lang="en-US" sz="3600" dirty="0">
                <a:latin typeface="Trebuchet MS" panose="020B0603020202020204" pitchFamily="34" charset="0"/>
              </a:rPr>
              <a:t>a detox with the change of each season </a:t>
            </a:r>
            <a:r>
              <a:rPr lang="en-US" sz="3600" dirty="0" smtClean="0">
                <a:latin typeface="Trebuchet MS" panose="020B0603020202020204" pitchFamily="34" charset="0"/>
              </a:rPr>
              <a:t>makes </a:t>
            </a:r>
            <a:r>
              <a:rPr lang="en-US" sz="3600" dirty="0">
                <a:latin typeface="Trebuchet MS" panose="020B0603020202020204" pitchFamily="34" charset="0"/>
              </a:rPr>
              <a:t>it easy to </a:t>
            </a:r>
            <a:r>
              <a:rPr lang="en-US" sz="3600" dirty="0" smtClean="0">
                <a:latin typeface="Trebuchet MS" panose="020B0603020202020204" pitchFamily="34" charset="0"/>
              </a:rPr>
              <a:t>remember.</a:t>
            </a:r>
            <a:endParaRPr lang="en-US" sz="3600" dirty="0">
              <a:latin typeface="Trebuchet MS" panose="020B0603020202020204" pitchFamily="34" charset="0"/>
            </a:endParaRPr>
          </a:p>
        </p:txBody>
      </p:sp>
      <p:sp>
        <p:nvSpPr>
          <p:cNvPr id="5" name="Title 1"/>
          <p:cNvSpPr txBox="1">
            <a:spLocks/>
          </p:cNvSpPr>
          <p:nvPr/>
        </p:nvSpPr>
        <p:spPr>
          <a:xfrm>
            <a:off x="323084" y="1045951"/>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1C77A4"/>
                </a:solidFill>
                <a:latin typeface="Trebuchet MS" panose="020B0603020202020204" pitchFamily="34" charset="0"/>
              </a:rPr>
              <a:t>How Often Should I Detoxify?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752147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9608" y="1076129"/>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1C77A4"/>
                </a:solidFill>
                <a:latin typeface="+mn-lt"/>
              </a:rPr>
              <a:t>Solutions4 Detox Kit</a:t>
            </a:r>
            <a:endParaRPr lang="en-US" sz="6000" b="1" dirty="0">
              <a:solidFill>
                <a:srgbClr val="1C77A4"/>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758" y="2410978"/>
            <a:ext cx="3992348" cy="3493305"/>
          </a:xfrm>
          <a:prstGeom prst="rect">
            <a:avLst/>
          </a:prstGeom>
        </p:spPr>
      </p:pic>
      <p:sp>
        <p:nvSpPr>
          <p:cNvPr id="5" name="TextBox 4"/>
          <p:cNvSpPr txBox="1"/>
          <p:nvPr/>
        </p:nvSpPr>
        <p:spPr>
          <a:xfrm>
            <a:off x="4897766" y="2283657"/>
            <a:ext cx="3900669" cy="3416320"/>
          </a:xfrm>
          <a:prstGeom prst="rect">
            <a:avLst/>
          </a:prstGeom>
          <a:noFill/>
        </p:spPr>
        <p:txBody>
          <a:bodyPr wrap="square" rtlCol="0">
            <a:spAutoFit/>
          </a:bodyPr>
          <a:lstStyle/>
          <a:p>
            <a:r>
              <a:rPr lang="en-US" sz="3600" dirty="0" smtClean="0"/>
              <a:t>The Solutions4 </a:t>
            </a:r>
            <a:r>
              <a:rPr lang="en-US" sz="3600" b="1" dirty="0" smtClean="0"/>
              <a:t>Detoxification Kit </a:t>
            </a:r>
            <a:r>
              <a:rPr lang="en-US" sz="3600" dirty="0" smtClean="0"/>
              <a:t>is designed to deep clean your body from the inside out.</a:t>
            </a:r>
            <a:endParaRPr lang="en-US" sz="3600" dirty="0"/>
          </a:p>
        </p:txBody>
      </p:sp>
    </p:spTree>
    <p:extLst>
      <p:ext uri="{BB962C8B-B14F-4D97-AF65-F5344CB8AC3E}">
        <p14:creationId xmlns:p14="http://schemas.microsoft.com/office/powerpoint/2010/main" val="712275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9608" y="1076129"/>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1C77A4"/>
                </a:solidFill>
                <a:latin typeface="+mn-lt"/>
              </a:rPr>
              <a:t>Solutions4 Detox Kit</a:t>
            </a:r>
            <a:endParaRPr lang="en-US" sz="6000" b="1" dirty="0">
              <a:solidFill>
                <a:srgbClr val="1C77A4"/>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058" y="2410978"/>
            <a:ext cx="3992348" cy="3493305"/>
          </a:xfrm>
          <a:prstGeom prst="rect">
            <a:avLst/>
          </a:prstGeom>
        </p:spPr>
      </p:pic>
      <p:sp>
        <p:nvSpPr>
          <p:cNvPr id="5" name="TextBox 4"/>
          <p:cNvSpPr txBox="1"/>
          <p:nvPr/>
        </p:nvSpPr>
        <p:spPr>
          <a:xfrm>
            <a:off x="611399" y="2118165"/>
            <a:ext cx="3900669" cy="3970318"/>
          </a:xfrm>
          <a:prstGeom prst="rect">
            <a:avLst/>
          </a:prstGeom>
          <a:noFill/>
        </p:spPr>
        <p:txBody>
          <a:bodyPr wrap="square" rtlCol="0">
            <a:spAutoFit/>
          </a:bodyPr>
          <a:lstStyle/>
          <a:p>
            <a:r>
              <a:rPr lang="en-US" sz="2800" dirty="0" smtClean="0">
                <a:latin typeface="Trebuchet MS" panose="020B0603020202020204" pitchFamily="34" charset="0"/>
              </a:rPr>
              <a:t>Unlike other supplements that you can find on a grocery store shelf, this kit is only sold by doctors. All ingredients </a:t>
            </a:r>
            <a:r>
              <a:rPr lang="en-US" sz="2800" dirty="0">
                <a:latin typeface="Trebuchet MS" panose="020B0603020202020204" pitchFamily="34" charset="0"/>
              </a:rPr>
              <a:t>are guaranteed to be 100% pure and extremely potent.</a:t>
            </a:r>
          </a:p>
        </p:txBody>
      </p:sp>
    </p:spTree>
    <p:extLst>
      <p:ext uri="{BB962C8B-B14F-4D97-AF65-F5344CB8AC3E}">
        <p14:creationId xmlns:p14="http://schemas.microsoft.com/office/powerpoint/2010/main" val="2295782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9608" y="1076129"/>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1C77A4"/>
                </a:solidFill>
                <a:latin typeface="+mn-lt"/>
              </a:rPr>
              <a:t>Detoxifying Treatments</a:t>
            </a:r>
            <a:endParaRPr lang="en-US" sz="6000" b="1" dirty="0">
              <a:solidFill>
                <a:srgbClr val="1C77A4"/>
              </a:solidFill>
              <a:latin typeface="+mn-lt"/>
            </a:endParaRPr>
          </a:p>
        </p:txBody>
      </p:sp>
      <p:sp>
        <p:nvSpPr>
          <p:cNvPr id="11" name="Rectangle 3"/>
          <p:cNvSpPr txBox="1">
            <a:spLocks noChangeArrowheads="1"/>
          </p:cNvSpPr>
          <p:nvPr/>
        </p:nvSpPr>
        <p:spPr>
          <a:xfrm>
            <a:off x="4097441" y="2226145"/>
            <a:ext cx="4516471" cy="2703639"/>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2750" dirty="0">
                <a:solidFill>
                  <a:schemeClr val="tx1"/>
                </a:solidFill>
                <a:latin typeface="Trebuchet MS" panose="020B0603020202020204" pitchFamily="34" charset="0"/>
              </a:rPr>
              <a:t>Our </a:t>
            </a:r>
            <a:r>
              <a:rPr lang="en-US" sz="2750" b="1" dirty="0">
                <a:solidFill>
                  <a:schemeClr val="tx1"/>
                </a:solidFill>
                <a:latin typeface="Trebuchet MS" panose="020B0603020202020204" pitchFamily="34" charset="0"/>
              </a:rPr>
              <a:t>Infrared Sauna </a:t>
            </a:r>
            <a:r>
              <a:rPr lang="en-US" sz="2750" dirty="0">
                <a:solidFill>
                  <a:schemeClr val="tx1"/>
                </a:solidFill>
                <a:latin typeface="Trebuchet MS" panose="020B0603020202020204" pitchFamily="34" charset="0"/>
              </a:rPr>
              <a:t>is completely different from the sauna you might find at the gym. While a regular sauna penetrates about 1/8 </a:t>
            </a:r>
            <a:r>
              <a:rPr lang="en-US" sz="2750" dirty="0" smtClean="0">
                <a:solidFill>
                  <a:schemeClr val="tx1"/>
                </a:solidFill>
                <a:latin typeface="Trebuchet MS" panose="020B0603020202020204" pitchFamily="34" charset="0"/>
              </a:rPr>
              <a:t>of an inch </a:t>
            </a:r>
            <a:r>
              <a:rPr lang="en-US" sz="2750" dirty="0">
                <a:solidFill>
                  <a:schemeClr val="tx1"/>
                </a:solidFill>
                <a:latin typeface="Trebuchet MS" panose="020B0603020202020204" pitchFamily="34" charset="0"/>
              </a:rPr>
              <a:t>deep, an Infrared Sauna penetrates all the way to the bone!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350" r="16275"/>
          <a:stretch/>
        </p:blipFill>
        <p:spPr>
          <a:xfrm>
            <a:off x="839104" y="2159885"/>
            <a:ext cx="2876374" cy="3812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9368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9608" y="1076129"/>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1C77A4"/>
                </a:solidFill>
                <a:latin typeface="+mn-lt"/>
              </a:rPr>
              <a:t>Detoxifying Treatments</a:t>
            </a:r>
            <a:endParaRPr lang="en-US" sz="6000" b="1" dirty="0">
              <a:solidFill>
                <a:srgbClr val="1C77A4"/>
              </a:solidFill>
              <a:latin typeface="+mn-lt"/>
            </a:endParaRPr>
          </a:p>
        </p:txBody>
      </p:sp>
      <p:sp>
        <p:nvSpPr>
          <p:cNvPr id="11" name="Rectangle 3"/>
          <p:cNvSpPr txBox="1">
            <a:spLocks noChangeArrowheads="1"/>
          </p:cNvSpPr>
          <p:nvPr/>
        </p:nvSpPr>
        <p:spPr>
          <a:xfrm>
            <a:off x="796930" y="2106876"/>
            <a:ext cx="4409954" cy="2703639"/>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2700" dirty="0">
                <a:solidFill>
                  <a:schemeClr val="tx1"/>
                </a:solidFill>
                <a:latin typeface="Trebuchet MS" panose="020B0603020202020204" pitchFamily="34" charset="0"/>
              </a:rPr>
              <a:t>Unlike a regular sauna, the </a:t>
            </a:r>
            <a:r>
              <a:rPr lang="en-US" sz="2700" b="1" dirty="0">
                <a:solidFill>
                  <a:schemeClr val="tx1"/>
                </a:solidFill>
                <a:latin typeface="Trebuchet MS" panose="020B0603020202020204" pitchFamily="34" charset="0"/>
              </a:rPr>
              <a:t>Infrared Sauna </a:t>
            </a:r>
            <a:r>
              <a:rPr lang="en-US" sz="2700" dirty="0">
                <a:solidFill>
                  <a:schemeClr val="tx1"/>
                </a:solidFill>
                <a:latin typeface="Trebuchet MS" panose="020B0603020202020204" pitchFamily="34" charset="0"/>
              </a:rPr>
              <a:t>causes a deep and detoxifying sweat at the cellular </a:t>
            </a:r>
            <a:r>
              <a:rPr lang="en-US" sz="2700" smtClean="0">
                <a:solidFill>
                  <a:schemeClr val="tx1"/>
                </a:solidFill>
                <a:latin typeface="Trebuchet MS" panose="020B0603020202020204" pitchFamily="34" charset="0"/>
              </a:rPr>
              <a:t>level (where </a:t>
            </a:r>
            <a:r>
              <a:rPr lang="en-US" sz="2700">
                <a:solidFill>
                  <a:schemeClr val="tx1"/>
                </a:solidFill>
                <a:latin typeface="Trebuchet MS" panose="020B0603020202020204" pitchFamily="34" charset="0"/>
              </a:rPr>
              <a:t>toxins </a:t>
            </a:r>
            <a:r>
              <a:rPr lang="en-US" sz="2700" smtClean="0">
                <a:solidFill>
                  <a:schemeClr val="tx1"/>
                </a:solidFill>
                <a:latin typeface="Trebuchet MS" panose="020B0603020202020204" pitchFamily="34" charset="0"/>
              </a:rPr>
              <a:t>reside). </a:t>
            </a:r>
            <a:r>
              <a:rPr lang="en-US" sz="2700" dirty="0">
                <a:solidFill>
                  <a:schemeClr val="tx1"/>
                </a:solidFill>
                <a:latin typeface="Trebuchet MS" panose="020B0603020202020204" pitchFamily="34" charset="0"/>
              </a:rPr>
              <a:t>This makes the Infrared Sauna uniquely able to produce weight loss, </a:t>
            </a:r>
            <a:r>
              <a:rPr lang="en-US" sz="2700" dirty="0" smtClean="0">
                <a:solidFill>
                  <a:schemeClr val="tx1"/>
                </a:solidFill>
                <a:latin typeface="Trebuchet MS" panose="020B0603020202020204" pitchFamily="34" charset="0"/>
              </a:rPr>
              <a:t>rejuvenation, </a:t>
            </a:r>
            <a:r>
              <a:rPr lang="en-US" sz="2700" dirty="0">
                <a:solidFill>
                  <a:schemeClr val="tx1"/>
                </a:solidFill>
                <a:latin typeface="Trebuchet MS" panose="020B0603020202020204" pitchFamily="34" charset="0"/>
              </a:rPr>
              <a:t>and anti-aging benefits!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165" y="2106876"/>
            <a:ext cx="2879009" cy="38350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1722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2" y="1706610"/>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
        <p:nvSpPr>
          <p:cNvPr id="6"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Tree>
    <p:extLst>
      <p:ext uri="{BB962C8B-B14F-4D97-AF65-F5344CB8AC3E}">
        <p14:creationId xmlns:p14="http://schemas.microsoft.com/office/powerpoint/2010/main" val="3311114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9608" y="1076129"/>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1C77A4"/>
                </a:solidFill>
                <a:latin typeface="+mn-lt"/>
              </a:rPr>
              <a:t>Detoxifying Treatments</a:t>
            </a:r>
            <a:endParaRPr lang="en-US" sz="6000" b="1" dirty="0">
              <a:solidFill>
                <a:srgbClr val="1C77A4"/>
              </a:solidFill>
              <a:latin typeface="+mn-lt"/>
            </a:endParaRPr>
          </a:p>
        </p:txBody>
      </p:sp>
      <p:sp>
        <p:nvSpPr>
          <p:cNvPr id="11" name="Rectangle 3"/>
          <p:cNvSpPr txBox="1">
            <a:spLocks noChangeArrowheads="1"/>
          </p:cNvSpPr>
          <p:nvPr/>
        </p:nvSpPr>
        <p:spPr>
          <a:xfrm>
            <a:off x="3220992" y="2342244"/>
            <a:ext cx="5407346" cy="2703639"/>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lvl="0" indent="0">
              <a:spcBef>
                <a:spcPts val="0"/>
              </a:spcBef>
              <a:buNone/>
            </a:pPr>
            <a:r>
              <a:rPr lang="en-US" sz="2700" b="1" dirty="0" smtClean="0">
                <a:solidFill>
                  <a:schemeClr val="tx1"/>
                </a:solidFill>
                <a:latin typeface="Trebuchet MS" panose="020B0603020202020204" pitchFamily="34" charset="0"/>
              </a:rPr>
              <a:t>Whole Body Vibration </a:t>
            </a:r>
            <a:r>
              <a:rPr lang="en-US" sz="2700" dirty="0">
                <a:solidFill>
                  <a:schemeClr val="tx1"/>
                </a:solidFill>
                <a:latin typeface="Trebuchet MS" panose="020B0603020202020204" pitchFamily="34" charset="0"/>
              </a:rPr>
              <a:t>dramatically speeds up weight loss by promoting detoxification! This </a:t>
            </a:r>
            <a:r>
              <a:rPr lang="en-US" sz="2700" dirty="0" smtClean="0">
                <a:solidFill>
                  <a:schemeClr val="tx1"/>
                </a:solidFill>
                <a:latin typeface="Trebuchet MS" panose="020B0603020202020204" pitchFamily="34" charset="0"/>
              </a:rPr>
              <a:t>state-of-the-art </a:t>
            </a:r>
            <a:r>
              <a:rPr lang="en-US" sz="2700" dirty="0">
                <a:solidFill>
                  <a:schemeClr val="tx1"/>
                </a:solidFill>
                <a:latin typeface="Trebuchet MS" panose="020B0603020202020204" pitchFamily="34" charset="0"/>
              </a:rPr>
              <a:t>vibration system has been shown to reduce cellulite by 27% in just </a:t>
            </a:r>
            <a:r>
              <a:rPr lang="en-US" sz="2700" dirty="0" smtClean="0">
                <a:solidFill>
                  <a:schemeClr val="tx1"/>
                </a:solidFill>
                <a:latin typeface="Trebuchet MS" panose="020B0603020202020204" pitchFamily="34" charset="0"/>
              </a:rPr>
              <a:t>24 </a:t>
            </a:r>
            <a:r>
              <a:rPr lang="en-US" sz="2700" dirty="0">
                <a:solidFill>
                  <a:schemeClr val="tx1"/>
                </a:solidFill>
                <a:latin typeface="Trebuchet MS" panose="020B0603020202020204" pitchFamily="34" charset="0"/>
              </a:rPr>
              <a:t>weeks! You won’t see these kind of results anywhere else.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09" y="2018636"/>
            <a:ext cx="2595974" cy="4149625"/>
          </a:xfrm>
          <a:prstGeom prst="rect">
            <a:avLst/>
          </a:prstGeom>
        </p:spPr>
      </p:pic>
    </p:spTree>
    <p:extLst>
      <p:ext uri="{BB962C8B-B14F-4D97-AF65-F5344CB8AC3E}">
        <p14:creationId xmlns:p14="http://schemas.microsoft.com/office/powerpoint/2010/main" val="1111434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9608" y="1076129"/>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1C77A4"/>
                </a:solidFill>
                <a:latin typeface="+mn-lt"/>
              </a:rPr>
              <a:t>Detoxifying Treatments</a:t>
            </a:r>
            <a:endParaRPr lang="en-US" sz="6000" b="1" dirty="0">
              <a:solidFill>
                <a:srgbClr val="1C77A4"/>
              </a:solidFill>
              <a:latin typeface="+mn-lt"/>
            </a:endParaRPr>
          </a:p>
        </p:txBody>
      </p:sp>
      <p:sp>
        <p:nvSpPr>
          <p:cNvPr id="11" name="Rectangle 3"/>
          <p:cNvSpPr txBox="1">
            <a:spLocks noChangeArrowheads="1"/>
          </p:cNvSpPr>
          <p:nvPr/>
        </p:nvSpPr>
        <p:spPr>
          <a:xfrm>
            <a:off x="825221" y="2027856"/>
            <a:ext cx="5407346" cy="4530946"/>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lvl="0" indent="0">
              <a:spcBef>
                <a:spcPts val="0"/>
              </a:spcBef>
              <a:buNone/>
            </a:pPr>
            <a:r>
              <a:rPr lang="en-US" sz="2800" dirty="0">
                <a:solidFill>
                  <a:schemeClr val="tx1"/>
                </a:solidFill>
                <a:latin typeface="Trebuchet MS" panose="020B0603020202020204" pitchFamily="34" charset="0"/>
              </a:rPr>
              <a:t>This one-of-a-kind system provides several additional benefits:</a:t>
            </a:r>
          </a:p>
          <a:p>
            <a:pPr marL="0" lvl="0" indent="0">
              <a:spcBef>
                <a:spcPts val="0"/>
              </a:spcBef>
              <a:buNone/>
            </a:pPr>
            <a:endParaRPr lang="en-US" sz="400" dirty="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2400" dirty="0" smtClean="0">
                <a:solidFill>
                  <a:schemeClr val="tx1"/>
                </a:solidFill>
                <a:latin typeface="Trebuchet MS" panose="020B0603020202020204" pitchFamily="34" charset="0"/>
              </a:rPr>
              <a:t>Decreased </a:t>
            </a:r>
            <a:r>
              <a:rPr lang="en-US" sz="2400" dirty="0">
                <a:solidFill>
                  <a:schemeClr val="tx1"/>
                </a:solidFill>
                <a:latin typeface="Trebuchet MS" panose="020B0603020202020204" pitchFamily="34" charset="0"/>
              </a:rPr>
              <a:t>stress</a:t>
            </a:r>
          </a:p>
          <a:p>
            <a:pPr>
              <a:spcBef>
                <a:spcPts val="0"/>
              </a:spcBef>
              <a:buClrTx/>
              <a:buFont typeface="Arial" panose="020B0604020202020204" pitchFamily="34" charset="0"/>
              <a:buChar char="•"/>
            </a:pPr>
            <a:r>
              <a:rPr lang="en-US" sz="2400" dirty="0" smtClean="0">
                <a:solidFill>
                  <a:schemeClr val="tx1"/>
                </a:solidFill>
                <a:latin typeface="Trebuchet MS" panose="020B0603020202020204" pitchFamily="34" charset="0"/>
              </a:rPr>
              <a:t>Increased metabolism</a:t>
            </a:r>
            <a:endParaRPr lang="en-US" sz="2400" dirty="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2400" dirty="0" smtClean="0">
                <a:solidFill>
                  <a:schemeClr val="tx1"/>
                </a:solidFill>
                <a:latin typeface="Trebuchet MS" panose="020B0603020202020204" pitchFamily="34" charset="0"/>
              </a:rPr>
              <a:t>Pain relief</a:t>
            </a:r>
            <a:endParaRPr lang="en-US" sz="2400" dirty="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2400" dirty="0" smtClean="0">
                <a:solidFill>
                  <a:schemeClr val="tx1"/>
                </a:solidFill>
                <a:latin typeface="Trebuchet MS" panose="020B0603020202020204" pitchFamily="34" charset="0"/>
              </a:rPr>
              <a:t>Toning and tightening</a:t>
            </a:r>
            <a:endParaRPr lang="en-US" sz="2400" dirty="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2400" dirty="0" smtClean="0">
                <a:solidFill>
                  <a:schemeClr val="tx1"/>
                </a:solidFill>
                <a:latin typeface="Trebuchet MS" panose="020B0603020202020204" pitchFamily="34" charset="0"/>
              </a:rPr>
              <a:t>Strengthening of </a:t>
            </a:r>
            <a:r>
              <a:rPr lang="en-US" sz="2400" dirty="0">
                <a:solidFill>
                  <a:schemeClr val="tx1"/>
                </a:solidFill>
                <a:latin typeface="Trebuchet MS" panose="020B0603020202020204" pitchFamily="34" charset="0"/>
              </a:rPr>
              <a:t>core muscles</a:t>
            </a:r>
          </a:p>
          <a:p>
            <a:pPr>
              <a:spcBef>
                <a:spcPts val="0"/>
              </a:spcBef>
              <a:buClrTx/>
              <a:buFont typeface="Arial" panose="020B0604020202020204" pitchFamily="34" charset="0"/>
              <a:buChar char="•"/>
            </a:pPr>
            <a:r>
              <a:rPr lang="en-US" sz="2400" dirty="0" smtClean="0">
                <a:solidFill>
                  <a:schemeClr val="tx1"/>
                </a:solidFill>
                <a:latin typeface="Trebuchet MS" panose="020B0603020202020204" pitchFamily="34" charset="0"/>
              </a:rPr>
              <a:t>Increased posture and flexibility</a:t>
            </a:r>
            <a:endParaRPr lang="en-US" sz="2400" dirty="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2400" dirty="0" smtClean="0">
                <a:solidFill>
                  <a:schemeClr val="tx1"/>
                </a:solidFill>
                <a:latin typeface="Trebuchet MS" panose="020B0603020202020204" pitchFamily="34" charset="0"/>
              </a:rPr>
              <a:t>Improved circulation  </a:t>
            </a:r>
            <a:endParaRPr lang="en-US" sz="2400" dirty="0">
              <a:solidFill>
                <a:schemeClr val="tx1"/>
              </a:solidFill>
              <a:latin typeface="Trebuchet MS" panose="020B0603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422" y="2005384"/>
            <a:ext cx="2595974" cy="4149625"/>
          </a:xfrm>
          <a:prstGeom prst="rect">
            <a:avLst/>
          </a:prstGeom>
        </p:spPr>
      </p:pic>
    </p:spTree>
    <p:extLst>
      <p:ext uri="{BB962C8B-B14F-4D97-AF65-F5344CB8AC3E}">
        <p14:creationId xmlns:p14="http://schemas.microsoft.com/office/powerpoint/2010/main" val="586439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6871" y="799635"/>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1C77A4"/>
                </a:solidFill>
                <a:latin typeface="+mn-lt"/>
              </a:rPr>
              <a:t>Summary:</a:t>
            </a:r>
            <a:endParaRPr lang="en-US" sz="6000" b="1" dirty="0">
              <a:solidFill>
                <a:srgbClr val="1C77A4"/>
              </a:solidFill>
              <a:latin typeface="+mn-lt"/>
            </a:endParaRPr>
          </a:p>
        </p:txBody>
      </p:sp>
      <p:sp>
        <p:nvSpPr>
          <p:cNvPr id="3" name="Rectangle 3"/>
          <p:cNvSpPr txBox="1">
            <a:spLocks noChangeArrowheads="1"/>
          </p:cNvSpPr>
          <p:nvPr/>
        </p:nvSpPr>
        <p:spPr>
          <a:xfrm>
            <a:off x="521979" y="1947660"/>
            <a:ext cx="8156863" cy="4876800"/>
          </a:xfrm>
          <a:prstGeom prst="rect">
            <a:avLst/>
          </a:prstGeom>
        </p:spPr>
        <p:txBody>
          <a:bodyPr>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80000"/>
              </a:lnSpc>
              <a:buFont typeface="Arial" panose="020B0604020202020204" pitchFamily="34" charset="0"/>
              <a:buChar char="•"/>
            </a:pPr>
            <a:endParaRPr lang="en-US" sz="2700" dirty="0">
              <a:solidFill>
                <a:schemeClr val="tx1"/>
              </a:solidFill>
              <a:effectLst>
                <a:outerShdw blurRad="38100" dist="38100" dir="2700000" algn="tl">
                  <a:srgbClr val="FFFFFF"/>
                </a:outerShdw>
              </a:effectLst>
            </a:endParaRPr>
          </a:p>
        </p:txBody>
      </p:sp>
      <p:sp>
        <p:nvSpPr>
          <p:cNvPr id="4" name="Rectangle 3"/>
          <p:cNvSpPr txBox="1">
            <a:spLocks noChangeArrowheads="1"/>
          </p:cNvSpPr>
          <p:nvPr/>
        </p:nvSpPr>
        <p:spPr>
          <a:xfrm>
            <a:off x="681855" y="1818410"/>
            <a:ext cx="7837112"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10000"/>
              </a:lnSpc>
              <a:buFont typeface="Arial" panose="020B0604020202020204" pitchFamily="34" charset="0"/>
              <a:buChar char="•"/>
            </a:pPr>
            <a:r>
              <a:rPr lang="en-US" sz="2800" dirty="0" smtClean="0">
                <a:solidFill>
                  <a:schemeClr val="tx1"/>
                </a:solidFill>
              </a:rPr>
              <a:t>Your body possesses a natural ability to eliminate harmful toxins.</a:t>
            </a:r>
          </a:p>
          <a:p>
            <a:pPr>
              <a:lnSpc>
                <a:spcPct val="110000"/>
              </a:lnSpc>
              <a:buFont typeface="Arial" panose="020B0604020202020204" pitchFamily="34" charset="0"/>
              <a:buChar char="•"/>
            </a:pPr>
            <a:r>
              <a:rPr lang="en-US" sz="2800" dirty="0" smtClean="0">
                <a:solidFill>
                  <a:schemeClr val="tx1"/>
                </a:solidFill>
              </a:rPr>
              <a:t>When toxins are continually consumed, they build up faster than your body can eliminate them. This causes weight gain and sickness.</a:t>
            </a:r>
          </a:p>
          <a:p>
            <a:pPr>
              <a:lnSpc>
                <a:spcPct val="110000"/>
              </a:lnSpc>
              <a:buFont typeface="Arial" panose="020B0604020202020204" pitchFamily="34" charset="0"/>
              <a:buChar char="•"/>
            </a:pPr>
            <a:r>
              <a:rPr lang="en-US" sz="2800" dirty="0" smtClean="0">
                <a:solidFill>
                  <a:schemeClr val="tx1"/>
                </a:solidFill>
              </a:rPr>
              <a:t>Detoxification removes all barriers to your body’s natural healing abilities. This makes it much easier to lose weight!</a:t>
            </a:r>
          </a:p>
        </p:txBody>
      </p:sp>
    </p:spTree>
    <p:extLst>
      <p:ext uri="{BB962C8B-B14F-4D97-AF65-F5344CB8AC3E}">
        <p14:creationId xmlns:p14="http://schemas.microsoft.com/office/powerpoint/2010/main" val="3866850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9607" y="952839"/>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1C77A4"/>
                </a:solidFill>
                <a:latin typeface="+mn-lt"/>
              </a:rPr>
              <a:t>On Sale This Week:</a:t>
            </a:r>
          </a:p>
          <a:p>
            <a:pPr algn="ctr"/>
            <a:r>
              <a:rPr lang="en-US" sz="4000" b="1" dirty="0" smtClean="0">
                <a:solidFill>
                  <a:srgbClr val="1C77A4"/>
                </a:solidFill>
                <a:latin typeface="+mn-lt"/>
              </a:rPr>
              <a:t>The Solutions4 </a:t>
            </a:r>
            <a:r>
              <a:rPr lang="en-US" sz="4000" b="1" smtClean="0">
                <a:solidFill>
                  <a:srgbClr val="1C77A4"/>
                </a:solidFill>
                <a:latin typeface="+mn-lt"/>
              </a:rPr>
              <a:t>Detox Kit!</a:t>
            </a:r>
            <a:endParaRPr lang="en-US" sz="4000" b="1" dirty="0">
              <a:solidFill>
                <a:srgbClr val="1C77A4"/>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876" y="2647283"/>
            <a:ext cx="3992348" cy="3493305"/>
          </a:xfrm>
          <a:prstGeom prst="rect">
            <a:avLst/>
          </a:prstGeom>
        </p:spPr>
      </p:pic>
    </p:spTree>
    <p:extLst>
      <p:ext uri="{BB962C8B-B14F-4D97-AF65-F5344CB8AC3E}">
        <p14:creationId xmlns:p14="http://schemas.microsoft.com/office/powerpoint/2010/main" val="3811575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70188" y="1295133"/>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mn-lt"/>
              </a:rPr>
              <a:t>Integrate what you’ve learned today by listening to: </a:t>
            </a:r>
          </a:p>
          <a:p>
            <a:endParaRPr lang="en-US" sz="2000" b="1" dirty="0" smtClean="0">
              <a:solidFill>
                <a:srgbClr val="382C7A"/>
              </a:solidFill>
              <a:latin typeface="+mn-lt"/>
            </a:endParaRPr>
          </a:p>
          <a:p>
            <a:r>
              <a:rPr lang="en-US" sz="4000" dirty="0" smtClean="0">
                <a:latin typeface="+mn-lt"/>
              </a:rPr>
              <a:t>LHL004</a:t>
            </a:r>
            <a:r>
              <a:rPr lang="en-US" sz="4000" dirty="0" smtClean="0">
                <a:latin typeface="Trebuchet MS" panose="020B0603020202020204" pitchFamily="34" charset="0"/>
              </a:rPr>
              <a:t> —</a:t>
            </a:r>
            <a:r>
              <a:rPr lang="en-US" sz="4000" dirty="0" smtClean="0">
                <a:latin typeface="+mn-lt"/>
              </a:rPr>
              <a:t> </a:t>
            </a:r>
          </a:p>
          <a:p>
            <a:r>
              <a:rPr lang="en-US" sz="4000" dirty="0" smtClean="0">
                <a:latin typeface="+mn-lt"/>
              </a:rPr>
              <a:t>Detoxifying the Body</a:t>
            </a:r>
          </a:p>
          <a:p>
            <a:pPr algn="ctr"/>
            <a:endParaRPr lang="en-US" sz="6000" b="1" dirty="0">
              <a:solidFill>
                <a:srgbClr val="382C7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114"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3302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680" t="6558"/>
          <a:stretch/>
        </p:blipFill>
        <p:spPr>
          <a:xfrm>
            <a:off x="399984" y="1767444"/>
            <a:ext cx="3500147" cy="3621155"/>
          </a:xfrm>
          <a:prstGeom prst="rect">
            <a:avLst/>
          </a:prstGeom>
        </p:spPr>
      </p:pic>
      <p:sp>
        <p:nvSpPr>
          <p:cNvPr id="2" name="Title 1"/>
          <p:cNvSpPr txBox="1">
            <a:spLocks/>
          </p:cNvSpPr>
          <p:nvPr/>
        </p:nvSpPr>
        <p:spPr>
          <a:xfrm>
            <a:off x="3727050" y="1614012"/>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solidFill>
                  <a:srgbClr val="1C77A4"/>
                </a:solidFill>
                <a:latin typeface="+mn-lt"/>
              </a:rPr>
              <a:t>Today, we’re going to talk about the benefits of detoxification.</a:t>
            </a:r>
            <a:endParaRPr lang="en-US" sz="5400" b="1" dirty="0">
              <a:solidFill>
                <a:srgbClr val="1C77A4"/>
              </a:solidFill>
              <a:latin typeface="+mn-lt"/>
            </a:endParaRPr>
          </a:p>
        </p:txBody>
      </p:sp>
    </p:spTree>
    <p:extLst>
      <p:ext uri="{BB962C8B-B14F-4D97-AF65-F5344CB8AC3E}">
        <p14:creationId xmlns:p14="http://schemas.microsoft.com/office/powerpoint/2010/main" val="1337167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36607" y="1585949"/>
            <a:ext cx="4537275" cy="4835525"/>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3600" dirty="0" smtClean="0">
                <a:solidFill>
                  <a:schemeClr val="tx1"/>
                </a:solidFill>
              </a:rPr>
              <a:t>Did you know that detoxification causes you to expel between 2-8 pounds of waste materials, built-up fluids, and other toxins?</a:t>
            </a:r>
            <a:endParaRPr lang="en-US" sz="3600" b="1" dirty="0" smtClean="0">
              <a:solidFill>
                <a:schemeClr val="tx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663" t="5419" r="17012"/>
          <a:stretch/>
        </p:blipFill>
        <p:spPr>
          <a:xfrm>
            <a:off x="5173882" y="499093"/>
            <a:ext cx="3264061" cy="5760785"/>
          </a:xfrm>
          <a:prstGeom prst="rect">
            <a:avLst/>
          </a:prstGeom>
        </p:spPr>
      </p:pic>
    </p:spTree>
    <p:extLst>
      <p:ext uri="{BB962C8B-B14F-4D97-AF65-F5344CB8AC3E}">
        <p14:creationId xmlns:p14="http://schemas.microsoft.com/office/powerpoint/2010/main" val="446025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143739" y="1342880"/>
            <a:ext cx="4618300" cy="1585515"/>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3800" dirty="0" smtClean="0">
                <a:solidFill>
                  <a:schemeClr val="tx1"/>
                </a:solidFill>
              </a:rPr>
              <a:t>It’s true! Expelling this waste helps your body to function more effectively. This makes it easier to lose more weight!</a:t>
            </a:r>
            <a:endParaRPr lang="en-US" sz="3800" b="1" dirty="0" smtClean="0">
              <a:solidFill>
                <a:schemeClr val="tx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1623" t="10943" b="2621"/>
          <a:stretch/>
        </p:blipFill>
        <p:spPr>
          <a:xfrm>
            <a:off x="428265" y="998139"/>
            <a:ext cx="3507130" cy="5143944"/>
          </a:xfrm>
          <a:prstGeom prst="rect">
            <a:avLst/>
          </a:prstGeom>
        </p:spPr>
      </p:pic>
    </p:spTree>
    <p:extLst>
      <p:ext uri="{BB962C8B-B14F-4D97-AF65-F5344CB8AC3E}">
        <p14:creationId xmlns:p14="http://schemas.microsoft.com/office/powerpoint/2010/main" val="4193271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53139" y="2054450"/>
            <a:ext cx="3629608" cy="3761555"/>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lnSpc>
                <a:spcPct val="150000"/>
              </a:lnSpc>
              <a:spcBef>
                <a:spcPts val="0"/>
              </a:spcBef>
              <a:buNone/>
            </a:pPr>
            <a:r>
              <a:rPr lang="en-US" sz="2400" dirty="0">
                <a:solidFill>
                  <a:schemeClr val="tx1"/>
                </a:solidFill>
                <a:latin typeface="Trebuchet MS" panose="020B0603020202020204" pitchFamily="34" charset="0"/>
              </a:rPr>
              <a:t>Processed Foods</a:t>
            </a:r>
          </a:p>
          <a:p>
            <a:pPr marL="0" indent="0">
              <a:lnSpc>
                <a:spcPct val="150000"/>
              </a:lnSpc>
              <a:spcBef>
                <a:spcPts val="0"/>
              </a:spcBef>
              <a:buNone/>
            </a:pPr>
            <a:r>
              <a:rPr lang="en-US" sz="2400" dirty="0">
                <a:solidFill>
                  <a:schemeClr val="tx1"/>
                </a:solidFill>
                <a:latin typeface="Trebuchet MS" panose="020B0603020202020204" pitchFamily="34" charset="0"/>
              </a:rPr>
              <a:t>Air and Water Pollution</a:t>
            </a:r>
          </a:p>
          <a:p>
            <a:pPr marL="0" indent="0">
              <a:lnSpc>
                <a:spcPct val="150000"/>
              </a:lnSpc>
              <a:spcBef>
                <a:spcPts val="0"/>
              </a:spcBef>
              <a:buNone/>
            </a:pPr>
            <a:r>
              <a:rPr lang="en-US" sz="2400" dirty="0">
                <a:solidFill>
                  <a:schemeClr val="tx1"/>
                </a:solidFill>
                <a:latin typeface="Trebuchet MS" panose="020B0603020202020204" pitchFamily="34" charset="0"/>
              </a:rPr>
              <a:t>Pesticides &amp; Herbicides</a:t>
            </a:r>
          </a:p>
          <a:p>
            <a:pPr marL="0" indent="0">
              <a:lnSpc>
                <a:spcPct val="150000"/>
              </a:lnSpc>
              <a:spcBef>
                <a:spcPts val="0"/>
              </a:spcBef>
              <a:buNone/>
            </a:pPr>
            <a:r>
              <a:rPr lang="en-US" sz="2400" dirty="0">
                <a:solidFill>
                  <a:schemeClr val="tx1"/>
                </a:solidFill>
                <a:latin typeface="Trebuchet MS" panose="020B0603020202020204" pitchFamily="34" charset="0"/>
              </a:rPr>
              <a:t>Home Cleaning Products</a:t>
            </a:r>
          </a:p>
          <a:p>
            <a:pPr marL="0" indent="0">
              <a:lnSpc>
                <a:spcPct val="150000"/>
              </a:lnSpc>
              <a:spcBef>
                <a:spcPts val="0"/>
              </a:spcBef>
              <a:buNone/>
            </a:pPr>
            <a:r>
              <a:rPr lang="en-US" sz="2400" dirty="0" smtClean="0">
                <a:solidFill>
                  <a:schemeClr val="tx1"/>
                </a:solidFill>
                <a:latin typeface="Trebuchet MS" panose="020B0603020202020204" pitchFamily="34" charset="0"/>
              </a:rPr>
              <a:t>Poor Elimination</a:t>
            </a:r>
            <a:endParaRPr lang="en-US" sz="2400" dirty="0">
              <a:solidFill>
                <a:schemeClr val="tx1"/>
              </a:solidFill>
              <a:latin typeface="Trebuchet MS" panose="020B0603020202020204" pitchFamily="34" charset="0"/>
            </a:endParaRPr>
          </a:p>
          <a:p>
            <a:pPr marL="0" indent="0">
              <a:lnSpc>
                <a:spcPct val="150000"/>
              </a:lnSpc>
              <a:spcBef>
                <a:spcPts val="0"/>
              </a:spcBef>
              <a:buNone/>
            </a:pPr>
            <a:r>
              <a:rPr lang="en-US" sz="2400" dirty="0" smtClean="0">
                <a:solidFill>
                  <a:schemeClr val="tx1"/>
                </a:solidFill>
                <a:latin typeface="Trebuchet MS" panose="020B0603020202020204" pitchFamily="34" charset="0"/>
              </a:rPr>
              <a:t>Overeating</a:t>
            </a:r>
            <a:endParaRPr lang="en-US" sz="2400" dirty="0">
              <a:solidFill>
                <a:schemeClr val="tx1"/>
              </a:solidFill>
              <a:latin typeface="Trebuchet MS" panose="020B0603020202020204" pitchFamily="34" charset="0"/>
            </a:endParaRPr>
          </a:p>
        </p:txBody>
      </p:sp>
      <p:sp>
        <p:nvSpPr>
          <p:cNvPr id="6" name="TextBox 5"/>
          <p:cNvSpPr txBox="1"/>
          <p:nvPr/>
        </p:nvSpPr>
        <p:spPr>
          <a:xfrm>
            <a:off x="4357395" y="2054450"/>
            <a:ext cx="4355680" cy="3693319"/>
          </a:xfrm>
          <a:prstGeom prst="rect">
            <a:avLst/>
          </a:prstGeom>
          <a:noFill/>
        </p:spPr>
        <p:txBody>
          <a:bodyPr wrap="none" rtlCol="0">
            <a:spAutoFit/>
          </a:bodyPr>
          <a:lstStyle/>
          <a:p>
            <a:pPr>
              <a:lnSpc>
                <a:spcPct val="150000"/>
              </a:lnSpc>
            </a:pPr>
            <a:r>
              <a:rPr lang="en-US" sz="2400" dirty="0">
                <a:latin typeface="Trebuchet MS" panose="020B0603020202020204" pitchFamily="34" charset="0"/>
              </a:rPr>
              <a:t>Lack of Fiber</a:t>
            </a:r>
          </a:p>
          <a:p>
            <a:pPr>
              <a:lnSpc>
                <a:spcPct val="150000"/>
              </a:lnSpc>
            </a:pPr>
            <a:r>
              <a:rPr lang="en-US" sz="2400" dirty="0">
                <a:latin typeface="Trebuchet MS" panose="020B0603020202020204" pitchFamily="34" charset="0"/>
              </a:rPr>
              <a:t>Sedentary Lifestyle</a:t>
            </a:r>
          </a:p>
          <a:p>
            <a:pPr>
              <a:lnSpc>
                <a:spcPct val="150000"/>
              </a:lnSpc>
            </a:pPr>
            <a:r>
              <a:rPr lang="en-US" sz="2400" dirty="0">
                <a:latin typeface="Trebuchet MS" panose="020B0603020202020204" pitchFamily="34" charset="0"/>
              </a:rPr>
              <a:t>Sluggish Lymphatic System</a:t>
            </a:r>
          </a:p>
          <a:p>
            <a:pPr>
              <a:lnSpc>
                <a:spcPct val="150000"/>
              </a:lnSpc>
            </a:pPr>
            <a:r>
              <a:rPr lang="en-US" sz="2400" dirty="0">
                <a:latin typeface="Trebuchet MS" panose="020B0603020202020204" pitchFamily="34" charset="0"/>
              </a:rPr>
              <a:t>Stress</a:t>
            </a:r>
          </a:p>
          <a:p>
            <a:pPr>
              <a:lnSpc>
                <a:spcPct val="150000"/>
              </a:lnSpc>
            </a:pPr>
            <a:r>
              <a:rPr lang="en-US" sz="2400" dirty="0">
                <a:latin typeface="Trebuchet MS" panose="020B0603020202020204" pitchFamily="34" charset="0"/>
              </a:rPr>
              <a:t>Lack of Water</a:t>
            </a:r>
          </a:p>
          <a:p>
            <a:pPr>
              <a:lnSpc>
                <a:spcPct val="150000"/>
              </a:lnSpc>
            </a:pPr>
            <a:r>
              <a:rPr lang="en-US" sz="2400" dirty="0">
                <a:latin typeface="Trebuchet MS" panose="020B0603020202020204" pitchFamily="34" charset="0"/>
              </a:rPr>
              <a:t>Commercial </a:t>
            </a:r>
            <a:r>
              <a:rPr lang="en-US" sz="2400" dirty="0" smtClean="0">
                <a:latin typeface="Trebuchet MS" panose="020B0603020202020204" pitchFamily="34" charset="0"/>
              </a:rPr>
              <a:t>Skincare </a:t>
            </a:r>
            <a:r>
              <a:rPr lang="en-US" sz="2400" dirty="0">
                <a:latin typeface="Trebuchet MS" panose="020B0603020202020204" pitchFamily="34" charset="0"/>
              </a:rPr>
              <a:t>Products</a:t>
            </a:r>
          </a:p>
          <a:p>
            <a:endParaRPr lang="en-US" dirty="0"/>
          </a:p>
        </p:txBody>
      </p:sp>
      <p:sp>
        <p:nvSpPr>
          <p:cNvPr id="8" name="TextBox 7"/>
          <p:cNvSpPr txBox="1"/>
          <p:nvPr/>
        </p:nvSpPr>
        <p:spPr>
          <a:xfrm>
            <a:off x="552390" y="972273"/>
            <a:ext cx="7995394" cy="830997"/>
          </a:xfrm>
          <a:prstGeom prst="rect">
            <a:avLst/>
          </a:prstGeom>
          <a:noFill/>
        </p:spPr>
        <p:txBody>
          <a:bodyPr wrap="none" rtlCol="0">
            <a:spAutoFit/>
          </a:bodyPr>
          <a:lstStyle/>
          <a:p>
            <a:pPr algn="ctr"/>
            <a:r>
              <a:rPr lang="en-US" sz="4800" b="1" dirty="0" smtClean="0">
                <a:solidFill>
                  <a:srgbClr val="1C77A4"/>
                </a:solidFill>
              </a:rPr>
              <a:t>Common Causes of Toxicity</a:t>
            </a:r>
            <a:endParaRPr lang="en-US" sz="4800" b="1" dirty="0">
              <a:solidFill>
                <a:srgbClr val="1C77A4"/>
              </a:solidFill>
            </a:endParaRPr>
          </a:p>
        </p:txBody>
      </p:sp>
    </p:spTree>
    <p:extLst>
      <p:ext uri="{BB962C8B-B14F-4D97-AF65-F5344CB8AC3E}">
        <p14:creationId xmlns:p14="http://schemas.microsoft.com/office/powerpoint/2010/main" val="160538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818" t="5457" r="13527" b="25146"/>
          <a:stretch/>
        </p:blipFill>
        <p:spPr>
          <a:xfrm>
            <a:off x="5327429" y="1765836"/>
            <a:ext cx="2971619" cy="4507642"/>
          </a:xfrm>
          <a:prstGeom prst="rect">
            <a:avLst/>
          </a:prstGeom>
        </p:spPr>
      </p:pic>
      <p:sp>
        <p:nvSpPr>
          <p:cNvPr id="2" name="Rectangle 3"/>
          <p:cNvSpPr txBox="1">
            <a:spLocks noChangeArrowheads="1"/>
          </p:cNvSpPr>
          <p:nvPr/>
        </p:nvSpPr>
        <p:spPr>
          <a:xfrm>
            <a:off x="523936" y="1944762"/>
            <a:ext cx="4803493" cy="3761555"/>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3100" dirty="0">
                <a:solidFill>
                  <a:schemeClr val="tx1"/>
                </a:solidFill>
              </a:rPr>
              <a:t>Your body’s natural healing abilities are really quite incredible. When your body accumulates more toxins than it can handle, it tries to force them out so that they can’t do further damage. </a:t>
            </a:r>
            <a:endParaRPr lang="en-US" sz="3100" b="1" dirty="0" smtClean="0">
              <a:solidFill>
                <a:schemeClr val="tx1"/>
              </a:solidFill>
            </a:endParaRPr>
          </a:p>
        </p:txBody>
      </p:sp>
      <p:sp>
        <p:nvSpPr>
          <p:cNvPr id="3" name="TextBox 2"/>
          <p:cNvSpPr txBox="1"/>
          <p:nvPr/>
        </p:nvSpPr>
        <p:spPr>
          <a:xfrm>
            <a:off x="995422" y="972273"/>
            <a:ext cx="7109318" cy="830997"/>
          </a:xfrm>
          <a:prstGeom prst="rect">
            <a:avLst/>
          </a:prstGeom>
          <a:noFill/>
        </p:spPr>
        <p:txBody>
          <a:bodyPr wrap="none" rtlCol="0">
            <a:spAutoFit/>
          </a:bodyPr>
          <a:lstStyle/>
          <a:p>
            <a:pPr algn="ctr"/>
            <a:r>
              <a:rPr lang="en-US" sz="4800" b="1" dirty="0" smtClean="0">
                <a:solidFill>
                  <a:srgbClr val="1C77A4"/>
                </a:solidFill>
              </a:rPr>
              <a:t>Natural Healing Abilities</a:t>
            </a:r>
            <a:endParaRPr lang="en-US" sz="4800" b="1" dirty="0">
              <a:solidFill>
                <a:srgbClr val="1C77A4"/>
              </a:solidFill>
            </a:endParaRPr>
          </a:p>
        </p:txBody>
      </p:sp>
    </p:spTree>
    <p:extLst>
      <p:ext uri="{BB962C8B-B14F-4D97-AF65-F5344CB8AC3E}">
        <p14:creationId xmlns:p14="http://schemas.microsoft.com/office/powerpoint/2010/main" val="2338263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949123" y="1177184"/>
            <a:ext cx="7153154" cy="3437465"/>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lgn="ctr">
              <a:buNone/>
            </a:pPr>
            <a:r>
              <a:rPr lang="en-US" sz="5600" dirty="0">
                <a:solidFill>
                  <a:srgbClr val="1C77A4"/>
                </a:solidFill>
              </a:rPr>
              <a:t>You don’t even have to think about </a:t>
            </a:r>
            <a:r>
              <a:rPr lang="en-US" sz="5600" dirty="0" smtClean="0">
                <a:solidFill>
                  <a:srgbClr val="1C77A4"/>
                </a:solidFill>
              </a:rPr>
              <a:t>it. Your </a:t>
            </a:r>
            <a:r>
              <a:rPr lang="en-US" sz="5600" dirty="0">
                <a:solidFill>
                  <a:srgbClr val="1C77A4"/>
                </a:solidFill>
              </a:rPr>
              <a:t>body knows how to do this </a:t>
            </a:r>
            <a:r>
              <a:rPr lang="en-US" sz="5600" dirty="0" smtClean="0">
                <a:solidFill>
                  <a:srgbClr val="1C77A4"/>
                </a:solidFill>
              </a:rPr>
              <a:t>automatically!</a:t>
            </a:r>
          </a:p>
        </p:txBody>
      </p:sp>
    </p:spTree>
    <p:extLst>
      <p:ext uri="{BB962C8B-B14F-4D97-AF65-F5344CB8AC3E}">
        <p14:creationId xmlns:p14="http://schemas.microsoft.com/office/powerpoint/2010/main" val="1814395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8573" y="972273"/>
            <a:ext cx="7803034" cy="830997"/>
          </a:xfrm>
          <a:prstGeom prst="rect">
            <a:avLst/>
          </a:prstGeom>
          <a:noFill/>
        </p:spPr>
        <p:txBody>
          <a:bodyPr wrap="none" rtlCol="0">
            <a:spAutoFit/>
          </a:bodyPr>
          <a:lstStyle/>
          <a:p>
            <a:pPr algn="ctr"/>
            <a:r>
              <a:rPr lang="en-US" sz="4800" b="1" dirty="0" smtClean="0">
                <a:solidFill>
                  <a:srgbClr val="1C77A4"/>
                </a:solidFill>
              </a:rPr>
              <a:t>How Toxins are Eliminated</a:t>
            </a:r>
            <a:endParaRPr lang="en-US" sz="4800" b="1" dirty="0">
              <a:solidFill>
                <a:srgbClr val="1C77A4"/>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338" r="5955"/>
          <a:stretch/>
        </p:blipFill>
        <p:spPr>
          <a:xfrm>
            <a:off x="5070829" y="1837995"/>
            <a:ext cx="3725931" cy="4451187"/>
          </a:xfrm>
          <a:prstGeom prst="rect">
            <a:avLst/>
          </a:prstGeom>
        </p:spPr>
      </p:pic>
      <p:sp>
        <p:nvSpPr>
          <p:cNvPr id="2" name="Rectangle 3"/>
          <p:cNvSpPr txBox="1">
            <a:spLocks noChangeArrowheads="1"/>
          </p:cNvSpPr>
          <p:nvPr/>
        </p:nvSpPr>
        <p:spPr>
          <a:xfrm>
            <a:off x="567550" y="1964600"/>
            <a:ext cx="4594759" cy="4835525"/>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3200" dirty="0">
                <a:solidFill>
                  <a:schemeClr val="tx1"/>
                </a:solidFill>
              </a:rPr>
              <a:t>Toxins are eliminated through body openings – the pores of the skin, eyes, ears, nose, mouth, rectum, and urinary tract – as a part of your body’s natural cleansing system. </a:t>
            </a:r>
            <a:endParaRPr lang="en-US" sz="3200" b="1" dirty="0" smtClean="0">
              <a:solidFill>
                <a:schemeClr val="tx1"/>
              </a:solidFill>
            </a:endParaRPr>
          </a:p>
        </p:txBody>
      </p:sp>
    </p:spTree>
    <p:extLst>
      <p:ext uri="{BB962C8B-B14F-4D97-AF65-F5344CB8AC3E}">
        <p14:creationId xmlns:p14="http://schemas.microsoft.com/office/powerpoint/2010/main" val="4049581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 Theme2 (2)</Template>
  <TotalTime>1136</TotalTime>
  <Words>682</Words>
  <Application>Microsoft Office PowerPoint</Application>
  <PresentationFormat>On-screen Show (4:3)</PresentationFormat>
  <Paragraphs>79</Paragraphs>
  <Slides>24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Campbell</dc:creator>
  <cp:lastModifiedBy>Kristen Sullivan</cp:lastModifiedBy>
  <cp:revision>111</cp:revision>
  <dcterms:created xsi:type="dcterms:W3CDTF">2015-03-23T22:32:53Z</dcterms:created>
  <dcterms:modified xsi:type="dcterms:W3CDTF">2015-08-14T20:23:47Z</dcterms:modified>
</cp:coreProperties>
</file>