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6"/>
  </p:notesMasterIdLst>
  <p:sldIdLst>
    <p:sldId id="259" r:id="rId2"/>
    <p:sldId id="271" r:id="rId3"/>
    <p:sldId id="328" r:id="rId4"/>
    <p:sldId id="319" r:id="rId5"/>
    <p:sldId id="323" r:id="rId6"/>
    <p:sldId id="324" r:id="rId7"/>
    <p:sldId id="325" r:id="rId8"/>
    <p:sldId id="326" r:id="rId9"/>
    <p:sldId id="329" r:id="rId10"/>
    <p:sldId id="330" r:id="rId11"/>
    <p:sldId id="331" r:id="rId12"/>
    <p:sldId id="332" r:id="rId13"/>
    <p:sldId id="333" r:id="rId14"/>
    <p:sldId id="334" r:id="rId15"/>
    <p:sldId id="335" r:id="rId16"/>
    <p:sldId id="336" r:id="rId17"/>
    <p:sldId id="337" r:id="rId18"/>
    <p:sldId id="338" r:id="rId19"/>
    <p:sldId id="341" r:id="rId20"/>
    <p:sldId id="339" r:id="rId21"/>
    <p:sldId id="340" r:id="rId22"/>
    <p:sldId id="289" r:id="rId23"/>
    <p:sldId id="322" r:id="rId24"/>
    <p:sldId id="27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ghthouse5" initials="L"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7A4"/>
    <a:srgbClr val="382C7A"/>
    <a:srgbClr val="6A9CB9"/>
    <a:srgbClr val="FFFEFD"/>
    <a:srgbClr val="1E77C6"/>
    <a:srgbClr val="3FBFCB"/>
    <a:srgbClr val="4271B5"/>
    <a:srgbClr val="624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1" autoAdjust="0"/>
    <p:restoredTop sz="96206" autoAdjust="0"/>
  </p:normalViewPr>
  <p:slideViewPr>
    <p:cSldViewPr snapToGrid="0">
      <p:cViewPr varScale="1">
        <p:scale>
          <a:sx n="93" d="100"/>
          <a:sy n="93" d="100"/>
        </p:scale>
        <p:origin x="51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21732-C176-420F-8611-5ED702939E59}" type="datetimeFigureOut">
              <a:rPr lang="en-US" smtClean="0"/>
              <a:t>8/21/2015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203AA-A362-42AD-A24C-59845428EF63}" type="slidenum">
              <a:rPr lang="en-US" smtClean="0"/>
              <a:t>‹#›</a:t>
            </a:fld>
            <a:endParaRPr lang="en-US"/>
          </a:p>
        </p:txBody>
      </p:sp>
    </p:spTree>
    <p:extLst>
      <p:ext uri="{BB962C8B-B14F-4D97-AF65-F5344CB8AC3E}">
        <p14:creationId xmlns:p14="http://schemas.microsoft.com/office/powerpoint/2010/main" val="9134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5203AA-A362-42AD-A24C-59845428EF63}" type="slidenum">
              <a:rPr lang="en-US" smtClean="0"/>
              <a:t>1</a:t>
            </a:fld>
            <a:endParaRPr lang="en-US"/>
          </a:p>
        </p:txBody>
      </p:sp>
    </p:spTree>
    <p:extLst>
      <p:ext uri="{BB962C8B-B14F-4D97-AF65-F5344CB8AC3E}">
        <p14:creationId xmlns:p14="http://schemas.microsoft.com/office/powerpoint/2010/main" val="371313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a:t>
            </a:fld>
            <a:endParaRPr lang="en-US"/>
          </a:p>
        </p:txBody>
      </p:sp>
    </p:spTree>
    <p:extLst>
      <p:ext uri="{BB962C8B-B14F-4D97-AF65-F5344CB8AC3E}">
        <p14:creationId xmlns:p14="http://schemas.microsoft.com/office/powerpoint/2010/main" val="3370298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3</a:t>
            </a:fld>
            <a:endParaRPr lang="en-US"/>
          </a:p>
        </p:txBody>
      </p:sp>
    </p:spTree>
    <p:extLst>
      <p:ext uri="{BB962C8B-B14F-4D97-AF65-F5344CB8AC3E}">
        <p14:creationId xmlns:p14="http://schemas.microsoft.com/office/powerpoint/2010/main" val="190893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4</a:t>
            </a:fld>
            <a:endParaRPr lang="en-US"/>
          </a:p>
        </p:txBody>
      </p:sp>
    </p:spTree>
    <p:extLst>
      <p:ext uri="{BB962C8B-B14F-4D97-AF65-F5344CB8AC3E}">
        <p14:creationId xmlns:p14="http://schemas.microsoft.com/office/powerpoint/2010/main" val="345557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5</a:t>
            </a:fld>
            <a:endParaRPr lang="en-US"/>
          </a:p>
        </p:txBody>
      </p:sp>
    </p:spTree>
    <p:extLst>
      <p:ext uri="{BB962C8B-B14F-4D97-AF65-F5344CB8AC3E}">
        <p14:creationId xmlns:p14="http://schemas.microsoft.com/office/powerpoint/2010/main" val="402351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13</a:t>
            </a:fld>
            <a:endParaRPr lang="en-US"/>
          </a:p>
        </p:txBody>
      </p:sp>
    </p:spTree>
    <p:extLst>
      <p:ext uri="{BB962C8B-B14F-4D97-AF65-F5344CB8AC3E}">
        <p14:creationId xmlns:p14="http://schemas.microsoft.com/office/powerpoint/2010/main" val="573602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23</a:t>
            </a:fld>
            <a:endParaRPr lang="en-US"/>
          </a:p>
        </p:txBody>
      </p:sp>
    </p:spTree>
    <p:extLst>
      <p:ext uri="{BB962C8B-B14F-4D97-AF65-F5344CB8AC3E}">
        <p14:creationId xmlns:p14="http://schemas.microsoft.com/office/powerpoint/2010/main" val="4288219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24</a:t>
            </a:fld>
            <a:endParaRPr lang="en-US"/>
          </a:p>
        </p:txBody>
      </p:sp>
    </p:spTree>
    <p:extLst>
      <p:ext uri="{BB962C8B-B14F-4D97-AF65-F5344CB8AC3E}">
        <p14:creationId xmlns:p14="http://schemas.microsoft.com/office/powerpoint/2010/main" val="2457280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3" y="1146425"/>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3"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3852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321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997526"/>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89"/>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628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414D439-CB2A-402F-9F97-2E7DD63CCDF5}" type="datetimeFigureOut">
              <a:rPr lang="en-US" smtClean="0"/>
              <a:t>8/21/2015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8BFD0C0-CB83-48E2-9F9C-3E1F6D35A110}" type="slidenum">
              <a:rPr lang="en-US" smtClean="0"/>
              <a:t>‹#›</a:t>
            </a:fld>
            <a:endParaRPr lang="en-US"/>
          </a:p>
        </p:txBody>
      </p:sp>
    </p:spTree>
    <p:extLst>
      <p:ext uri="{BB962C8B-B14F-4D97-AF65-F5344CB8AC3E}">
        <p14:creationId xmlns:p14="http://schemas.microsoft.com/office/powerpoint/2010/main" val="1428097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3"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194960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0647" y="1961517"/>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smtClean="0">
                <a:solidFill>
                  <a:srgbClr val="1C77A4"/>
                </a:solidFill>
                <a:latin typeface="+mn-lt"/>
              </a:rPr>
              <a:t>Welcome to </a:t>
            </a:r>
          </a:p>
          <a:p>
            <a:pPr algn="ctr"/>
            <a:r>
              <a:rPr lang="en-US" sz="9600" b="1" dirty="0" smtClean="0">
                <a:solidFill>
                  <a:srgbClr val="1C77A4"/>
                </a:solidFill>
                <a:latin typeface="+mn-lt"/>
              </a:rPr>
              <a:t>Club Reduce!</a:t>
            </a:r>
            <a:endParaRPr lang="en-US" sz="9600" b="1" dirty="0">
              <a:solidFill>
                <a:srgbClr val="1C77A4"/>
              </a:solidFill>
              <a:latin typeface="+mn-lt"/>
            </a:endParaRPr>
          </a:p>
        </p:txBody>
      </p:sp>
    </p:spTree>
    <p:extLst>
      <p:ext uri="{BB962C8B-B14F-4D97-AF65-F5344CB8AC3E}">
        <p14:creationId xmlns:p14="http://schemas.microsoft.com/office/powerpoint/2010/main" val="3147715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19744"/>
          <a:stretch/>
        </p:blipFill>
        <p:spPr>
          <a:xfrm>
            <a:off x="4979078" y="1524000"/>
            <a:ext cx="3952889" cy="4757529"/>
          </a:xfrm>
          <a:prstGeom prst="rect">
            <a:avLst/>
          </a:prstGeom>
        </p:spPr>
      </p:pic>
      <p:sp>
        <p:nvSpPr>
          <p:cNvPr id="6" name="Rectangle 3"/>
          <p:cNvSpPr txBox="1">
            <a:spLocks noChangeArrowheads="1"/>
          </p:cNvSpPr>
          <p:nvPr/>
        </p:nvSpPr>
        <p:spPr>
          <a:xfrm>
            <a:off x="703906" y="1803343"/>
            <a:ext cx="4998252"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100" dirty="0" smtClean="0">
                <a:solidFill>
                  <a:schemeClr val="tx1"/>
                </a:solidFill>
                <a:latin typeface="Trebuchet MS" panose="020B0603020202020204" pitchFamily="34" charset="0"/>
              </a:rPr>
              <a:t>It is estimated that for every pound of muscle added, the body burns </a:t>
            </a:r>
            <a:endParaRPr lang="en-US" sz="3100" dirty="0" smtClean="0">
              <a:solidFill>
                <a:schemeClr val="tx1"/>
              </a:solidFill>
              <a:latin typeface="Trebuchet MS" panose="020B0603020202020204" pitchFamily="34" charset="0"/>
            </a:endParaRPr>
          </a:p>
          <a:p>
            <a:pPr marL="0" indent="0">
              <a:spcBef>
                <a:spcPts val="0"/>
              </a:spcBef>
              <a:buNone/>
            </a:pPr>
            <a:r>
              <a:rPr lang="en-US" sz="3100" dirty="0" smtClean="0">
                <a:solidFill>
                  <a:schemeClr val="tx1"/>
                </a:solidFill>
                <a:latin typeface="Trebuchet MS" panose="020B0603020202020204" pitchFamily="34" charset="0"/>
              </a:rPr>
              <a:t>an </a:t>
            </a:r>
            <a:r>
              <a:rPr lang="en-US" sz="3100" dirty="0" smtClean="0">
                <a:solidFill>
                  <a:schemeClr val="tx1"/>
                </a:solidFill>
                <a:latin typeface="Trebuchet MS" panose="020B0603020202020204" pitchFamily="34" charset="0"/>
              </a:rPr>
              <a:t>extra 50-90 calories </a:t>
            </a:r>
            <a:endParaRPr lang="en-US" sz="3100" dirty="0" smtClean="0">
              <a:solidFill>
                <a:schemeClr val="tx1"/>
              </a:solidFill>
              <a:latin typeface="Trebuchet MS" panose="020B0603020202020204" pitchFamily="34" charset="0"/>
            </a:endParaRPr>
          </a:p>
          <a:p>
            <a:pPr marL="0" indent="0">
              <a:spcBef>
                <a:spcPts val="0"/>
              </a:spcBef>
              <a:buNone/>
            </a:pPr>
            <a:r>
              <a:rPr lang="en-US" sz="3100" dirty="0" smtClean="0">
                <a:solidFill>
                  <a:schemeClr val="tx1"/>
                </a:solidFill>
                <a:latin typeface="Trebuchet MS" panose="020B0603020202020204" pitchFamily="34" charset="0"/>
              </a:rPr>
              <a:t>per </a:t>
            </a:r>
            <a:r>
              <a:rPr lang="en-US" sz="3100" dirty="0" smtClean="0">
                <a:solidFill>
                  <a:schemeClr val="tx1"/>
                </a:solidFill>
                <a:latin typeface="Trebuchet MS" panose="020B0603020202020204" pitchFamily="34" charset="0"/>
              </a:rPr>
              <a:t>day. If you add 10 pounds of muscle, your body will burn 52 </a:t>
            </a:r>
            <a:r>
              <a:rPr lang="en-US" sz="3100" dirty="0" smtClean="0">
                <a:solidFill>
                  <a:schemeClr val="tx1"/>
                </a:solidFill>
                <a:latin typeface="Trebuchet MS" panose="020B0603020202020204" pitchFamily="34" charset="0"/>
              </a:rPr>
              <a:t>additional </a:t>
            </a:r>
            <a:r>
              <a:rPr lang="en-US" sz="3100" dirty="0" smtClean="0">
                <a:solidFill>
                  <a:schemeClr val="tx1"/>
                </a:solidFill>
                <a:latin typeface="Trebuchet MS" panose="020B0603020202020204" pitchFamily="34" charset="0"/>
              </a:rPr>
              <a:t>pounds </a:t>
            </a:r>
            <a:r>
              <a:rPr lang="en-US" sz="3100" dirty="0" smtClean="0">
                <a:solidFill>
                  <a:schemeClr val="tx1"/>
                </a:solidFill>
                <a:latin typeface="Trebuchet MS" panose="020B0603020202020204" pitchFamily="34" charset="0"/>
              </a:rPr>
              <a:t>of fat over the course of a year! </a:t>
            </a:r>
          </a:p>
        </p:txBody>
      </p:sp>
      <p:sp>
        <p:nvSpPr>
          <p:cNvPr id="8" name="TextBox 7"/>
          <p:cNvSpPr txBox="1"/>
          <p:nvPr/>
        </p:nvSpPr>
        <p:spPr>
          <a:xfrm>
            <a:off x="590890" y="880013"/>
            <a:ext cx="8068235" cy="923330"/>
          </a:xfrm>
          <a:prstGeom prst="rect">
            <a:avLst/>
          </a:prstGeom>
          <a:noFill/>
        </p:spPr>
        <p:txBody>
          <a:bodyPr wrap="none" rtlCol="0">
            <a:spAutoFit/>
          </a:bodyPr>
          <a:lstStyle/>
          <a:p>
            <a:pPr algn="ctr"/>
            <a:r>
              <a:rPr lang="en-US" sz="5400" b="1" dirty="0" smtClean="0">
                <a:solidFill>
                  <a:srgbClr val="1C77A4"/>
                </a:solidFill>
                <a:latin typeface="Trebuchet MS" panose="020B0603020202020204" pitchFamily="34" charset="0"/>
              </a:rPr>
              <a:t>The Benefits of Exercise</a:t>
            </a:r>
            <a:endParaRPr lang="en-US" sz="5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966706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625007" y="1870593"/>
            <a:ext cx="4458186" cy="403987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200" dirty="0" smtClean="0">
                <a:solidFill>
                  <a:schemeClr val="tx1"/>
                </a:solidFill>
              </a:rPr>
              <a:t>Here at Club Reduce, we recommend </a:t>
            </a:r>
            <a:r>
              <a:rPr lang="en-US" sz="3200" dirty="0">
                <a:solidFill>
                  <a:schemeClr val="tx1"/>
                </a:solidFill>
              </a:rPr>
              <a:t>that you </a:t>
            </a:r>
            <a:r>
              <a:rPr lang="en-US" sz="3200" dirty="0" smtClean="0">
                <a:solidFill>
                  <a:schemeClr val="tx1"/>
                </a:solidFill>
              </a:rPr>
              <a:t>practice High-Intensity Interval </a:t>
            </a:r>
          </a:p>
          <a:p>
            <a:pPr marL="0" indent="0">
              <a:spcBef>
                <a:spcPts val="0"/>
              </a:spcBef>
              <a:buNone/>
            </a:pPr>
            <a:r>
              <a:rPr lang="en-US" sz="3200" dirty="0" smtClean="0">
                <a:solidFill>
                  <a:schemeClr val="tx1"/>
                </a:solidFill>
              </a:rPr>
              <a:t>Training (HIIT) for </a:t>
            </a:r>
            <a:r>
              <a:rPr lang="en-US" sz="3200" dirty="0">
                <a:solidFill>
                  <a:schemeClr val="tx1"/>
                </a:solidFill>
              </a:rPr>
              <a:t>20 minutes a day, three times each week (Mon/Wed/Fri). </a:t>
            </a:r>
            <a:endParaRPr lang="en-US" sz="3200" dirty="0" smtClean="0">
              <a:solidFill>
                <a:schemeClr val="tx1"/>
              </a:solidFill>
              <a:latin typeface="Trebuchet MS" panose="020B0603020202020204" pitchFamily="34" charset="0"/>
            </a:endParaRPr>
          </a:p>
        </p:txBody>
      </p:sp>
      <p:sp>
        <p:nvSpPr>
          <p:cNvPr id="5" name="TextBox 4"/>
          <p:cNvSpPr txBox="1"/>
          <p:nvPr/>
        </p:nvSpPr>
        <p:spPr>
          <a:xfrm>
            <a:off x="450987" y="880013"/>
            <a:ext cx="8348055"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High-Intensity Interval Training</a:t>
            </a:r>
            <a:endParaRPr lang="en-US" sz="4400" b="1" dirty="0">
              <a:solidFill>
                <a:srgbClr val="1C77A4"/>
              </a:solidFill>
              <a:latin typeface="Trebuchet MS" panose="020B0603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874939672"/>
              </p:ext>
            </p:extLst>
          </p:nvPr>
        </p:nvGraphicFramePr>
        <p:xfrm>
          <a:off x="590890" y="2152375"/>
          <a:ext cx="3602253" cy="741680"/>
        </p:xfrm>
        <a:graphic>
          <a:graphicData uri="http://schemas.openxmlformats.org/drawingml/2006/table">
            <a:tbl>
              <a:tblPr firstRow="1" bandRow="1">
                <a:tableStyleId>{5C22544A-7EE6-4342-B048-85BDC9FD1C3A}</a:tableStyleId>
              </a:tblPr>
              <a:tblGrid>
                <a:gridCol w="1200751"/>
                <a:gridCol w="1200751"/>
                <a:gridCol w="1200751"/>
              </a:tblGrid>
              <a:tr h="370840">
                <a:tc>
                  <a:txBody>
                    <a:bodyPr/>
                    <a:lstStyle/>
                    <a:p>
                      <a:r>
                        <a:rPr lang="en-US" dirty="0" smtClean="0"/>
                        <a:t>Monday</a:t>
                      </a:r>
                      <a:endParaRPr lang="en-US" dirty="0"/>
                    </a:p>
                  </a:txBody>
                  <a:tcPr/>
                </a:tc>
                <a:tc>
                  <a:txBody>
                    <a:bodyPr/>
                    <a:lstStyle/>
                    <a:p>
                      <a:r>
                        <a:rPr lang="en-US" dirty="0" smtClean="0"/>
                        <a:t>Wednesday</a:t>
                      </a:r>
                      <a:endParaRPr lang="en-US" dirty="0"/>
                    </a:p>
                  </a:txBody>
                  <a:tcPr/>
                </a:tc>
                <a:tc>
                  <a:txBody>
                    <a:bodyPr/>
                    <a:lstStyle/>
                    <a:p>
                      <a:r>
                        <a:rPr lang="en-US" dirty="0" smtClean="0"/>
                        <a:t>Friday</a:t>
                      </a:r>
                      <a:endParaRPr lang="en-US" dirty="0"/>
                    </a:p>
                  </a:txBody>
                  <a:tcPr/>
                </a:tc>
              </a:tr>
              <a:tr h="370840">
                <a:tc>
                  <a:txBody>
                    <a:bodyPr/>
                    <a:lstStyle/>
                    <a:p>
                      <a:r>
                        <a:rPr lang="en-US" dirty="0" smtClean="0"/>
                        <a:t>20 minutes</a:t>
                      </a:r>
                      <a:endParaRPr lang="en-US" dirty="0"/>
                    </a:p>
                  </a:txBody>
                  <a:tcPr/>
                </a:tc>
                <a:tc>
                  <a:txBody>
                    <a:bodyPr/>
                    <a:lstStyle/>
                    <a:p>
                      <a:r>
                        <a:rPr lang="en-US" dirty="0" smtClean="0"/>
                        <a:t>20 minutes</a:t>
                      </a:r>
                      <a:endParaRPr lang="en-US" dirty="0"/>
                    </a:p>
                  </a:txBody>
                  <a:tcPr/>
                </a:tc>
                <a:tc>
                  <a:txBody>
                    <a:bodyPr/>
                    <a:lstStyle/>
                    <a:p>
                      <a:r>
                        <a:rPr lang="en-US" dirty="0" smtClean="0"/>
                        <a:t>20 minutes</a:t>
                      </a:r>
                      <a:endParaRPr lang="en-US" dirty="0"/>
                    </a:p>
                  </a:txBody>
                  <a:tcPr/>
                </a:tc>
              </a:tr>
            </a:tbl>
          </a:graphicData>
        </a:graphic>
      </p:graphicFrame>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7121" t="5291" r="14290" b="14203"/>
          <a:stretch/>
        </p:blipFill>
        <p:spPr>
          <a:xfrm>
            <a:off x="590890" y="3074506"/>
            <a:ext cx="3559378" cy="2756452"/>
          </a:xfrm>
          <a:prstGeom prst="rect">
            <a:avLst/>
          </a:prstGeom>
        </p:spPr>
      </p:pic>
    </p:spTree>
    <p:extLst>
      <p:ext uri="{BB962C8B-B14F-4D97-AF65-F5344CB8AC3E}">
        <p14:creationId xmlns:p14="http://schemas.microsoft.com/office/powerpoint/2010/main" val="1833938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6103" t="9918" r="12180" b="14202"/>
          <a:stretch/>
        </p:blipFill>
        <p:spPr>
          <a:xfrm>
            <a:off x="5300870" y="1797002"/>
            <a:ext cx="3392555" cy="4484527"/>
          </a:xfrm>
          <a:prstGeom prst="rect">
            <a:avLst/>
          </a:prstGeom>
        </p:spPr>
      </p:pic>
      <p:sp>
        <p:nvSpPr>
          <p:cNvPr id="3" name="Rectangle 3"/>
          <p:cNvSpPr txBox="1">
            <a:spLocks noChangeArrowheads="1"/>
          </p:cNvSpPr>
          <p:nvPr/>
        </p:nvSpPr>
        <p:spPr>
          <a:xfrm>
            <a:off x="590890" y="2121707"/>
            <a:ext cx="5486399"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4000" dirty="0">
                <a:solidFill>
                  <a:schemeClr val="tx1"/>
                </a:solidFill>
              </a:rPr>
              <a:t>HIIT training involves short bursts of running (about 30 seconds) intermixed with periods of slow walking (1-2 minutes). </a:t>
            </a:r>
            <a:endParaRPr lang="en-US" sz="4000" dirty="0" smtClean="0">
              <a:solidFill>
                <a:schemeClr val="tx1"/>
              </a:solidFill>
              <a:latin typeface="Trebuchet MS" panose="020B0603020202020204" pitchFamily="34" charset="0"/>
            </a:endParaRPr>
          </a:p>
        </p:txBody>
      </p:sp>
      <p:sp>
        <p:nvSpPr>
          <p:cNvPr id="7" name="TextBox 6"/>
          <p:cNvSpPr txBox="1"/>
          <p:nvPr/>
        </p:nvSpPr>
        <p:spPr>
          <a:xfrm>
            <a:off x="450987" y="880013"/>
            <a:ext cx="8348055"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High-Intensity Interval Training</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702625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90" y="2040835"/>
            <a:ext cx="3128035" cy="3934482"/>
          </a:xfrm>
          <a:prstGeom prst="rect">
            <a:avLst/>
          </a:prstGeom>
        </p:spPr>
      </p:pic>
      <p:sp>
        <p:nvSpPr>
          <p:cNvPr id="3" name="Rectangle 3"/>
          <p:cNvSpPr txBox="1">
            <a:spLocks noChangeArrowheads="1"/>
          </p:cNvSpPr>
          <p:nvPr/>
        </p:nvSpPr>
        <p:spPr>
          <a:xfrm>
            <a:off x="3949148" y="1915251"/>
            <a:ext cx="4670221" cy="4371182"/>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100" dirty="0">
                <a:solidFill>
                  <a:schemeClr val="tx1"/>
                </a:solidFill>
              </a:rPr>
              <a:t>Though this only adds up to </a:t>
            </a:r>
            <a:r>
              <a:rPr lang="en-US" sz="3100" dirty="0" smtClean="0">
                <a:solidFill>
                  <a:schemeClr val="tx1"/>
                </a:solidFill>
              </a:rPr>
              <a:t>one </a:t>
            </a:r>
            <a:r>
              <a:rPr lang="en-US" sz="3100" dirty="0">
                <a:solidFill>
                  <a:schemeClr val="tx1"/>
                </a:solidFill>
              </a:rPr>
              <a:t>hour each week, the </a:t>
            </a:r>
            <a:r>
              <a:rPr lang="en-US" sz="3100" dirty="0" smtClean="0">
                <a:solidFill>
                  <a:schemeClr val="tx1"/>
                </a:solidFill>
              </a:rPr>
              <a:t>high-intensity </a:t>
            </a:r>
            <a:r>
              <a:rPr lang="en-US" sz="3100" dirty="0">
                <a:solidFill>
                  <a:schemeClr val="tx1"/>
                </a:solidFill>
              </a:rPr>
              <a:t>sessions </a:t>
            </a:r>
            <a:r>
              <a:rPr lang="en-US" sz="3100" dirty="0" smtClean="0">
                <a:solidFill>
                  <a:schemeClr val="tx1"/>
                </a:solidFill>
              </a:rPr>
              <a:t>will dramatically increase your production </a:t>
            </a:r>
            <a:r>
              <a:rPr lang="en-US" sz="3100" dirty="0">
                <a:solidFill>
                  <a:schemeClr val="tx1"/>
                </a:solidFill>
              </a:rPr>
              <a:t>of </a:t>
            </a:r>
            <a:r>
              <a:rPr lang="en-US" sz="3100" dirty="0" smtClean="0">
                <a:solidFill>
                  <a:schemeClr val="tx1"/>
                </a:solidFill>
              </a:rPr>
              <a:t>fat-burning hormones and help </a:t>
            </a:r>
            <a:r>
              <a:rPr lang="en-US" sz="3100" dirty="0">
                <a:solidFill>
                  <a:schemeClr val="tx1"/>
                </a:solidFill>
              </a:rPr>
              <a:t>you </a:t>
            </a:r>
            <a:r>
              <a:rPr lang="en-US" sz="3100" dirty="0" smtClean="0">
                <a:solidFill>
                  <a:schemeClr val="tx1"/>
                </a:solidFill>
              </a:rPr>
              <a:t>lose </a:t>
            </a:r>
            <a:r>
              <a:rPr lang="en-US" sz="3100" dirty="0">
                <a:solidFill>
                  <a:schemeClr val="tx1"/>
                </a:solidFill>
              </a:rPr>
              <a:t>weight </a:t>
            </a:r>
            <a:r>
              <a:rPr lang="en-US" sz="3100" dirty="0" smtClean="0">
                <a:solidFill>
                  <a:schemeClr val="tx1"/>
                </a:solidFill>
              </a:rPr>
              <a:t>throughout the </a:t>
            </a:r>
            <a:r>
              <a:rPr lang="en-US" sz="3100" dirty="0">
                <a:solidFill>
                  <a:schemeClr val="tx1"/>
                </a:solidFill>
              </a:rPr>
              <a:t>week!</a:t>
            </a:r>
            <a:endParaRPr lang="en-US" sz="3100" dirty="0">
              <a:solidFill>
                <a:schemeClr val="tx1"/>
              </a:solidFill>
              <a:latin typeface="Trebuchet MS" panose="020B0603020202020204" pitchFamily="34" charset="0"/>
            </a:endParaRPr>
          </a:p>
        </p:txBody>
      </p:sp>
      <p:sp>
        <p:nvSpPr>
          <p:cNvPr id="6" name="TextBox 5"/>
          <p:cNvSpPr txBox="1"/>
          <p:nvPr/>
        </p:nvSpPr>
        <p:spPr>
          <a:xfrm>
            <a:off x="450987" y="880013"/>
            <a:ext cx="8348055"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High-Intensity Interval Training</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32599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0190" t="18136" r="12078" b="4955"/>
          <a:stretch/>
        </p:blipFill>
        <p:spPr>
          <a:xfrm>
            <a:off x="4507521" y="2851368"/>
            <a:ext cx="4426227" cy="3286539"/>
          </a:xfrm>
          <a:prstGeom prst="rect">
            <a:avLst/>
          </a:prstGeom>
        </p:spPr>
      </p:pic>
      <p:sp>
        <p:nvSpPr>
          <p:cNvPr id="3" name="Rectangle 3"/>
          <p:cNvSpPr txBox="1">
            <a:spLocks noChangeArrowheads="1"/>
          </p:cNvSpPr>
          <p:nvPr/>
        </p:nvSpPr>
        <p:spPr>
          <a:xfrm>
            <a:off x="590889" y="1750334"/>
            <a:ext cx="7833263"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200" dirty="0" smtClean="0">
                <a:solidFill>
                  <a:schemeClr val="tx1"/>
                </a:solidFill>
              </a:rPr>
              <a:t>You can exercise at a high intensity in many different ways! You can go running outside, use a treadmill, or </a:t>
            </a:r>
          </a:p>
          <a:p>
            <a:pPr marL="0" indent="0">
              <a:spcBef>
                <a:spcPts val="0"/>
              </a:spcBef>
              <a:buNone/>
            </a:pPr>
            <a:r>
              <a:rPr lang="en-US" sz="3200" dirty="0" smtClean="0">
                <a:solidFill>
                  <a:schemeClr val="tx1"/>
                </a:solidFill>
              </a:rPr>
              <a:t>pedal on an elliptical </a:t>
            </a:r>
          </a:p>
          <a:p>
            <a:pPr marL="0" indent="0">
              <a:spcBef>
                <a:spcPts val="0"/>
              </a:spcBef>
              <a:buNone/>
            </a:pPr>
            <a:r>
              <a:rPr lang="en-US" sz="3200" dirty="0" smtClean="0">
                <a:solidFill>
                  <a:schemeClr val="tx1"/>
                </a:solidFill>
              </a:rPr>
              <a:t>machine. You don’t </a:t>
            </a:r>
          </a:p>
          <a:p>
            <a:pPr marL="0" indent="0">
              <a:spcBef>
                <a:spcPts val="0"/>
              </a:spcBef>
              <a:buNone/>
            </a:pPr>
            <a:r>
              <a:rPr lang="en-US" sz="3200" dirty="0" smtClean="0">
                <a:solidFill>
                  <a:schemeClr val="tx1"/>
                </a:solidFill>
              </a:rPr>
              <a:t>have to own anything </a:t>
            </a:r>
          </a:p>
          <a:p>
            <a:pPr marL="0" indent="0">
              <a:spcBef>
                <a:spcPts val="0"/>
              </a:spcBef>
              <a:buNone/>
            </a:pPr>
            <a:r>
              <a:rPr lang="en-US" sz="3200" dirty="0" smtClean="0">
                <a:solidFill>
                  <a:schemeClr val="tx1"/>
                </a:solidFill>
              </a:rPr>
              <a:t>more than a pair of </a:t>
            </a:r>
          </a:p>
          <a:p>
            <a:pPr marL="0" indent="0">
              <a:spcBef>
                <a:spcPts val="0"/>
              </a:spcBef>
              <a:buNone/>
            </a:pPr>
            <a:r>
              <a:rPr lang="en-US" sz="3200" dirty="0" smtClean="0">
                <a:solidFill>
                  <a:schemeClr val="tx1"/>
                </a:solidFill>
              </a:rPr>
              <a:t>tennis shoes to </a:t>
            </a:r>
          </a:p>
          <a:p>
            <a:pPr marL="0" indent="0">
              <a:spcBef>
                <a:spcPts val="0"/>
              </a:spcBef>
              <a:buNone/>
            </a:pPr>
            <a:r>
              <a:rPr lang="en-US" sz="3200" dirty="0" smtClean="0">
                <a:solidFill>
                  <a:schemeClr val="tx1"/>
                </a:solidFill>
              </a:rPr>
              <a:t>make it work!</a:t>
            </a:r>
            <a:endParaRPr lang="en-US" sz="3200" dirty="0" smtClean="0">
              <a:solidFill>
                <a:schemeClr val="tx1"/>
              </a:solidFill>
              <a:latin typeface="Trebuchet MS" panose="020B0603020202020204" pitchFamily="34" charset="0"/>
            </a:endParaRPr>
          </a:p>
        </p:txBody>
      </p:sp>
      <p:sp>
        <p:nvSpPr>
          <p:cNvPr id="5" name="TextBox 4"/>
          <p:cNvSpPr txBox="1"/>
          <p:nvPr/>
        </p:nvSpPr>
        <p:spPr>
          <a:xfrm>
            <a:off x="450987" y="880013"/>
            <a:ext cx="8348055"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High-Intensity Interval Training</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025399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512273" y="1830895"/>
            <a:ext cx="5353431"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2700" dirty="0" smtClean="0">
                <a:solidFill>
                  <a:schemeClr val="tx1"/>
                </a:solidFill>
                <a:latin typeface="Trebuchet MS" panose="020B0603020202020204" pitchFamily="34" charset="0"/>
              </a:rPr>
              <a:t>Whole Body Vibration (WBV) is also a time-efficient way to sneak in a workout at any time of the day! This machine is excellent for those who don’t have the time, energy, or motivation to hit the gym daily. All you have to do is stand on the vibrating platform and let the machine work its magic.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435" y="1803343"/>
            <a:ext cx="2338287" cy="4291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052820" y="800501"/>
            <a:ext cx="7144393" cy="923330"/>
          </a:xfrm>
          <a:prstGeom prst="rect">
            <a:avLst/>
          </a:prstGeom>
          <a:noFill/>
        </p:spPr>
        <p:txBody>
          <a:bodyPr wrap="none" rtlCol="0">
            <a:spAutoFit/>
          </a:bodyPr>
          <a:lstStyle/>
          <a:p>
            <a:pPr algn="ctr"/>
            <a:r>
              <a:rPr lang="en-US" sz="5400" b="1" dirty="0" smtClean="0">
                <a:solidFill>
                  <a:srgbClr val="1C77A4"/>
                </a:solidFill>
                <a:latin typeface="Trebuchet MS" panose="020B0603020202020204" pitchFamily="34" charset="0"/>
              </a:rPr>
              <a:t>Whole Body Vibration</a:t>
            </a:r>
            <a:endParaRPr lang="en-US" sz="5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2804947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24071" y="2048701"/>
            <a:ext cx="8279134"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lgn="ctr">
              <a:spcBef>
                <a:spcPts val="0"/>
              </a:spcBef>
              <a:buNone/>
            </a:pPr>
            <a:r>
              <a:rPr lang="en-US" sz="2800" dirty="0" smtClean="0">
                <a:solidFill>
                  <a:schemeClr val="tx1"/>
                </a:solidFill>
              </a:rPr>
              <a:t>The Nutritional Shake is an incredible tool for post-workout recovery. Each time you use it, you’ll save yourself time, money, and calories!</a:t>
            </a:r>
            <a:endParaRPr lang="en-US" sz="2800" dirty="0" smtClean="0">
              <a:solidFill>
                <a:schemeClr val="tx1"/>
              </a:solidFill>
              <a:latin typeface="Trebuchet MS" panose="020B0603020202020204" pitchFamily="34" charset="0"/>
            </a:endParaRPr>
          </a:p>
        </p:txBody>
      </p:sp>
      <p:sp>
        <p:nvSpPr>
          <p:cNvPr id="7" name="TextBox 6"/>
          <p:cNvSpPr txBox="1"/>
          <p:nvPr/>
        </p:nvSpPr>
        <p:spPr>
          <a:xfrm>
            <a:off x="1722614" y="626883"/>
            <a:ext cx="5804794" cy="1415772"/>
          </a:xfrm>
          <a:prstGeom prst="rect">
            <a:avLst/>
          </a:prstGeom>
          <a:noFill/>
        </p:spPr>
        <p:txBody>
          <a:bodyPr wrap="none" rtlCol="0">
            <a:spAutoFit/>
          </a:bodyPr>
          <a:lstStyle/>
          <a:p>
            <a:pPr algn="ctr"/>
            <a:r>
              <a:rPr lang="en-US" sz="3200" b="1" dirty="0" smtClean="0">
                <a:solidFill>
                  <a:srgbClr val="1C77A4"/>
                </a:solidFill>
                <a:latin typeface="Trebuchet MS" panose="020B0603020202020204" pitchFamily="34" charset="0"/>
              </a:rPr>
              <a:t>The Incredible Solutions4</a:t>
            </a:r>
          </a:p>
          <a:p>
            <a:pPr algn="ctr"/>
            <a:r>
              <a:rPr lang="en-US" sz="5400" b="1" dirty="0" smtClean="0">
                <a:solidFill>
                  <a:srgbClr val="1C77A4"/>
                </a:solidFill>
                <a:latin typeface="Trebuchet MS" panose="020B0603020202020204" pitchFamily="34" charset="0"/>
              </a:rPr>
              <a:t>Nutritional Shake</a:t>
            </a:r>
            <a:endParaRPr lang="en-US" sz="5400" b="1" dirty="0">
              <a:solidFill>
                <a:srgbClr val="1C77A4"/>
              </a:solidFill>
              <a:latin typeface="Trebuchet MS" panose="020B0603020202020204"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46858" t="4857" r="11429" b="8571"/>
          <a:stretch/>
        </p:blipFill>
        <p:spPr>
          <a:xfrm>
            <a:off x="3693959" y="3611370"/>
            <a:ext cx="1884059" cy="2606709"/>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6000" t="15982" r="52000" b="9018"/>
          <a:stretch/>
        </p:blipFill>
        <p:spPr>
          <a:xfrm>
            <a:off x="529783" y="3525078"/>
            <a:ext cx="2331176" cy="277521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6335" t="13968" r="17271" b="10953"/>
          <a:stretch/>
        </p:blipFill>
        <p:spPr>
          <a:xfrm>
            <a:off x="6369854" y="4138994"/>
            <a:ext cx="2055839" cy="1956562"/>
          </a:xfrm>
          <a:prstGeom prst="rect">
            <a:avLst/>
          </a:prstGeom>
        </p:spPr>
      </p:pic>
    </p:spTree>
    <p:extLst>
      <p:ext uri="{BB962C8B-B14F-4D97-AF65-F5344CB8AC3E}">
        <p14:creationId xmlns:p14="http://schemas.microsoft.com/office/powerpoint/2010/main" val="2001110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513586" y="2022196"/>
            <a:ext cx="5285862" cy="3993203"/>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2800" dirty="0" smtClean="0">
                <a:solidFill>
                  <a:schemeClr val="tx1"/>
                </a:solidFill>
              </a:rPr>
              <a:t>After you hit the gym (or the WBV machine), your body’s glycogen reserves are running low. Your blood sugar levels are also low, and your muscles are in a highly </a:t>
            </a:r>
            <a:r>
              <a:rPr lang="en-US" sz="2800" dirty="0" smtClean="0">
                <a:solidFill>
                  <a:schemeClr val="tx1"/>
                </a:solidFill>
              </a:rPr>
              <a:t>nutrient-receptive </a:t>
            </a:r>
            <a:r>
              <a:rPr lang="en-US" sz="2800" dirty="0" smtClean="0">
                <a:solidFill>
                  <a:schemeClr val="tx1"/>
                </a:solidFill>
              </a:rPr>
              <a:t>state. This is the perfect time for you to drink a Nutritional Shake!</a:t>
            </a:r>
            <a:endParaRPr lang="en-US" sz="2800" dirty="0" smtClean="0">
              <a:solidFill>
                <a:schemeClr val="tx1"/>
              </a:solidFill>
              <a:latin typeface="Trebuchet MS" panose="020B0603020202020204" pitchFamily="34" charset="0"/>
            </a:endParaRPr>
          </a:p>
        </p:txBody>
      </p:sp>
      <p:sp>
        <p:nvSpPr>
          <p:cNvPr id="5" name="TextBox 4"/>
          <p:cNvSpPr txBox="1"/>
          <p:nvPr/>
        </p:nvSpPr>
        <p:spPr>
          <a:xfrm>
            <a:off x="1722614" y="626883"/>
            <a:ext cx="5804794" cy="1415772"/>
          </a:xfrm>
          <a:prstGeom prst="rect">
            <a:avLst/>
          </a:prstGeom>
          <a:noFill/>
        </p:spPr>
        <p:txBody>
          <a:bodyPr wrap="none" rtlCol="0">
            <a:spAutoFit/>
          </a:bodyPr>
          <a:lstStyle/>
          <a:p>
            <a:pPr algn="ctr"/>
            <a:r>
              <a:rPr lang="en-US" sz="3200" b="1" dirty="0" smtClean="0">
                <a:solidFill>
                  <a:srgbClr val="1C77A4"/>
                </a:solidFill>
                <a:latin typeface="Trebuchet MS" panose="020B0603020202020204" pitchFamily="34" charset="0"/>
              </a:rPr>
              <a:t>The Incredible Solutions4</a:t>
            </a:r>
          </a:p>
          <a:p>
            <a:pPr algn="ctr"/>
            <a:r>
              <a:rPr lang="en-US" sz="5400" b="1" dirty="0" smtClean="0">
                <a:solidFill>
                  <a:srgbClr val="1C77A4"/>
                </a:solidFill>
                <a:latin typeface="Trebuchet MS" panose="020B0603020202020204" pitchFamily="34" charset="0"/>
              </a:rPr>
              <a:t>Nutritional Shake</a:t>
            </a:r>
            <a:endParaRPr lang="en-US" sz="5400" b="1" dirty="0">
              <a:solidFill>
                <a:srgbClr val="1C77A4"/>
              </a:solidFill>
              <a:latin typeface="Trebuchet MS" panose="020B0603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9075" r="4412"/>
          <a:stretch/>
        </p:blipFill>
        <p:spPr>
          <a:xfrm>
            <a:off x="450574" y="1883674"/>
            <a:ext cx="2941983" cy="4484148"/>
          </a:xfrm>
          <a:prstGeom prst="rect">
            <a:avLst/>
          </a:prstGeom>
        </p:spPr>
      </p:pic>
    </p:spTree>
    <p:extLst>
      <p:ext uri="{BB962C8B-B14F-4D97-AF65-F5344CB8AC3E}">
        <p14:creationId xmlns:p14="http://schemas.microsoft.com/office/powerpoint/2010/main" val="3917176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0057" t="3413" r="13918" b="6865"/>
          <a:stretch/>
        </p:blipFill>
        <p:spPr>
          <a:xfrm>
            <a:off x="6463881" y="1842052"/>
            <a:ext cx="1987736" cy="4501954"/>
          </a:xfrm>
          <a:prstGeom prst="rect">
            <a:avLst/>
          </a:prstGeom>
          <a:ln>
            <a:noFill/>
          </a:ln>
          <a:effectLst>
            <a:softEdge rad="112500"/>
          </a:effectLst>
        </p:spPr>
      </p:pic>
      <p:sp>
        <p:nvSpPr>
          <p:cNvPr id="2" name="Rectangle 3"/>
          <p:cNvSpPr txBox="1">
            <a:spLocks noChangeArrowheads="1"/>
          </p:cNvSpPr>
          <p:nvPr/>
        </p:nvSpPr>
        <p:spPr>
          <a:xfrm>
            <a:off x="625327" y="2022196"/>
            <a:ext cx="5722075"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000" dirty="0">
                <a:solidFill>
                  <a:schemeClr val="tx1"/>
                </a:solidFill>
                <a:latin typeface="Trebuchet MS" panose="020B0603020202020204" pitchFamily="34" charset="0"/>
              </a:rPr>
              <a:t>The protein in our shake comes from grass-fed, free-range cows in New Zealand. This ensures that the final product has a superior fatty acid profile (full of healthy omega-3) and is 100% free of all hormones, antibiotics, and pesticide residues.</a:t>
            </a:r>
          </a:p>
        </p:txBody>
      </p:sp>
      <p:sp>
        <p:nvSpPr>
          <p:cNvPr id="5" name="TextBox 4"/>
          <p:cNvSpPr txBox="1"/>
          <p:nvPr/>
        </p:nvSpPr>
        <p:spPr>
          <a:xfrm>
            <a:off x="1722614" y="626883"/>
            <a:ext cx="5804794" cy="1415772"/>
          </a:xfrm>
          <a:prstGeom prst="rect">
            <a:avLst/>
          </a:prstGeom>
          <a:noFill/>
        </p:spPr>
        <p:txBody>
          <a:bodyPr wrap="none" rtlCol="0">
            <a:spAutoFit/>
          </a:bodyPr>
          <a:lstStyle/>
          <a:p>
            <a:pPr algn="ctr"/>
            <a:r>
              <a:rPr lang="en-US" sz="3200" b="1" dirty="0" smtClean="0">
                <a:solidFill>
                  <a:srgbClr val="1C77A4"/>
                </a:solidFill>
                <a:latin typeface="Trebuchet MS" panose="020B0603020202020204" pitchFamily="34" charset="0"/>
              </a:rPr>
              <a:t>The Incredible Solutions4</a:t>
            </a:r>
          </a:p>
          <a:p>
            <a:pPr algn="ctr"/>
            <a:r>
              <a:rPr lang="en-US" sz="5400" b="1" dirty="0" smtClean="0">
                <a:solidFill>
                  <a:srgbClr val="1C77A4"/>
                </a:solidFill>
                <a:latin typeface="Trebuchet MS" panose="020B0603020202020204" pitchFamily="34" charset="0"/>
              </a:rPr>
              <a:t>Nutritional Shake</a:t>
            </a:r>
            <a:endParaRPr lang="en-US" sz="5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2693719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9132" y="2103812"/>
            <a:ext cx="7968344" cy="4013406"/>
          </a:xfrm>
          <a:prstGeom prst="rect">
            <a:avLst/>
          </a:prstGeom>
          <a:noFill/>
        </p:spPr>
        <p:txBody>
          <a:bodyPr wrap="square" rtlCol="0">
            <a:spAutoFit/>
          </a:bodyPr>
          <a:lstStyle/>
          <a:p>
            <a:pPr>
              <a:lnSpc>
                <a:spcPct val="130000"/>
              </a:lnSpc>
            </a:pPr>
            <a:r>
              <a:rPr lang="en-US" sz="2800" dirty="0" smtClean="0">
                <a:latin typeface="Trebuchet MS" panose="020B0603020202020204" pitchFamily="34" charset="0"/>
              </a:rPr>
              <a:t>20 grams of protein</a:t>
            </a:r>
          </a:p>
          <a:p>
            <a:pPr>
              <a:lnSpc>
                <a:spcPct val="130000"/>
              </a:lnSpc>
            </a:pPr>
            <a:r>
              <a:rPr lang="en-US" sz="2800" dirty="0" smtClean="0">
                <a:latin typeface="Trebuchet MS" panose="020B0603020202020204" pitchFamily="34" charset="0"/>
              </a:rPr>
              <a:t>5 grams of fiber</a:t>
            </a:r>
          </a:p>
          <a:p>
            <a:pPr>
              <a:lnSpc>
                <a:spcPct val="130000"/>
              </a:lnSpc>
            </a:pPr>
            <a:r>
              <a:rPr lang="en-US" sz="2800" dirty="0" smtClean="0">
                <a:latin typeface="Trebuchet MS" panose="020B0603020202020204" pitchFamily="34" charset="0"/>
              </a:rPr>
              <a:t>10 grams of carbs</a:t>
            </a:r>
          </a:p>
          <a:p>
            <a:pPr>
              <a:lnSpc>
                <a:spcPct val="130000"/>
              </a:lnSpc>
            </a:pPr>
            <a:r>
              <a:rPr lang="en-US" sz="2800" dirty="0" smtClean="0">
                <a:latin typeface="Trebuchet MS" panose="020B0603020202020204" pitchFamily="34" charset="0"/>
              </a:rPr>
              <a:t>180 calories</a:t>
            </a:r>
          </a:p>
          <a:p>
            <a:pPr>
              <a:lnSpc>
                <a:spcPct val="130000"/>
              </a:lnSpc>
            </a:pPr>
            <a:r>
              <a:rPr lang="en-US" sz="2800" dirty="0" smtClean="0">
                <a:latin typeface="Trebuchet MS" panose="020B0603020202020204" pitchFamily="34" charset="0"/>
              </a:rPr>
              <a:t>8 billion units of probiotics</a:t>
            </a:r>
          </a:p>
          <a:p>
            <a:pPr>
              <a:lnSpc>
                <a:spcPct val="130000"/>
              </a:lnSpc>
            </a:pPr>
            <a:r>
              <a:rPr lang="en-US" sz="2800" dirty="0" smtClean="0">
                <a:latin typeface="Trebuchet MS" panose="020B0603020202020204" pitchFamily="34" charset="0"/>
              </a:rPr>
              <a:t>5 digestive </a:t>
            </a:r>
            <a:r>
              <a:rPr lang="en-US" sz="2800" dirty="0" smtClean="0">
                <a:latin typeface="Trebuchet MS" panose="020B0603020202020204" pitchFamily="34" charset="0"/>
              </a:rPr>
              <a:t>enzyme types</a:t>
            </a:r>
            <a:endParaRPr lang="en-US" sz="2800" dirty="0" smtClean="0">
              <a:latin typeface="Trebuchet MS" panose="020B0603020202020204" pitchFamily="34" charset="0"/>
            </a:endParaRPr>
          </a:p>
          <a:p>
            <a:pPr>
              <a:lnSpc>
                <a:spcPct val="130000"/>
              </a:lnSpc>
            </a:pPr>
            <a:r>
              <a:rPr lang="en-US" sz="2800" dirty="0" smtClean="0">
                <a:latin typeface="Trebuchet MS" panose="020B0603020202020204" pitchFamily="34" charset="0"/>
              </a:rPr>
              <a:t>36 vitamins, minerals, &amp; other nutrients</a:t>
            </a:r>
          </a:p>
        </p:txBody>
      </p:sp>
      <p:sp>
        <p:nvSpPr>
          <p:cNvPr id="6" name="TextBox 5"/>
          <p:cNvSpPr txBox="1"/>
          <p:nvPr/>
        </p:nvSpPr>
        <p:spPr>
          <a:xfrm>
            <a:off x="1017683" y="795649"/>
            <a:ext cx="7111241" cy="1415772"/>
          </a:xfrm>
          <a:prstGeom prst="rect">
            <a:avLst/>
          </a:prstGeom>
          <a:noFill/>
        </p:spPr>
        <p:txBody>
          <a:bodyPr wrap="none" rtlCol="0">
            <a:spAutoFit/>
          </a:bodyPr>
          <a:lstStyle/>
          <a:p>
            <a:pPr algn="ctr"/>
            <a:r>
              <a:rPr lang="en-US" sz="3200" b="1" dirty="0">
                <a:solidFill>
                  <a:srgbClr val="1C77A4"/>
                </a:solidFill>
                <a:latin typeface="Trebuchet MS" panose="020B0603020202020204" pitchFamily="34" charset="0"/>
              </a:rPr>
              <a:t>The </a:t>
            </a:r>
            <a:r>
              <a:rPr lang="en-US" sz="3200" b="1" dirty="0" smtClean="0">
                <a:solidFill>
                  <a:srgbClr val="1C77A4"/>
                </a:solidFill>
                <a:latin typeface="Trebuchet MS" panose="020B0603020202020204" pitchFamily="34" charset="0"/>
              </a:rPr>
              <a:t>Solutions4 Nutritional Shake: </a:t>
            </a:r>
          </a:p>
          <a:p>
            <a:pPr algn="ctr"/>
            <a:r>
              <a:rPr lang="en-US" sz="5400" b="1" dirty="0" smtClean="0">
                <a:solidFill>
                  <a:srgbClr val="1C77A4"/>
                </a:solidFill>
                <a:latin typeface="Trebuchet MS" panose="020B0603020202020204" pitchFamily="34" charset="0"/>
              </a:rPr>
              <a:t>Nutrition Information</a:t>
            </a:r>
            <a:endParaRPr lang="en-US" sz="5400" b="1" dirty="0">
              <a:solidFill>
                <a:srgbClr val="1C77A4"/>
              </a:solidFill>
              <a:latin typeface="Trebuchet MS" panose="020B0603020202020204" pitchFamily="34"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6330" t="3687" r="5566"/>
          <a:stretch/>
        </p:blipFill>
        <p:spPr>
          <a:xfrm>
            <a:off x="5629310" y="2305879"/>
            <a:ext cx="3036423" cy="2940702"/>
          </a:xfrm>
          <a:prstGeom prst="rect">
            <a:avLst/>
          </a:prstGeom>
        </p:spPr>
      </p:pic>
    </p:spTree>
    <p:extLst>
      <p:ext uri="{BB962C8B-B14F-4D97-AF65-F5344CB8AC3E}">
        <p14:creationId xmlns:p14="http://schemas.microsoft.com/office/powerpoint/2010/main" val="2325391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7162" y="1706610"/>
            <a:ext cx="4957516"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solidFill>
                <a:srgbClr val="1C77A4"/>
              </a:solidFill>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6793"/>
          <a:stretch/>
        </p:blipFill>
        <p:spPr>
          <a:xfrm>
            <a:off x="4617308" y="1695036"/>
            <a:ext cx="4272053" cy="4583400"/>
          </a:xfrm>
          <a:prstGeom prst="rect">
            <a:avLst/>
          </a:prstGeom>
        </p:spPr>
      </p:pic>
      <p:sp>
        <p:nvSpPr>
          <p:cNvPr id="4" name="Rectangle 3"/>
          <p:cNvSpPr txBox="1">
            <a:spLocks noChangeArrowheads="1"/>
          </p:cNvSpPr>
          <p:nvPr/>
        </p:nvSpPr>
        <p:spPr>
          <a:xfrm>
            <a:off x="567162" y="1324585"/>
            <a:ext cx="6261901"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All of the classes in this series build upon one another. </a:t>
            </a:r>
          </a:p>
        </p:txBody>
      </p:sp>
      <p:sp>
        <p:nvSpPr>
          <p:cNvPr id="6" name="Rectangle 3"/>
          <p:cNvSpPr txBox="1">
            <a:spLocks noChangeArrowheads="1"/>
          </p:cNvSpPr>
          <p:nvPr/>
        </p:nvSpPr>
        <p:spPr>
          <a:xfrm>
            <a:off x="567162" y="3264136"/>
            <a:ext cx="4876950"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By attending regularly, you’ll learn the habits of a naturally thin person! </a:t>
            </a:r>
          </a:p>
        </p:txBody>
      </p:sp>
    </p:spTree>
    <p:extLst>
      <p:ext uri="{BB962C8B-B14F-4D97-AF65-F5344CB8AC3E}">
        <p14:creationId xmlns:p14="http://schemas.microsoft.com/office/powerpoint/2010/main" val="3311114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841122" y="2020138"/>
            <a:ext cx="5077592"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2800" dirty="0" smtClean="0">
                <a:solidFill>
                  <a:schemeClr val="tx1"/>
                </a:solidFill>
                <a:latin typeface="Trebuchet MS" panose="020B0603020202020204" pitchFamily="34" charset="0"/>
              </a:rPr>
              <a:t>Though our protein is derived from dairy, we use a special process to remove all of the lactose and casein. Once this special process is complete, no reactive proteins are left in the final product </a:t>
            </a:r>
            <a:r>
              <a:rPr lang="en-US" sz="2800" dirty="0" smtClean="0">
                <a:latin typeface="Trebuchet MS" panose="020B0603020202020204" pitchFamily="34" charset="0"/>
              </a:rPr>
              <a:t>— </a:t>
            </a:r>
            <a:r>
              <a:rPr lang="en-US" sz="2800" dirty="0" smtClean="0">
                <a:solidFill>
                  <a:schemeClr val="tx1"/>
                </a:solidFill>
                <a:latin typeface="Trebuchet MS" panose="020B0603020202020204" pitchFamily="34" charset="0"/>
              </a:rPr>
              <a:t>making it safe for those with dairy sensitivities. </a:t>
            </a:r>
          </a:p>
        </p:txBody>
      </p:sp>
      <p:sp>
        <p:nvSpPr>
          <p:cNvPr id="6" name="TextBox 5"/>
          <p:cNvSpPr txBox="1"/>
          <p:nvPr/>
        </p:nvSpPr>
        <p:spPr>
          <a:xfrm>
            <a:off x="1722614" y="626883"/>
            <a:ext cx="5804794" cy="1415772"/>
          </a:xfrm>
          <a:prstGeom prst="rect">
            <a:avLst/>
          </a:prstGeom>
          <a:noFill/>
        </p:spPr>
        <p:txBody>
          <a:bodyPr wrap="none" rtlCol="0">
            <a:spAutoFit/>
          </a:bodyPr>
          <a:lstStyle/>
          <a:p>
            <a:pPr algn="ctr"/>
            <a:r>
              <a:rPr lang="en-US" sz="3200" b="1" dirty="0" smtClean="0">
                <a:solidFill>
                  <a:srgbClr val="1C77A4"/>
                </a:solidFill>
                <a:latin typeface="Trebuchet MS" panose="020B0603020202020204" pitchFamily="34" charset="0"/>
              </a:rPr>
              <a:t>The Incredible Solutions4</a:t>
            </a:r>
          </a:p>
          <a:p>
            <a:pPr algn="ctr"/>
            <a:r>
              <a:rPr lang="en-US" sz="5400" b="1" dirty="0" smtClean="0">
                <a:solidFill>
                  <a:srgbClr val="1C77A4"/>
                </a:solidFill>
                <a:latin typeface="Trebuchet MS" panose="020B0603020202020204" pitchFamily="34" charset="0"/>
              </a:rPr>
              <a:t>Nutritional Shake</a:t>
            </a:r>
            <a:endParaRPr lang="en-US" sz="5400" b="1" dirty="0">
              <a:solidFill>
                <a:srgbClr val="1C77A4"/>
              </a:solidFill>
              <a:latin typeface="Trebuchet MS" panose="020B0603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821" y="1869954"/>
            <a:ext cx="3327120" cy="4436160"/>
          </a:xfrm>
          <a:prstGeom prst="rect">
            <a:avLst/>
          </a:prstGeom>
        </p:spPr>
      </p:pic>
    </p:spTree>
    <p:extLst>
      <p:ext uri="{BB962C8B-B14F-4D97-AF65-F5344CB8AC3E}">
        <p14:creationId xmlns:p14="http://schemas.microsoft.com/office/powerpoint/2010/main" val="2750274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706" y="2481942"/>
            <a:ext cx="4042893" cy="3363687"/>
          </a:xfrm>
          <a:prstGeom prst="rect">
            <a:avLst/>
          </a:prstGeom>
        </p:spPr>
      </p:pic>
      <p:sp>
        <p:nvSpPr>
          <p:cNvPr id="5" name="Rectangle 3"/>
          <p:cNvSpPr txBox="1">
            <a:spLocks noChangeArrowheads="1"/>
          </p:cNvSpPr>
          <p:nvPr/>
        </p:nvSpPr>
        <p:spPr>
          <a:xfrm>
            <a:off x="571500" y="1809041"/>
            <a:ext cx="8158844"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2800" dirty="0" smtClean="0">
                <a:solidFill>
                  <a:schemeClr val="tx1"/>
                </a:solidFill>
                <a:latin typeface="Trebuchet MS" panose="020B0603020202020204" pitchFamily="34" charset="0"/>
              </a:rPr>
              <a:t>You can also take these single-serve packs with you wherever you go! </a:t>
            </a:r>
          </a:p>
          <a:p>
            <a:pPr marL="0" indent="0">
              <a:spcBef>
                <a:spcPts val="0"/>
              </a:spcBef>
              <a:buNone/>
            </a:pPr>
            <a:r>
              <a:rPr lang="en-US" sz="2800" dirty="0" smtClean="0">
                <a:solidFill>
                  <a:schemeClr val="tx1"/>
                </a:solidFill>
                <a:latin typeface="Trebuchet MS" panose="020B0603020202020204" pitchFamily="34" charset="0"/>
              </a:rPr>
              <a:t>You can bring them with </a:t>
            </a:r>
            <a:endParaRPr lang="en-US" sz="2800" dirty="0">
              <a:solidFill>
                <a:schemeClr val="tx1"/>
              </a:solidFill>
              <a:latin typeface="Trebuchet MS" panose="020B0603020202020204" pitchFamily="34" charset="0"/>
            </a:endParaRPr>
          </a:p>
          <a:p>
            <a:pPr marL="0" indent="0">
              <a:spcBef>
                <a:spcPts val="0"/>
              </a:spcBef>
              <a:buNone/>
            </a:pPr>
            <a:r>
              <a:rPr lang="en-US" sz="2800" dirty="0" smtClean="0">
                <a:solidFill>
                  <a:schemeClr val="tx1"/>
                </a:solidFill>
                <a:latin typeface="Trebuchet MS" panose="020B0603020202020204" pitchFamily="34" charset="0"/>
              </a:rPr>
              <a:t>you to the gym, to work, </a:t>
            </a:r>
          </a:p>
          <a:p>
            <a:pPr marL="0" indent="0">
              <a:spcBef>
                <a:spcPts val="0"/>
              </a:spcBef>
              <a:buNone/>
            </a:pPr>
            <a:r>
              <a:rPr lang="en-US" sz="2800" dirty="0" smtClean="0">
                <a:solidFill>
                  <a:schemeClr val="tx1"/>
                </a:solidFill>
                <a:latin typeface="Trebuchet MS" panose="020B0603020202020204" pitchFamily="34" charset="0"/>
              </a:rPr>
              <a:t>or even on vacation! </a:t>
            </a:r>
          </a:p>
          <a:p>
            <a:pPr marL="0" indent="0">
              <a:spcBef>
                <a:spcPts val="0"/>
              </a:spcBef>
              <a:buNone/>
            </a:pPr>
            <a:r>
              <a:rPr lang="en-US" sz="2800" dirty="0" smtClean="0">
                <a:solidFill>
                  <a:schemeClr val="tx1"/>
                </a:solidFill>
                <a:latin typeface="Trebuchet MS" panose="020B0603020202020204" pitchFamily="34" charset="0"/>
              </a:rPr>
              <a:t>Some parents even pack </a:t>
            </a:r>
          </a:p>
          <a:p>
            <a:pPr marL="0" indent="0">
              <a:spcBef>
                <a:spcPts val="0"/>
              </a:spcBef>
              <a:buNone/>
            </a:pPr>
            <a:r>
              <a:rPr lang="en-US" sz="2800" dirty="0" smtClean="0">
                <a:solidFill>
                  <a:schemeClr val="tx1"/>
                </a:solidFill>
                <a:latin typeface="Trebuchet MS" panose="020B0603020202020204" pitchFamily="34" charset="0"/>
              </a:rPr>
              <a:t>them into their children’s</a:t>
            </a:r>
          </a:p>
          <a:p>
            <a:pPr marL="0" indent="0">
              <a:spcBef>
                <a:spcPts val="0"/>
              </a:spcBef>
              <a:buNone/>
            </a:pPr>
            <a:r>
              <a:rPr lang="en-US" sz="2800" dirty="0" smtClean="0">
                <a:solidFill>
                  <a:schemeClr val="tx1"/>
                </a:solidFill>
                <a:latin typeface="Trebuchet MS" panose="020B0603020202020204" pitchFamily="34" charset="0"/>
              </a:rPr>
              <a:t>lunches to ensure that </a:t>
            </a:r>
          </a:p>
          <a:p>
            <a:pPr marL="0" indent="0">
              <a:spcBef>
                <a:spcPts val="0"/>
              </a:spcBef>
              <a:buNone/>
            </a:pPr>
            <a:r>
              <a:rPr lang="en-US" sz="2800" dirty="0" smtClean="0">
                <a:solidFill>
                  <a:schemeClr val="tx1"/>
                </a:solidFill>
                <a:latin typeface="Trebuchet MS" panose="020B0603020202020204" pitchFamily="34" charset="0"/>
              </a:rPr>
              <a:t>they get 100% nutrition </a:t>
            </a:r>
          </a:p>
          <a:p>
            <a:pPr marL="0" indent="0">
              <a:spcBef>
                <a:spcPts val="0"/>
              </a:spcBef>
              <a:buNone/>
            </a:pPr>
            <a:r>
              <a:rPr lang="en-US" sz="2800" dirty="0" smtClean="0">
                <a:solidFill>
                  <a:schemeClr val="tx1"/>
                </a:solidFill>
                <a:latin typeface="Trebuchet MS" panose="020B0603020202020204" pitchFamily="34" charset="0"/>
              </a:rPr>
              <a:t>away from home.</a:t>
            </a:r>
          </a:p>
        </p:txBody>
      </p:sp>
      <p:sp>
        <p:nvSpPr>
          <p:cNvPr id="7" name="TextBox 6"/>
          <p:cNvSpPr txBox="1"/>
          <p:nvPr/>
        </p:nvSpPr>
        <p:spPr>
          <a:xfrm>
            <a:off x="147607" y="1031464"/>
            <a:ext cx="8851398" cy="707886"/>
          </a:xfrm>
          <a:prstGeom prst="rect">
            <a:avLst/>
          </a:prstGeom>
          <a:noFill/>
        </p:spPr>
        <p:txBody>
          <a:bodyPr wrap="none" rtlCol="0">
            <a:spAutoFit/>
          </a:bodyPr>
          <a:lstStyle/>
          <a:p>
            <a:pPr algn="ctr"/>
            <a:r>
              <a:rPr lang="en-US" sz="4000" b="1" dirty="0" smtClean="0">
                <a:solidFill>
                  <a:srgbClr val="1C77A4"/>
                </a:solidFill>
                <a:latin typeface="Trebuchet MS" panose="020B0603020202020204" pitchFamily="34" charset="0"/>
              </a:rPr>
              <a:t>Also Available in Single-Serve Packs!</a:t>
            </a:r>
            <a:endParaRPr lang="en-US" sz="40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413506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6871" y="799635"/>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rgbClr val="1C77A4"/>
                </a:solidFill>
                <a:latin typeface="+mn-lt"/>
              </a:rPr>
              <a:t>Summary:</a:t>
            </a:r>
            <a:endParaRPr lang="en-US" sz="6000" b="1" dirty="0">
              <a:solidFill>
                <a:srgbClr val="1C77A4"/>
              </a:solidFill>
              <a:latin typeface="+mn-lt"/>
            </a:endParaRPr>
          </a:p>
        </p:txBody>
      </p:sp>
      <p:sp>
        <p:nvSpPr>
          <p:cNvPr id="3" name="Rectangle 3"/>
          <p:cNvSpPr txBox="1">
            <a:spLocks noChangeArrowheads="1"/>
          </p:cNvSpPr>
          <p:nvPr/>
        </p:nvSpPr>
        <p:spPr>
          <a:xfrm>
            <a:off x="521979" y="1947660"/>
            <a:ext cx="8156863" cy="4876800"/>
          </a:xfrm>
          <a:prstGeom prst="rect">
            <a:avLst/>
          </a:prstGeom>
        </p:spPr>
        <p:txBody>
          <a:bodyPr>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lnSpc>
                <a:spcPct val="80000"/>
              </a:lnSpc>
              <a:buFont typeface="Arial" panose="020B0604020202020204" pitchFamily="34" charset="0"/>
              <a:buChar char="•"/>
            </a:pPr>
            <a:endParaRPr lang="en-US" sz="2700" dirty="0">
              <a:solidFill>
                <a:schemeClr val="tx1"/>
              </a:solidFill>
              <a:effectLst>
                <a:outerShdw blurRad="38100" dist="38100" dir="2700000" algn="tl">
                  <a:srgbClr val="FFFFFF"/>
                </a:outerShdw>
              </a:effectLst>
            </a:endParaRPr>
          </a:p>
        </p:txBody>
      </p:sp>
      <p:sp>
        <p:nvSpPr>
          <p:cNvPr id="5" name="Rectangle 3"/>
          <p:cNvSpPr txBox="1">
            <a:spLocks noChangeArrowheads="1"/>
          </p:cNvSpPr>
          <p:nvPr/>
        </p:nvSpPr>
        <p:spPr>
          <a:xfrm>
            <a:off x="637756" y="1752751"/>
            <a:ext cx="8041085"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lnSpc>
                <a:spcPct val="110000"/>
              </a:lnSpc>
              <a:buClrTx/>
              <a:buFont typeface="Arial" panose="020B0604020202020204" pitchFamily="34" charset="0"/>
              <a:buChar char="•"/>
            </a:pPr>
            <a:r>
              <a:rPr lang="en-US" sz="2900" dirty="0" smtClean="0">
                <a:solidFill>
                  <a:schemeClr val="tx1"/>
                </a:solidFill>
                <a:latin typeface="Trebuchet MS" panose="020B0603020202020204" pitchFamily="34" charset="0"/>
              </a:rPr>
              <a:t>Exercise prevents and alleviates a variety of health conditions. It’s also essential for weight maintenance!</a:t>
            </a:r>
          </a:p>
          <a:p>
            <a:pPr>
              <a:lnSpc>
                <a:spcPct val="110000"/>
              </a:lnSpc>
              <a:buClrTx/>
              <a:buFont typeface="Arial" panose="020B0604020202020204" pitchFamily="34" charset="0"/>
              <a:buChar char="•"/>
            </a:pPr>
            <a:r>
              <a:rPr lang="en-US" sz="2900" dirty="0" smtClean="0">
                <a:solidFill>
                  <a:schemeClr val="tx1"/>
                </a:solidFill>
                <a:latin typeface="Trebuchet MS" panose="020B0603020202020204" pitchFamily="34" charset="0"/>
              </a:rPr>
              <a:t>You can use Whole Body Vibration when you don’t have time to hit the gym.</a:t>
            </a:r>
          </a:p>
          <a:p>
            <a:pPr>
              <a:lnSpc>
                <a:spcPct val="110000"/>
              </a:lnSpc>
              <a:buClrTx/>
              <a:buFont typeface="Arial" panose="020B0604020202020204" pitchFamily="34" charset="0"/>
              <a:buChar char="•"/>
            </a:pPr>
            <a:r>
              <a:rPr lang="en-US" sz="2900" dirty="0" smtClean="0">
                <a:solidFill>
                  <a:schemeClr val="tx1"/>
                </a:solidFill>
                <a:latin typeface="Trebuchet MS" panose="020B0603020202020204" pitchFamily="34" charset="0"/>
              </a:rPr>
              <a:t>Don’t forget to use the Solutions4 Nutritional Shake for a perfect post-workout recovery beverage!</a:t>
            </a:r>
          </a:p>
        </p:txBody>
      </p:sp>
    </p:spTree>
    <p:extLst>
      <p:ext uri="{BB962C8B-B14F-4D97-AF65-F5344CB8AC3E}">
        <p14:creationId xmlns:p14="http://schemas.microsoft.com/office/powerpoint/2010/main" val="3866850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8512" y="798729"/>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rgbClr val="1C77A4"/>
                </a:solidFill>
                <a:latin typeface="+mn-lt"/>
              </a:rPr>
              <a:t>On Sale This Week:</a:t>
            </a:r>
          </a:p>
          <a:p>
            <a:pPr algn="ctr"/>
            <a:r>
              <a:rPr lang="en-US" sz="4000" b="1" dirty="0" smtClean="0">
                <a:solidFill>
                  <a:srgbClr val="1C77A4"/>
                </a:solidFill>
                <a:latin typeface="+mn-lt"/>
              </a:rPr>
              <a:t>The Solutions4 Nutritional Shake!</a:t>
            </a:r>
            <a:endParaRPr lang="en-US" sz="4000" b="1" dirty="0">
              <a:solidFill>
                <a:srgbClr val="1C77A4"/>
              </a:solidFill>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7739" y="2392181"/>
            <a:ext cx="2457379" cy="374191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4064" y="2503057"/>
            <a:ext cx="3906019" cy="3249808"/>
          </a:xfrm>
          <a:prstGeom prst="rect">
            <a:avLst/>
          </a:prstGeom>
        </p:spPr>
      </p:pic>
    </p:spTree>
    <p:extLst>
      <p:ext uri="{BB962C8B-B14F-4D97-AF65-F5344CB8AC3E}">
        <p14:creationId xmlns:p14="http://schemas.microsoft.com/office/powerpoint/2010/main" val="3811575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70188" y="1295133"/>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rgbClr val="1C77A4"/>
                </a:solidFill>
                <a:latin typeface="+mn-lt"/>
              </a:rPr>
              <a:t>Integrate what you’ve learned today by listening to: </a:t>
            </a:r>
          </a:p>
          <a:p>
            <a:endParaRPr lang="en-US" sz="2000" b="1" dirty="0" smtClean="0">
              <a:solidFill>
                <a:srgbClr val="382C7A"/>
              </a:solidFill>
              <a:latin typeface="+mn-lt"/>
            </a:endParaRPr>
          </a:p>
          <a:p>
            <a:r>
              <a:rPr lang="en-US" sz="4000" dirty="0">
                <a:latin typeface="Trebuchet MS" panose="020B0603020202020204" pitchFamily="34" charset="0"/>
              </a:rPr>
              <a:t>LHL005 — Get the </a:t>
            </a:r>
          </a:p>
          <a:p>
            <a:r>
              <a:rPr lang="en-US" sz="4000" dirty="0">
                <a:latin typeface="Trebuchet MS" panose="020B0603020202020204" pitchFamily="34" charset="0"/>
              </a:rPr>
              <a:t>Most out of Your </a:t>
            </a:r>
          </a:p>
          <a:p>
            <a:r>
              <a:rPr lang="en-US" sz="4000" dirty="0">
                <a:latin typeface="Trebuchet MS" panose="020B0603020202020204" pitchFamily="34" charset="0"/>
              </a:rPr>
              <a:t>Workout</a:t>
            </a:r>
          </a:p>
          <a:p>
            <a:pPr algn="ctr"/>
            <a:endParaRPr lang="en-US" sz="6000" b="1" dirty="0">
              <a:solidFill>
                <a:srgbClr val="382C7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3114" y="3302718"/>
            <a:ext cx="2393226" cy="2456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3302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8626" y="1152585"/>
            <a:ext cx="5112502"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100" b="1" dirty="0" smtClean="0">
                <a:solidFill>
                  <a:srgbClr val="1C77A4"/>
                </a:solidFill>
                <a:latin typeface="Trebuchet MS" panose="020B0603020202020204" pitchFamily="34" charset="0"/>
              </a:rPr>
              <a:t>Today, we’re going to teach you how to exercise for optimum health and weight loss!</a:t>
            </a:r>
            <a:endParaRPr lang="en-US" sz="5100" b="1" dirty="0">
              <a:solidFill>
                <a:srgbClr val="1C77A4"/>
              </a:solidFill>
              <a:latin typeface="Trebuchet MS" panose="020B06030202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9424" r="23850"/>
          <a:stretch/>
        </p:blipFill>
        <p:spPr>
          <a:xfrm>
            <a:off x="6162261" y="425942"/>
            <a:ext cx="2292626" cy="5848961"/>
          </a:xfrm>
          <a:prstGeom prst="rect">
            <a:avLst/>
          </a:prstGeom>
        </p:spPr>
      </p:pic>
    </p:spTree>
    <p:extLst>
      <p:ext uri="{BB962C8B-B14F-4D97-AF65-F5344CB8AC3E}">
        <p14:creationId xmlns:p14="http://schemas.microsoft.com/office/powerpoint/2010/main" val="3563849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008" y="3268154"/>
            <a:ext cx="4439479" cy="2906481"/>
          </a:xfrm>
          <a:prstGeom prst="rect">
            <a:avLst/>
          </a:prstGeom>
        </p:spPr>
      </p:pic>
      <p:sp>
        <p:nvSpPr>
          <p:cNvPr id="7" name="Rectangle 3"/>
          <p:cNvSpPr txBox="1">
            <a:spLocks noChangeArrowheads="1"/>
          </p:cNvSpPr>
          <p:nvPr/>
        </p:nvSpPr>
        <p:spPr>
          <a:xfrm>
            <a:off x="707575" y="1890519"/>
            <a:ext cx="7834864"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800" dirty="0" smtClean="0">
                <a:solidFill>
                  <a:schemeClr val="tx1"/>
                </a:solidFill>
                <a:latin typeface="Trebuchet MS" panose="020B0603020202020204" pitchFamily="34" charset="0"/>
              </a:rPr>
              <a:t>We all know that exercise is important for optimal health and weight loss. Exercise </a:t>
            </a:r>
          </a:p>
          <a:p>
            <a:pPr marL="0" indent="0">
              <a:spcBef>
                <a:spcPts val="0"/>
              </a:spcBef>
              <a:buNone/>
            </a:pPr>
            <a:r>
              <a:rPr lang="en-US" sz="3800" dirty="0" smtClean="0">
                <a:solidFill>
                  <a:schemeClr val="tx1"/>
                </a:solidFill>
                <a:latin typeface="Trebuchet MS" panose="020B0603020202020204" pitchFamily="34" charset="0"/>
              </a:rPr>
              <a:t>has so many benefits </a:t>
            </a:r>
          </a:p>
          <a:p>
            <a:pPr marL="0" indent="0">
              <a:spcBef>
                <a:spcPts val="0"/>
              </a:spcBef>
              <a:buNone/>
            </a:pPr>
            <a:r>
              <a:rPr lang="en-US" sz="3800" dirty="0" smtClean="0">
                <a:solidFill>
                  <a:schemeClr val="tx1"/>
                </a:solidFill>
                <a:latin typeface="Trebuchet MS" panose="020B0603020202020204" pitchFamily="34" charset="0"/>
              </a:rPr>
              <a:t>that it’s difficult </a:t>
            </a:r>
          </a:p>
          <a:p>
            <a:pPr marL="0" indent="0">
              <a:spcBef>
                <a:spcPts val="0"/>
              </a:spcBef>
              <a:buNone/>
            </a:pPr>
            <a:r>
              <a:rPr lang="en-US" sz="3800" dirty="0" smtClean="0">
                <a:solidFill>
                  <a:schemeClr val="tx1"/>
                </a:solidFill>
                <a:latin typeface="Trebuchet MS" panose="020B0603020202020204" pitchFamily="34" charset="0"/>
              </a:rPr>
              <a:t>to list them all!</a:t>
            </a:r>
          </a:p>
        </p:txBody>
      </p:sp>
      <p:sp>
        <p:nvSpPr>
          <p:cNvPr id="8" name="TextBox 7"/>
          <p:cNvSpPr txBox="1"/>
          <p:nvPr/>
        </p:nvSpPr>
        <p:spPr>
          <a:xfrm>
            <a:off x="590890" y="880013"/>
            <a:ext cx="8068235" cy="923330"/>
          </a:xfrm>
          <a:prstGeom prst="rect">
            <a:avLst/>
          </a:prstGeom>
          <a:noFill/>
        </p:spPr>
        <p:txBody>
          <a:bodyPr wrap="none" rtlCol="0">
            <a:spAutoFit/>
          </a:bodyPr>
          <a:lstStyle/>
          <a:p>
            <a:pPr algn="ctr"/>
            <a:r>
              <a:rPr lang="en-US" sz="5400" b="1" dirty="0" smtClean="0">
                <a:solidFill>
                  <a:srgbClr val="1C77A4"/>
                </a:solidFill>
                <a:latin typeface="Trebuchet MS" panose="020B0603020202020204" pitchFamily="34" charset="0"/>
              </a:rPr>
              <a:t>The Benefits of Exercise</a:t>
            </a:r>
            <a:endParaRPr lang="en-US" sz="5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586439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817795" y="1939609"/>
            <a:ext cx="5038165"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600" dirty="0" smtClean="0">
                <a:solidFill>
                  <a:schemeClr val="tx1"/>
                </a:solidFill>
                <a:latin typeface="Trebuchet MS" panose="020B0603020202020204" pitchFamily="34" charset="0"/>
              </a:rPr>
              <a:t>For one thing, exercise </a:t>
            </a:r>
          </a:p>
          <a:p>
            <a:pPr marL="0" indent="0">
              <a:spcBef>
                <a:spcPts val="0"/>
              </a:spcBef>
              <a:buNone/>
            </a:pPr>
            <a:r>
              <a:rPr lang="en-US" sz="3600" dirty="0">
                <a:solidFill>
                  <a:schemeClr val="tx1"/>
                </a:solidFill>
                <a:latin typeface="Trebuchet MS" panose="020B0603020202020204" pitchFamily="34" charset="0"/>
              </a:rPr>
              <a:t> </a:t>
            </a:r>
            <a:r>
              <a:rPr lang="en-US" sz="3600" dirty="0" smtClean="0">
                <a:solidFill>
                  <a:schemeClr val="tx1"/>
                </a:solidFill>
                <a:latin typeface="Trebuchet MS" panose="020B0603020202020204" pitchFamily="34" charset="0"/>
              </a:rPr>
              <a:t> reduces your risk of </a:t>
            </a:r>
          </a:p>
          <a:p>
            <a:pPr marL="0" indent="0">
              <a:spcBef>
                <a:spcPts val="0"/>
              </a:spcBef>
              <a:buNone/>
            </a:pPr>
            <a:r>
              <a:rPr lang="en-US" sz="3600" dirty="0">
                <a:solidFill>
                  <a:schemeClr val="tx1"/>
                </a:solidFill>
                <a:latin typeface="Trebuchet MS" panose="020B0603020202020204" pitchFamily="34" charset="0"/>
              </a:rPr>
              <a:t> </a:t>
            </a:r>
            <a:r>
              <a:rPr lang="en-US" sz="3600" dirty="0" smtClean="0">
                <a:solidFill>
                  <a:schemeClr val="tx1"/>
                </a:solidFill>
                <a:latin typeface="Trebuchet MS" panose="020B0603020202020204" pitchFamily="34" charset="0"/>
              </a:rPr>
              <a:t>    developing </a:t>
            </a:r>
          </a:p>
          <a:p>
            <a:pPr marL="0" indent="0">
              <a:spcBef>
                <a:spcPts val="0"/>
              </a:spcBef>
              <a:buNone/>
            </a:pPr>
            <a:r>
              <a:rPr lang="en-US" sz="3600" dirty="0">
                <a:solidFill>
                  <a:schemeClr val="tx1"/>
                </a:solidFill>
                <a:latin typeface="Trebuchet MS" panose="020B0603020202020204" pitchFamily="34" charset="0"/>
              </a:rPr>
              <a:t> </a:t>
            </a:r>
            <a:r>
              <a:rPr lang="en-US" sz="3600" dirty="0" smtClean="0">
                <a:solidFill>
                  <a:schemeClr val="tx1"/>
                </a:solidFill>
                <a:latin typeface="Trebuchet MS" panose="020B0603020202020204" pitchFamily="34" charset="0"/>
              </a:rPr>
              <a:t>   dangerous health  </a:t>
            </a:r>
          </a:p>
          <a:p>
            <a:pPr marL="0" indent="0">
              <a:spcBef>
                <a:spcPts val="0"/>
              </a:spcBef>
              <a:buNone/>
            </a:pPr>
            <a:r>
              <a:rPr lang="en-US" sz="3600" dirty="0">
                <a:solidFill>
                  <a:schemeClr val="tx1"/>
                </a:solidFill>
                <a:latin typeface="Trebuchet MS" panose="020B0603020202020204" pitchFamily="34" charset="0"/>
              </a:rPr>
              <a:t> </a:t>
            </a:r>
            <a:r>
              <a:rPr lang="en-US" sz="3600" dirty="0" smtClean="0">
                <a:solidFill>
                  <a:schemeClr val="tx1"/>
                </a:solidFill>
                <a:latin typeface="Trebuchet MS" panose="020B0603020202020204" pitchFamily="34" charset="0"/>
              </a:rPr>
              <a:t>   conditions like heart </a:t>
            </a:r>
          </a:p>
          <a:p>
            <a:pPr marL="0" indent="0">
              <a:spcBef>
                <a:spcPts val="0"/>
              </a:spcBef>
              <a:buNone/>
            </a:pPr>
            <a:r>
              <a:rPr lang="en-US" sz="3600" dirty="0">
                <a:solidFill>
                  <a:schemeClr val="tx1"/>
                </a:solidFill>
                <a:latin typeface="Trebuchet MS" panose="020B0603020202020204" pitchFamily="34" charset="0"/>
              </a:rPr>
              <a:t> </a:t>
            </a:r>
            <a:r>
              <a:rPr lang="en-US" sz="3600" dirty="0" smtClean="0">
                <a:solidFill>
                  <a:schemeClr val="tx1"/>
                </a:solidFill>
                <a:latin typeface="Trebuchet MS" panose="020B0603020202020204" pitchFamily="34" charset="0"/>
              </a:rPr>
              <a:t> disease, diabetes, and cancer. </a:t>
            </a:r>
          </a:p>
        </p:txBody>
      </p:sp>
      <p:sp>
        <p:nvSpPr>
          <p:cNvPr id="5" name="TextBox 4"/>
          <p:cNvSpPr txBox="1"/>
          <p:nvPr/>
        </p:nvSpPr>
        <p:spPr>
          <a:xfrm>
            <a:off x="590890" y="880013"/>
            <a:ext cx="8068235" cy="923330"/>
          </a:xfrm>
          <a:prstGeom prst="rect">
            <a:avLst/>
          </a:prstGeom>
          <a:noFill/>
        </p:spPr>
        <p:txBody>
          <a:bodyPr wrap="none" rtlCol="0">
            <a:spAutoFit/>
          </a:bodyPr>
          <a:lstStyle/>
          <a:p>
            <a:pPr algn="ctr"/>
            <a:r>
              <a:rPr lang="en-US" sz="5400" b="1" dirty="0" smtClean="0">
                <a:solidFill>
                  <a:srgbClr val="1C77A4"/>
                </a:solidFill>
                <a:latin typeface="Trebuchet MS" panose="020B0603020202020204" pitchFamily="34" charset="0"/>
              </a:rPr>
              <a:t>The Benefits of Exercise</a:t>
            </a:r>
            <a:endParaRPr lang="en-US" sz="5400" b="1" dirty="0">
              <a:solidFill>
                <a:srgbClr val="1C77A4"/>
              </a:solidFill>
              <a:latin typeface="Trebuchet MS" panose="020B060302020202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3990" t="10925" r="24555" b="7789"/>
          <a:stretch/>
        </p:blipFill>
        <p:spPr>
          <a:xfrm>
            <a:off x="768627" y="2432271"/>
            <a:ext cx="2943152" cy="3876346"/>
          </a:xfrm>
          <a:prstGeom prst="rect">
            <a:avLst/>
          </a:prstGeom>
        </p:spPr>
      </p:pic>
    </p:spTree>
    <p:extLst>
      <p:ext uri="{BB962C8B-B14F-4D97-AF65-F5344CB8AC3E}">
        <p14:creationId xmlns:p14="http://schemas.microsoft.com/office/powerpoint/2010/main" val="3609752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603" t="9483" r="3296" b="3927"/>
          <a:stretch/>
        </p:blipFill>
        <p:spPr>
          <a:xfrm>
            <a:off x="5321840" y="1696279"/>
            <a:ext cx="3268490" cy="4558748"/>
          </a:xfrm>
          <a:prstGeom prst="rect">
            <a:avLst/>
          </a:prstGeom>
        </p:spPr>
      </p:pic>
      <p:sp>
        <p:nvSpPr>
          <p:cNvPr id="2" name="Rectangle 3"/>
          <p:cNvSpPr txBox="1">
            <a:spLocks noChangeArrowheads="1"/>
          </p:cNvSpPr>
          <p:nvPr/>
        </p:nvSpPr>
        <p:spPr>
          <a:xfrm>
            <a:off x="590890" y="2104990"/>
            <a:ext cx="5094293"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700" dirty="0" smtClean="0">
                <a:solidFill>
                  <a:schemeClr val="tx1"/>
                </a:solidFill>
                <a:latin typeface="Trebuchet MS" panose="020B0603020202020204" pitchFamily="34" charset="0"/>
              </a:rPr>
              <a:t>If you already suffer from one of these conditions, exercise can improve the way that your body copes with the disease</a:t>
            </a:r>
            <a:r>
              <a:rPr lang="en-US" sz="3700" dirty="0">
                <a:solidFill>
                  <a:schemeClr val="tx1"/>
                </a:solidFill>
                <a:latin typeface="Trebuchet MS" panose="020B0603020202020204" pitchFamily="34" charset="0"/>
              </a:rPr>
              <a:t>!</a:t>
            </a:r>
            <a:endParaRPr lang="en-US" sz="3700" dirty="0" smtClean="0">
              <a:solidFill>
                <a:schemeClr val="tx1"/>
              </a:solidFill>
              <a:latin typeface="Trebuchet MS" panose="020B0603020202020204" pitchFamily="34" charset="0"/>
            </a:endParaRPr>
          </a:p>
        </p:txBody>
      </p:sp>
      <p:sp>
        <p:nvSpPr>
          <p:cNvPr id="5" name="TextBox 4"/>
          <p:cNvSpPr txBox="1"/>
          <p:nvPr/>
        </p:nvSpPr>
        <p:spPr>
          <a:xfrm>
            <a:off x="590890" y="880013"/>
            <a:ext cx="8068235" cy="923330"/>
          </a:xfrm>
          <a:prstGeom prst="rect">
            <a:avLst/>
          </a:prstGeom>
          <a:noFill/>
        </p:spPr>
        <p:txBody>
          <a:bodyPr wrap="none" rtlCol="0">
            <a:spAutoFit/>
          </a:bodyPr>
          <a:lstStyle/>
          <a:p>
            <a:pPr algn="ctr"/>
            <a:r>
              <a:rPr lang="en-US" sz="5400" b="1" dirty="0" smtClean="0">
                <a:solidFill>
                  <a:srgbClr val="1C77A4"/>
                </a:solidFill>
                <a:latin typeface="Trebuchet MS" panose="020B0603020202020204" pitchFamily="34" charset="0"/>
              </a:rPr>
              <a:t>The Benefits of Exercise</a:t>
            </a:r>
            <a:endParaRPr lang="en-US" sz="5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619955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0890" y="880013"/>
            <a:ext cx="8068235" cy="923330"/>
          </a:xfrm>
          <a:prstGeom prst="rect">
            <a:avLst/>
          </a:prstGeom>
          <a:noFill/>
        </p:spPr>
        <p:txBody>
          <a:bodyPr wrap="none" rtlCol="0">
            <a:spAutoFit/>
          </a:bodyPr>
          <a:lstStyle/>
          <a:p>
            <a:pPr algn="ctr"/>
            <a:r>
              <a:rPr lang="en-US" sz="5400" b="1" dirty="0" smtClean="0">
                <a:solidFill>
                  <a:srgbClr val="1C77A4"/>
                </a:solidFill>
                <a:latin typeface="Trebuchet MS" panose="020B0603020202020204" pitchFamily="34" charset="0"/>
              </a:rPr>
              <a:t>The Benefits of Exercise</a:t>
            </a:r>
            <a:endParaRPr lang="en-US" sz="5400" b="1" dirty="0">
              <a:solidFill>
                <a:srgbClr val="1C77A4"/>
              </a:solidFill>
              <a:latin typeface="Trebuchet MS" panose="020B0603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735" t="24061" b="655"/>
          <a:stretch/>
        </p:blipFill>
        <p:spPr>
          <a:xfrm>
            <a:off x="251792" y="1985303"/>
            <a:ext cx="3856258" cy="4349235"/>
          </a:xfrm>
          <a:prstGeom prst="rect">
            <a:avLst/>
          </a:prstGeom>
        </p:spPr>
      </p:pic>
      <p:sp>
        <p:nvSpPr>
          <p:cNvPr id="3" name="Rectangle 3"/>
          <p:cNvSpPr txBox="1">
            <a:spLocks noChangeArrowheads="1"/>
          </p:cNvSpPr>
          <p:nvPr/>
        </p:nvSpPr>
        <p:spPr>
          <a:xfrm>
            <a:off x="3922645" y="1909359"/>
            <a:ext cx="5016921"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600" dirty="0" smtClean="0">
                <a:solidFill>
                  <a:schemeClr val="tx1"/>
                </a:solidFill>
                <a:latin typeface="Trebuchet MS" panose="020B0603020202020204" pitchFamily="34" charset="0"/>
              </a:rPr>
              <a:t>Regular exercise strengthens your bones and muscles, increases your chances of living longer, and even improves your mental health and mood!</a:t>
            </a:r>
          </a:p>
        </p:txBody>
      </p:sp>
    </p:spTree>
    <p:extLst>
      <p:ext uri="{BB962C8B-B14F-4D97-AF65-F5344CB8AC3E}">
        <p14:creationId xmlns:p14="http://schemas.microsoft.com/office/powerpoint/2010/main" val="1562189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5580" t="10434" r="23748" b="45121"/>
          <a:stretch/>
        </p:blipFill>
        <p:spPr>
          <a:xfrm>
            <a:off x="4621272" y="1803343"/>
            <a:ext cx="4037854" cy="4464935"/>
          </a:xfrm>
          <a:prstGeom prst="rect">
            <a:avLst/>
          </a:prstGeom>
        </p:spPr>
      </p:pic>
      <p:sp>
        <p:nvSpPr>
          <p:cNvPr id="3" name="Rectangle 3"/>
          <p:cNvSpPr txBox="1">
            <a:spLocks noChangeArrowheads="1"/>
          </p:cNvSpPr>
          <p:nvPr/>
        </p:nvSpPr>
        <p:spPr>
          <a:xfrm>
            <a:off x="590890" y="1961978"/>
            <a:ext cx="5486399"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600" dirty="0" smtClean="0">
                <a:solidFill>
                  <a:schemeClr val="tx1"/>
                </a:solidFill>
                <a:latin typeface="Trebuchet MS" panose="020B0603020202020204" pitchFamily="34" charset="0"/>
              </a:rPr>
              <a:t>Though nutrition makes a bigger difference when it comes to initial weight loss, exercise can </a:t>
            </a:r>
          </a:p>
          <a:p>
            <a:pPr marL="0" indent="0">
              <a:spcBef>
                <a:spcPts val="0"/>
              </a:spcBef>
              <a:buNone/>
            </a:pPr>
            <a:r>
              <a:rPr lang="en-US" sz="3600" dirty="0" smtClean="0">
                <a:solidFill>
                  <a:schemeClr val="tx1"/>
                </a:solidFill>
                <a:latin typeface="Trebuchet MS" panose="020B0603020202020204" pitchFamily="34" charset="0"/>
              </a:rPr>
              <a:t>help ensure that you </a:t>
            </a:r>
          </a:p>
          <a:p>
            <a:pPr marL="0" indent="0">
              <a:spcBef>
                <a:spcPts val="0"/>
              </a:spcBef>
              <a:buNone/>
            </a:pPr>
            <a:r>
              <a:rPr lang="en-US" sz="3600" dirty="0" smtClean="0">
                <a:solidFill>
                  <a:schemeClr val="tx1"/>
                </a:solidFill>
                <a:latin typeface="Trebuchet MS" panose="020B0603020202020204" pitchFamily="34" charset="0"/>
              </a:rPr>
              <a:t>keep the weight </a:t>
            </a:r>
          </a:p>
          <a:p>
            <a:pPr marL="0" indent="0">
              <a:spcBef>
                <a:spcPts val="0"/>
              </a:spcBef>
              <a:buNone/>
            </a:pPr>
            <a:r>
              <a:rPr lang="en-US" sz="3600" dirty="0" smtClean="0">
                <a:solidFill>
                  <a:schemeClr val="tx1"/>
                </a:solidFill>
                <a:latin typeface="Trebuchet MS" panose="020B0603020202020204" pitchFamily="34" charset="0"/>
              </a:rPr>
              <a:t>off for good. </a:t>
            </a:r>
          </a:p>
        </p:txBody>
      </p:sp>
      <p:sp>
        <p:nvSpPr>
          <p:cNvPr id="5" name="TextBox 4"/>
          <p:cNvSpPr txBox="1"/>
          <p:nvPr/>
        </p:nvSpPr>
        <p:spPr>
          <a:xfrm>
            <a:off x="590890" y="880013"/>
            <a:ext cx="8068235" cy="923330"/>
          </a:xfrm>
          <a:prstGeom prst="rect">
            <a:avLst/>
          </a:prstGeom>
          <a:noFill/>
        </p:spPr>
        <p:txBody>
          <a:bodyPr wrap="none" rtlCol="0">
            <a:spAutoFit/>
          </a:bodyPr>
          <a:lstStyle/>
          <a:p>
            <a:pPr algn="ctr"/>
            <a:r>
              <a:rPr lang="en-US" sz="5400" b="1" dirty="0" smtClean="0">
                <a:solidFill>
                  <a:srgbClr val="1C77A4"/>
                </a:solidFill>
                <a:latin typeface="Trebuchet MS" panose="020B0603020202020204" pitchFamily="34" charset="0"/>
              </a:rPr>
              <a:t>The Benefits of Exercise</a:t>
            </a:r>
            <a:endParaRPr lang="en-US" sz="5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515865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487949" y="1861595"/>
            <a:ext cx="4536783" cy="4226396"/>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600" dirty="0" smtClean="0">
                <a:solidFill>
                  <a:schemeClr val="tx1"/>
                </a:solidFill>
                <a:latin typeface="Trebuchet MS" panose="020B0603020202020204" pitchFamily="34" charset="0"/>
              </a:rPr>
              <a:t>This is because exercise increases your resting metabolic rate, helping you burn more calories throughout the day!</a:t>
            </a:r>
          </a:p>
        </p:txBody>
      </p:sp>
      <p:sp>
        <p:nvSpPr>
          <p:cNvPr id="5" name="TextBox 4"/>
          <p:cNvSpPr txBox="1"/>
          <p:nvPr/>
        </p:nvSpPr>
        <p:spPr>
          <a:xfrm>
            <a:off x="590890" y="880013"/>
            <a:ext cx="8068235" cy="923330"/>
          </a:xfrm>
          <a:prstGeom prst="rect">
            <a:avLst/>
          </a:prstGeom>
          <a:noFill/>
        </p:spPr>
        <p:txBody>
          <a:bodyPr wrap="none" rtlCol="0">
            <a:spAutoFit/>
          </a:bodyPr>
          <a:lstStyle/>
          <a:p>
            <a:pPr algn="ctr"/>
            <a:r>
              <a:rPr lang="en-US" sz="5400" b="1" dirty="0" smtClean="0">
                <a:solidFill>
                  <a:srgbClr val="1C77A4"/>
                </a:solidFill>
                <a:latin typeface="Trebuchet MS" panose="020B0603020202020204" pitchFamily="34" charset="0"/>
              </a:rPr>
              <a:t>The Benefits of Exercise</a:t>
            </a:r>
            <a:endParaRPr lang="en-US" sz="5400" b="1" dirty="0">
              <a:solidFill>
                <a:srgbClr val="1C77A4"/>
              </a:solidFill>
              <a:latin typeface="Trebuchet MS" panose="020B0603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9432" r="17534"/>
          <a:stretch/>
        </p:blipFill>
        <p:spPr>
          <a:xfrm>
            <a:off x="510668" y="1982280"/>
            <a:ext cx="3691897" cy="3905515"/>
          </a:xfrm>
          <a:prstGeom prst="rect">
            <a:avLst/>
          </a:prstGeom>
        </p:spPr>
      </p:pic>
    </p:spTree>
    <p:extLst>
      <p:ext uri="{BB962C8B-B14F-4D97-AF65-F5344CB8AC3E}">
        <p14:creationId xmlns:p14="http://schemas.microsoft.com/office/powerpoint/2010/main" val="249797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ummit Theme2" id="{718A665C-8674-44B6-B5DB-0B4D69A17002}" vid="{420C94B5-F2CC-4C35-BE5A-E24F081E3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Summit Theme2 (2)</Template>
  <TotalTime>1213</TotalTime>
  <Words>944</Words>
  <Application>Microsoft Office PowerPoint</Application>
  <PresentationFormat>On-screen Show (4:3)</PresentationFormat>
  <Paragraphs>106</Paragraphs>
  <Slides>24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Trebuchet MS</vt:lpstr>
      <vt:lpstr>Wingdings 3</vt:lpstr>
      <vt:lpstr>Summit 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Karolyn Campbell</dc:creator>
  <cp:lastModifiedBy>Kristen Sullivan</cp:lastModifiedBy>
  <cp:revision>121</cp:revision>
  <dcterms:created xsi:type="dcterms:W3CDTF">2015-03-23T22:32:53Z</dcterms:created>
  <dcterms:modified xsi:type="dcterms:W3CDTF">2015-08-21T20:57:55Z</dcterms:modified>
</cp:coreProperties>
</file>