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4"/>
  </p:notesMasterIdLst>
  <p:sldIdLst>
    <p:sldId id="259" r:id="rId2"/>
    <p:sldId id="272" r:id="rId3"/>
    <p:sldId id="271"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6206" autoAdjust="0"/>
  </p:normalViewPr>
  <p:slideViewPr>
    <p:cSldViewPr snapToGrid="0">
      <p:cViewPr varScale="1">
        <p:scale>
          <a:sx n="86" d="100"/>
          <a:sy n="86" d="100"/>
        </p:scale>
        <p:origin x="72"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9/3/2015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42331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180484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283799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22</a:t>
            </a:fld>
            <a:endParaRPr lang="en-US"/>
          </a:p>
        </p:txBody>
      </p:sp>
    </p:spTree>
    <p:extLst>
      <p:ext uri="{BB962C8B-B14F-4D97-AF65-F5344CB8AC3E}">
        <p14:creationId xmlns:p14="http://schemas.microsoft.com/office/powerpoint/2010/main" val="24572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9/3/2015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4873" y="1904804"/>
            <a:ext cx="5236676" cy="3901068"/>
          </a:xfrm>
          <a:prstGeom prst="rect">
            <a:avLst/>
          </a:prstGeom>
          <a:noFill/>
        </p:spPr>
        <p:txBody>
          <a:bodyPr wrap="square" rtlCol="0">
            <a:spAutoFit/>
          </a:bodyPr>
          <a:lstStyle/>
          <a:p>
            <a:pPr>
              <a:lnSpc>
                <a:spcPct val="110000"/>
              </a:lnSpc>
              <a:buClrTx/>
            </a:pPr>
            <a:r>
              <a:rPr lang="en-US" sz="2500" b="1" dirty="0" smtClean="0">
                <a:latin typeface="Trebuchet MS" panose="020B0603020202020204" pitchFamily="34" charset="0"/>
              </a:rPr>
              <a:t>Leafy greens are important for strong bones. </a:t>
            </a:r>
            <a:r>
              <a:rPr lang="en-US" sz="2500" dirty="0" smtClean="0">
                <a:latin typeface="Trebuchet MS" panose="020B0603020202020204" pitchFamily="34" charset="0"/>
              </a:rPr>
              <a:t>Though most people associate dairy products with bone health, leafy greens are actually a much healthier alternative. The calcium in leafy greens (like spinach and kale) is actually far more bioavailable than the calcium you would get from cow’s milk.</a:t>
            </a:r>
            <a:endParaRPr lang="en-US" sz="2500" b="1" dirty="0">
              <a:latin typeface="Trebuchet MS" panose="020B0603020202020204" pitchFamily="34" charset="0"/>
            </a:endParaRPr>
          </a:p>
        </p:txBody>
      </p:sp>
      <p:sp>
        <p:nvSpPr>
          <p:cNvPr id="6" name="TextBox 5"/>
          <p:cNvSpPr txBox="1"/>
          <p:nvPr/>
        </p:nvSpPr>
        <p:spPr>
          <a:xfrm>
            <a:off x="439242" y="875437"/>
            <a:ext cx="833414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Why Are They So Important?</a:t>
            </a:r>
            <a:endParaRPr lang="en-US" sz="4800" b="1" dirty="0">
              <a:solidFill>
                <a:srgbClr val="1C77A4"/>
              </a:solidFill>
              <a:latin typeface="Trebuchet MS" panose="020B0603020202020204" pitchFamily="34" charset="0"/>
            </a:endParaRPr>
          </a:p>
        </p:txBody>
      </p:sp>
      <p:pic>
        <p:nvPicPr>
          <p:cNvPr id="5122" name="Picture 2" descr="http://gothamgreens.com/img/produce/Large_new/BokChoy-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4516" t="3132" r="24592" b="1494"/>
          <a:stretch/>
        </p:blipFill>
        <p:spPr bwMode="auto">
          <a:xfrm>
            <a:off x="561861" y="1904804"/>
            <a:ext cx="2377591" cy="42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60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934" y="1792352"/>
            <a:ext cx="8070762" cy="4222694"/>
          </a:xfrm>
          <a:prstGeom prst="rect">
            <a:avLst/>
          </a:prstGeom>
          <a:noFill/>
        </p:spPr>
        <p:txBody>
          <a:bodyPr wrap="square" rtlCol="0">
            <a:spAutoFit/>
          </a:bodyPr>
          <a:lstStyle/>
          <a:p>
            <a:pPr>
              <a:lnSpc>
                <a:spcPct val="110000"/>
              </a:lnSpc>
              <a:buClrTx/>
            </a:pPr>
            <a:r>
              <a:rPr lang="en-US" sz="2500" dirty="0" smtClean="0">
                <a:latin typeface="Trebuchet MS" panose="020B0603020202020204" pitchFamily="34" charset="0"/>
              </a:rPr>
              <a:t>There are several ways that you can get more greens in your diet. Here are some of our favorites:</a:t>
            </a:r>
          </a:p>
          <a:p>
            <a:pPr>
              <a:lnSpc>
                <a:spcPct val="110000"/>
              </a:lnSpc>
              <a:buClrTx/>
            </a:pPr>
            <a:endParaRPr lang="en-US" sz="10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Make a green smoothie for </a:t>
            </a:r>
            <a:endParaRPr lang="en-US" sz="2400" dirty="0">
              <a:latin typeface="Trebuchet MS" panose="020B0603020202020204" pitchFamily="34" charset="0"/>
            </a:endParaRPr>
          </a:p>
          <a:p>
            <a:pPr>
              <a:lnSpc>
                <a:spcPct val="110000"/>
              </a:lnSpc>
              <a:buClrTx/>
            </a:pPr>
            <a:r>
              <a:rPr lang="en-US" sz="2400" dirty="0" smtClean="0">
                <a:latin typeface="Trebuchet MS" panose="020B0603020202020204" pitchFamily="34" charset="0"/>
              </a:rPr>
              <a:t>    breakfast </a:t>
            </a:r>
            <a:r>
              <a:rPr lang="en-US" sz="2400" dirty="0" smtClean="0">
                <a:latin typeface="Trebuchet MS" panose="020B0603020202020204" pitchFamily="34" charset="0"/>
              </a:rPr>
              <a:t>in the morning.</a:t>
            </a:r>
          </a:p>
          <a:p>
            <a:pPr marL="342900" indent="-342900">
              <a:lnSpc>
                <a:spcPct val="110000"/>
              </a:lnSpc>
              <a:buClrTx/>
              <a:buFont typeface="Arial" panose="020B0604020202020204" pitchFamily="34" charset="0"/>
              <a:buChar char="•"/>
            </a:pPr>
            <a:endParaRPr lang="en-US" sz="10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Make your own cold-pressed </a:t>
            </a:r>
          </a:p>
          <a:p>
            <a:pPr>
              <a:lnSpc>
                <a:spcPct val="110000"/>
              </a:lnSpc>
              <a:buClrTx/>
            </a:pPr>
            <a:r>
              <a:rPr lang="en-US" sz="2400" dirty="0">
                <a:latin typeface="Trebuchet MS" panose="020B0603020202020204" pitchFamily="34" charset="0"/>
              </a:rPr>
              <a:t> </a:t>
            </a:r>
            <a:r>
              <a:rPr lang="en-US" sz="2400" dirty="0" smtClean="0">
                <a:latin typeface="Trebuchet MS" panose="020B0603020202020204" pitchFamily="34" charset="0"/>
              </a:rPr>
              <a:t>   green juice</a:t>
            </a:r>
            <a:r>
              <a:rPr lang="en-US" sz="2400" dirty="0" smtClean="0">
                <a:latin typeface="Trebuchet MS" panose="020B0603020202020204" pitchFamily="34" charset="0"/>
              </a:rPr>
              <a:t>.</a:t>
            </a:r>
            <a:endParaRPr lang="en-US" sz="2400" dirty="0" smtClean="0">
              <a:latin typeface="Trebuchet MS" panose="020B0603020202020204" pitchFamily="34" charset="0"/>
            </a:endParaRPr>
          </a:p>
          <a:p>
            <a:pPr marL="342900" indent="-342900">
              <a:lnSpc>
                <a:spcPct val="110000"/>
              </a:lnSpc>
              <a:buClrTx/>
              <a:buFont typeface="Arial" panose="020B0604020202020204" pitchFamily="34" charset="0"/>
              <a:buChar char="•"/>
            </a:pPr>
            <a:endParaRPr lang="en-US" sz="1000" dirty="0" smtClean="0">
              <a:latin typeface="Trebuchet MS" panose="020B0603020202020204" pitchFamily="34" charset="0"/>
            </a:endParaRPr>
          </a:p>
          <a:p>
            <a:pPr marL="342900" indent="-342900">
              <a:lnSpc>
                <a:spcPct val="110000"/>
              </a:lnSpc>
              <a:buFont typeface="Arial" panose="020B0604020202020204" pitchFamily="34" charset="0"/>
              <a:buChar char="•"/>
            </a:pPr>
            <a:r>
              <a:rPr lang="en-US" sz="2400" dirty="0">
                <a:latin typeface="Trebuchet MS" panose="020B0603020202020204" pitchFamily="34" charset="0"/>
              </a:rPr>
              <a:t>Mix greens into a vegetable soup.</a:t>
            </a:r>
          </a:p>
          <a:p>
            <a:pPr marL="342900" indent="-342900">
              <a:lnSpc>
                <a:spcPct val="110000"/>
              </a:lnSpc>
              <a:buClrTx/>
              <a:buFont typeface="Arial" panose="020B0604020202020204" pitchFamily="34" charset="0"/>
              <a:buChar char="•"/>
            </a:pPr>
            <a:endParaRPr lang="en-US" sz="1000" dirty="0" smtClean="0">
              <a:latin typeface="Trebuchet MS" panose="020B0603020202020204" pitchFamily="34" charset="0"/>
            </a:endParaRPr>
          </a:p>
          <a:p>
            <a:pPr marL="342900" indent="-342900">
              <a:lnSpc>
                <a:spcPct val="110000"/>
              </a:lnSpc>
              <a:buFont typeface="Arial" panose="020B0604020202020204" pitchFamily="34" charset="0"/>
              <a:buChar char="•"/>
            </a:pPr>
            <a:r>
              <a:rPr lang="en-US" sz="2400" dirty="0">
                <a:latin typeface="Trebuchet MS" panose="020B0603020202020204" pitchFamily="34" charset="0"/>
              </a:rPr>
              <a:t>Eat a salad once a </a:t>
            </a:r>
            <a:r>
              <a:rPr lang="en-US" sz="2400" dirty="0" smtClean="0">
                <a:latin typeface="Trebuchet MS" panose="020B0603020202020204" pitchFamily="34" charset="0"/>
              </a:rPr>
              <a:t>day.</a:t>
            </a:r>
          </a:p>
          <a:p>
            <a:pPr marL="342900" indent="-342900">
              <a:lnSpc>
                <a:spcPct val="110000"/>
              </a:lnSpc>
              <a:buFont typeface="Arial" panose="020B0604020202020204" pitchFamily="34" charset="0"/>
              <a:buChar char="•"/>
            </a:pPr>
            <a:endParaRPr lang="en-US" sz="1000" dirty="0" smtClean="0">
              <a:latin typeface="Trebuchet MS" panose="020B0603020202020204" pitchFamily="34" charset="0"/>
            </a:endParaRPr>
          </a:p>
        </p:txBody>
      </p:sp>
      <p:sp>
        <p:nvSpPr>
          <p:cNvPr id="5" name="TextBox 4"/>
          <p:cNvSpPr txBox="1"/>
          <p:nvPr/>
        </p:nvSpPr>
        <p:spPr>
          <a:xfrm>
            <a:off x="1163033" y="875437"/>
            <a:ext cx="68865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How Can You Eat More?</a:t>
            </a:r>
            <a:endParaRPr lang="en-US" sz="4800" b="1" dirty="0">
              <a:solidFill>
                <a:srgbClr val="1C77A4"/>
              </a:solidFill>
              <a:latin typeface="Trebuchet MS" panose="020B0603020202020204" pitchFamily="34" charset="0"/>
            </a:endParaRPr>
          </a:p>
        </p:txBody>
      </p:sp>
      <p:pic>
        <p:nvPicPr>
          <p:cNvPr id="6146" name="Picture 2" descr="http://www.juiceladycherie.com/Juice/wp-content/uploads/2012/08/green_drink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4535" y="2456761"/>
            <a:ext cx="2935898" cy="360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83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2516" y="1994053"/>
            <a:ext cx="5239461" cy="3901068"/>
          </a:xfrm>
          <a:prstGeom prst="rect">
            <a:avLst/>
          </a:prstGeom>
          <a:noFill/>
        </p:spPr>
        <p:txBody>
          <a:bodyPr wrap="square" rtlCol="0">
            <a:spAutoFit/>
          </a:bodyPr>
          <a:lstStyle/>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Add several large handfuls of leafy greens into your eggs in the morning.</a:t>
            </a:r>
          </a:p>
          <a:p>
            <a:pPr marL="342900" indent="-342900">
              <a:lnSpc>
                <a:spcPct val="110000"/>
              </a:lnSpc>
              <a:buClrTx/>
              <a:buFont typeface="Arial" panose="020B0604020202020204" pitchFamily="34" charset="0"/>
              <a:buChar char="•"/>
            </a:pPr>
            <a:endParaRPr lang="en-US" sz="3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Sneak </a:t>
            </a:r>
            <a:r>
              <a:rPr lang="en-US" sz="2400" dirty="0" smtClean="0">
                <a:latin typeface="Trebuchet MS" panose="020B0603020202020204" pitchFamily="34" charset="0"/>
              </a:rPr>
              <a:t>greens </a:t>
            </a:r>
            <a:r>
              <a:rPr lang="en-US" sz="2400" dirty="0" smtClean="0">
                <a:latin typeface="Trebuchet MS" panose="020B0603020202020204" pitchFamily="34" charset="0"/>
              </a:rPr>
              <a:t>into homemade desserts </a:t>
            </a:r>
            <a:r>
              <a:rPr lang="en-US" sz="2400" dirty="0" smtClean="0">
                <a:latin typeface="Trebuchet MS" panose="020B0603020202020204" pitchFamily="34" charset="0"/>
              </a:rPr>
              <a:t>(brownies</a:t>
            </a:r>
            <a:r>
              <a:rPr lang="en-US" sz="2400" dirty="0" smtClean="0">
                <a:latin typeface="Trebuchet MS" panose="020B0603020202020204" pitchFamily="34" charset="0"/>
              </a:rPr>
              <a:t>, for example).</a:t>
            </a:r>
          </a:p>
          <a:p>
            <a:pPr marL="342900" indent="-342900">
              <a:lnSpc>
                <a:spcPct val="110000"/>
              </a:lnSpc>
              <a:buClrTx/>
              <a:buFont typeface="Arial" panose="020B0604020202020204" pitchFamily="34" charset="0"/>
              <a:buChar char="•"/>
            </a:pPr>
            <a:endParaRPr lang="en-US" sz="3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Put greens in a pesto-flavored pasta sauce.</a:t>
            </a:r>
          </a:p>
          <a:p>
            <a:pPr marL="342900" indent="-342900">
              <a:lnSpc>
                <a:spcPct val="110000"/>
              </a:lnSpc>
              <a:buClrTx/>
              <a:buFont typeface="Arial" panose="020B0604020202020204" pitchFamily="34" charset="0"/>
              <a:buChar char="•"/>
            </a:pPr>
            <a:endParaRPr lang="en-US" sz="300" dirty="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Make lettuce </a:t>
            </a:r>
            <a:r>
              <a:rPr lang="en-US" sz="2400" dirty="0" smtClean="0">
                <a:latin typeface="Trebuchet MS" panose="020B0603020202020204" pitchFamily="34" charset="0"/>
              </a:rPr>
              <a:t>wraps (</a:t>
            </a:r>
            <a:r>
              <a:rPr lang="en-US" sz="2400" dirty="0" smtClean="0">
                <a:latin typeface="Trebuchet MS" panose="020B0603020202020204" pitchFamily="34" charset="0"/>
              </a:rPr>
              <a:t>with a meat and/or vegetable filling).</a:t>
            </a:r>
            <a:endParaRPr lang="en-US" sz="2400" dirty="0">
              <a:latin typeface="Trebuchet MS" panose="020B0603020202020204" pitchFamily="34" charset="0"/>
            </a:endParaRPr>
          </a:p>
        </p:txBody>
      </p:sp>
      <p:sp>
        <p:nvSpPr>
          <p:cNvPr id="7" name="TextBox 6"/>
          <p:cNvSpPr txBox="1"/>
          <p:nvPr/>
        </p:nvSpPr>
        <p:spPr>
          <a:xfrm>
            <a:off x="1163033" y="875437"/>
            <a:ext cx="68865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How Can You Eat More?</a:t>
            </a:r>
            <a:endParaRPr lang="en-US" sz="4800" b="1" dirty="0">
              <a:solidFill>
                <a:srgbClr val="1C77A4"/>
              </a:solidFill>
              <a:latin typeface="Trebuchet MS" panose="020B0603020202020204" pitchFamily="34" charset="0"/>
            </a:endParaRPr>
          </a:p>
        </p:txBody>
      </p:sp>
      <p:pic>
        <p:nvPicPr>
          <p:cNvPr id="7174" name="Picture 6" descr="http://www.healingandeating.com/wp-content/uploads/2014/08/raw-pesto-zucchini-pa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0" y="1994053"/>
            <a:ext cx="3012575" cy="3587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1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9418" y="696239"/>
            <a:ext cx="4918334" cy="1261884"/>
          </a:xfrm>
          <a:prstGeom prst="rect">
            <a:avLst/>
          </a:prstGeom>
          <a:noFill/>
        </p:spPr>
        <p:txBody>
          <a:bodyPr wrap="none" rtlCol="0">
            <a:spAutoFit/>
          </a:bodyPr>
          <a:lstStyle/>
          <a:p>
            <a:pPr algn="ctr"/>
            <a:r>
              <a:rPr lang="en-US" sz="2800" b="1" dirty="0" smtClean="0">
                <a:solidFill>
                  <a:srgbClr val="1C77A4"/>
                </a:solidFill>
                <a:latin typeface="Trebuchet MS" panose="020B0603020202020204" pitchFamily="34" charset="0"/>
              </a:rPr>
              <a:t>An Easy Solution: </a:t>
            </a:r>
          </a:p>
          <a:p>
            <a:pPr algn="ctr"/>
            <a:r>
              <a:rPr lang="en-US" sz="4800" b="1" dirty="0" smtClean="0">
                <a:solidFill>
                  <a:srgbClr val="1C77A4"/>
                </a:solidFill>
                <a:latin typeface="Trebuchet MS" panose="020B0603020202020204" pitchFamily="34" charset="0"/>
              </a:rPr>
              <a:t>Essential </a:t>
            </a:r>
            <a:r>
              <a:rPr lang="en-US" sz="4800" b="1" dirty="0" smtClean="0">
                <a:solidFill>
                  <a:srgbClr val="1C77A4"/>
                </a:solidFill>
                <a:latin typeface="Trebuchet MS" panose="020B0603020202020204" pitchFamily="34" charset="0"/>
              </a:rPr>
              <a:t>Greens</a:t>
            </a:r>
            <a:endParaRPr lang="en-US" sz="4800" b="1" dirty="0">
              <a:solidFill>
                <a:srgbClr val="1C77A4"/>
              </a:solidFill>
              <a:latin typeface="Trebuchet MS" panose="020B0603020202020204" pitchFamily="34" charset="0"/>
            </a:endParaRPr>
          </a:p>
        </p:txBody>
      </p:sp>
      <p:sp>
        <p:nvSpPr>
          <p:cNvPr id="3" name="TextBox 2"/>
          <p:cNvSpPr txBox="1"/>
          <p:nvPr/>
        </p:nvSpPr>
        <p:spPr>
          <a:xfrm>
            <a:off x="527519" y="2008980"/>
            <a:ext cx="7889369" cy="4643707"/>
          </a:xfrm>
          <a:prstGeom prst="rect">
            <a:avLst/>
          </a:prstGeom>
          <a:noFill/>
        </p:spPr>
        <p:txBody>
          <a:bodyPr wrap="square" rtlCol="0">
            <a:spAutoFit/>
          </a:bodyPr>
          <a:lstStyle/>
          <a:p>
            <a:pPr>
              <a:lnSpc>
                <a:spcPct val="110000"/>
              </a:lnSpc>
            </a:pPr>
            <a:r>
              <a:rPr lang="en-US" sz="2700" dirty="0" smtClean="0">
                <a:latin typeface="Trebuchet MS" panose="020B0603020202020204" pitchFamily="34" charset="0"/>
              </a:rPr>
              <a:t>If you’re struggling to get enough greens in your diet each day, don’t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despair</a:t>
            </a:r>
            <a:r>
              <a:rPr lang="en-US" sz="2700" dirty="0" smtClean="0">
                <a:latin typeface="Trebuchet MS" panose="020B0603020202020204" pitchFamily="34" charset="0"/>
              </a:rPr>
              <a:t>! We’ve created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a </a:t>
            </a:r>
            <a:r>
              <a:rPr lang="en-US" sz="2700" dirty="0" smtClean="0">
                <a:latin typeface="Trebuchet MS" panose="020B0603020202020204" pitchFamily="34" charset="0"/>
              </a:rPr>
              <a:t>simple and delicious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supplement </a:t>
            </a:r>
            <a:r>
              <a:rPr lang="en-US" sz="2700" dirty="0" smtClean="0">
                <a:latin typeface="Trebuchet MS" panose="020B0603020202020204" pitchFamily="34" charset="0"/>
              </a:rPr>
              <a:t>that you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can use </a:t>
            </a:r>
            <a:r>
              <a:rPr lang="en-US" sz="2700" dirty="0" smtClean="0">
                <a:latin typeface="Trebuchet MS" panose="020B0603020202020204" pitchFamily="34" charset="0"/>
              </a:rPr>
              <a:t>at any point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throughout </a:t>
            </a:r>
            <a:r>
              <a:rPr lang="en-US" sz="2700" dirty="0" smtClean="0">
                <a:latin typeface="Trebuchet MS" panose="020B0603020202020204" pitchFamily="34" charset="0"/>
              </a:rPr>
              <a:t>the day.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Just </a:t>
            </a:r>
            <a:r>
              <a:rPr lang="en-US" sz="2700" dirty="0" smtClean="0">
                <a:latin typeface="Trebuchet MS" panose="020B0603020202020204" pitchFamily="34" charset="0"/>
              </a:rPr>
              <a:t>mix with water </a:t>
            </a:r>
            <a:endParaRPr lang="en-US" sz="2700" dirty="0" smtClean="0">
              <a:latin typeface="Trebuchet MS" panose="020B0603020202020204" pitchFamily="34" charset="0"/>
            </a:endParaRPr>
          </a:p>
          <a:p>
            <a:pPr>
              <a:lnSpc>
                <a:spcPct val="110000"/>
              </a:lnSpc>
            </a:pPr>
            <a:r>
              <a:rPr lang="en-US" sz="2700" dirty="0" smtClean="0">
                <a:latin typeface="Trebuchet MS" panose="020B0603020202020204" pitchFamily="34" charset="0"/>
              </a:rPr>
              <a:t>and enjoy</a:t>
            </a:r>
            <a:r>
              <a:rPr lang="en-US" sz="2700" dirty="0" smtClean="0">
                <a:latin typeface="Trebuchet MS" panose="020B0603020202020204" pitchFamily="34" charset="0"/>
              </a:rPr>
              <a:t>! </a:t>
            </a:r>
            <a:endParaRPr lang="en-US" sz="2700" b="1" dirty="0">
              <a:latin typeface="Trebuchet MS" panose="020B0603020202020204" pitchFamily="34" charset="0"/>
            </a:endParaRPr>
          </a:p>
          <a:p>
            <a:pPr>
              <a:lnSpc>
                <a:spcPct val="110000"/>
              </a:lnSpc>
              <a:buClrTx/>
            </a:pPr>
            <a:endParaRPr lang="en-US" sz="2800" b="1" dirty="0">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2203" y="2754218"/>
            <a:ext cx="4019453" cy="3084853"/>
          </a:xfrm>
          <a:prstGeom prst="rect">
            <a:avLst/>
          </a:prstGeom>
        </p:spPr>
      </p:pic>
    </p:spTree>
    <p:extLst>
      <p:ext uri="{BB962C8B-B14F-4D97-AF65-F5344CB8AC3E}">
        <p14:creationId xmlns:p14="http://schemas.microsoft.com/office/powerpoint/2010/main" val="627996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151" y="699688"/>
            <a:ext cx="49183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Essential </a:t>
            </a:r>
            <a:r>
              <a:rPr lang="en-US" sz="4800" b="1" dirty="0" smtClean="0">
                <a:solidFill>
                  <a:srgbClr val="1C77A4"/>
                </a:solidFill>
                <a:latin typeface="Trebuchet MS" panose="020B0603020202020204" pitchFamily="34" charset="0"/>
              </a:rPr>
              <a:t>Greens</a:t>
            </a:r>
            <a:endParaRPr lang="en-US" sz="4800" b="1" dirty="0">
              <a:solidFill>
                <a:srgbClr val="1C77A4"/>
              </a:solidFill>
              <a:latin typeface="Trebuchet MS" panose="020B0603020202020204" pitchFamily="34" charset="0"/>
            </a:endParaRPr>
          </a:p>
        </p:txBody>
      </p:sp>
      <p:sp>
        <p:nvSpPr>
          <p:cNvPr id="3" name="TextBox 2"/>
          <p:cNvSpPr txBox="1"/>
          <p:nvPr/>
        </p:nvSpPr>
        <p:spPr>
          <a:xfrm>
            <a:off x="3822852" y="1684921"/>
            <a:ext cx="4820417" cy="4679743"/>
          </a:xfrm>
          <a:prstGeom prst="rect">
            <a:avLst/>
          </a:prstGeom>
          <a:noFill/>
        </p:spPr>
        <p:txBody>
          <a:bodyPr wrap="square" rtlCol="0">
            <a:spAutoFit/>
          </a:bodyPr>
          <a:lstStyle/>
          <a:p>
            <a:pPr>
              <a:lnSpc>
                <a:spcPct val="110000"/>
              </a:lnSpc>
            </a:pPr>
            <a:r>
              <a:rPr lang="en-US" sz="2700" dirty="0" smtClean="0">
                <a:latin typeface="Trebuchet MS" panose="020B0603020202020204" pitchFamily="34" charset="0"/>
              </a:rPr>
              <a:t>Each time you drink your greens, you’ll </a:t>
            </a:r>
            <a:r>
              <a:rPr lang="en-US" sz="2700" dirty="0">
                <a:latin typeface="Trebuchet MS" panose="020B0603020202020204" pitchFamily="34" charset="0"/>
              </a:rPr>
              <a:t>feel cleaner, healthier, and more mentally </a:t>
            </a:r>
            <a:r>
              <a:rPr lang="en-US" sz="2700" dirty="0" smtClean="0">
                <a:latin typeface="Trebuchet MS" panose="020B0603020202020204" pitchFamily="34" charset="0"/>
              </a:rPr>
              <a:t>aware. You may find that this   </a:t>
            </a:r>
            <a:r>
              <a:rPr lang="en-US" sz="2700" dirty="0" smtClean="0">
                <a:latin typeface="Trebuchet MS" panose="020B0603020202020204" pitchFamily="34" charset="0"/>
              </a:rPr>
              <a:t>gives </a:t>
            </a:r>
            <a:r>
              <a:rPr lang="en-US" sz="2700" dirty="0" smtClean="0">
                <a:latin typeface="Trebuchet MS" panose="020B0603020202020204" pitchFamily="34" charset="0"/>
              </a:rPr>
              <a:t>you just the energy </a:t>
            </a:r>
            <a:r>
              <a:rPr lang="en-US" sz="2700" dirty="0" smtClean="0">
                <a:latin typeface="Trebuchet MS" panose="020B0603020202020204" pitchFamily="34" charset="0"/>
              </a:rPr>
              <a:t>boost you </a:t>
            </a:r>
            <a:r>
              <a:rPr lang="en-US" sz="2700" dirty="0" smtClean="0">
                <a:latin typeface="Trebuchet MS" panose="020B0603020202020204" pitchFamily="34" charset="0"/>
              </a:rPr>
              <a:t>need to cut out </a:t>
            </a:r>
            <a:r>
              <a:rPr lang="en-US" sz="2700" dirty="0" smtClean="0">
                <a:latin typeface="Trebuchet MS" panose="020B0603020202020204" pitchFamily="34" charset="0"/>
              </a:rPr>
              <a:t>your morning </a:t>
            </a:r>
            <a:r>
              <a:rPr lang="en-US" sz="2700" dirty="0" smtClean="0">
                <a:latin typeface="Trebuchet MS" panose="020B0603020202020204" pitchFamily="34" charset="0"/>
              </a:rPr>
              <a:t>coffee! You will </a:t>
            </a:r>
            <a:r>
              <a:rPr lang="en-US" sz="2700" dirty="0" smtClean="0">
                <a:latin typeface="Trebuchet MS" panose="020B0603020202020204" pitchFamily="34" charset="0"/>
              </a:rPr>
              <a:t>absolutely </a:t>
            </a:r>
            <a:r>
              <a:rPr lang="en-US" sz="2700" dirty="0" smtClean="0">
                <a:latin typeface="Trebuchet MS" panose="020B0603020202020204" pitchFamily="34" charset="0"/>
              </a:rPr>
              <a:t>love the way </a:t>
            </a:r>
            <a:r>
              <a:rPr lang="en-US" sz="2700" dirty="0" smtClean="0">
                <a:latin typeface="Trebuchet MS" panose="020B0603020202020204" pitchFamily="34" charset="0"/>
              </a:rPr>
              <a:t>this </a:t>
            </a:r>
            <a:r>
              <a:rPr lang="en-US" sz="2700" dirty="0" smtClean="0">
                <a:latin typeface="Trebuchet MS" panose="020B0603020202020204" pitchFamily="34" charset="0"/>
              </a:rPr>
              <a:t>drink makes you feel.</a:t>
            </a:r>
            <a:endParaRPr lang="en-US" sz="2700" b="1" dirty="0">
              <a:latin typeface="Trebuchet MS" panose="020B0603020202020204" pitchFamily="34" charset="0"/>
            </a:endParaRPr>
          </a:p>
          <a:p>
            <a:pPr>
              <a:lnSpc>
                <a:spcPct val="110000"/>
              </a:lnSpc>
              <a:buClrTx/>
            </a:pPr>
            <a:endParaRPr lang="en-US" sz="2800" b="1" dirty="0">
              <a:latin typeface="Trebuchet MS" panose="020B0603020202020204" pitchFamily="34" charset="0"/>
            </a:endParaRPr>
          </a:p>
        </p:txBody>
      </p:sp>
      <p:pic>
        <p:nvPicPr>
          <p:cNvPr id="8194" name="Picture 2" descr="http://scbeautyhigh.files.wordpress.com/2014/07/beauty_detox.jpg?w=640&amp;h=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93" y="1684921"/>
            <a:ext cx="2894204" cy="4341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86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588" y="2864385"/>
            <a:ext cx="4562394" cy="3411561"/>
          </a:xfrm>
          <a:prstGeom prst="rect">
            <a:avLst/>
          </a:prstGeom>
        </p:spPr>
      </p:pic>
      <p:sp>
        <p:nvSpPr>
          <p:cNvPr id="3" name="TextBox 2"/>
          <p:cNvSpPr txBox="1"/>
          <p:nvPr/>
        </p:nvSpPr>
        <p:spPr>
          <a:xfrm>
            <a:off x="643114" y="1703947"/>
            <a:ext cx="7926407" cy="4256550"/>
          </a:xfrm>
          <a:prstGeom prst="rect">
            <a:avLst/>
          </a:prstGeom>
          <a:noFill/>
        </p:spPr>
        <p:txBody>
          <a:bodyPr wrap="square" rtlCol="0">
            <a:spAutoFit/>
          </a:bodyPr>
          <a:lstStyle/>
          <a:p>
            <a:pPr>
              <a:lnSpc>
                <a:spcPct val="110000"/>
              </a:lnSpc>
              <a:buClrTx/>
            </a:pPr>
            <a:r>
              <a:rPr lang="en-US" sz="2800" dirty="0" smtClean="0">
                <a:latin typeface="Trebuchet MS" panose="020B0603020202020204" pitchFamily="34" charset="0"/>
              </a:rPr>
              <a:t>When you drink your greens, you’ll receive all of these incredible benefits:</a:t>
            </a:r>
          </a:p>
          <a:p>
            <a:pPr>
              <a:lnSpc>
                <a:spcPct val="110000"/>
              </a:lnSpc>
              <a:buClrTx/>
            </a:pPr>
            <a:endParaRPr lang="en-US" sz="10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500" dirty="0" smtClean="0">
                <a:latin typeface="Trebuchet MS" panose="020B0603020202020204" pitchFamily="34" charset="0"/>
              </a:rPr>
              <a:t>Increased natural immunity</a:t>
            </a:r>
          </a:p>
          <a:p>
            <a:pPr marL="342900" indent="-342900">
              <a:lnSpc>
                <a:spcPct val="110000"/>
              </a:lnSpc>
              <a:buClrTx/>
              <a:buFont typeface="Arial" panose="020B0604020202020204" pitchFamily="34" charset="0"/>
              <a:buChar char="•"/>
            </a:pP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500" dirty="0" smtClean="0">
                <a:latin typeface="Trebuchet MS" panose="020B0603020202020204" pitchFamily="34" charset="0"/>
              </a:rPr>
              <a:t>More energy</a:t>
            </a:r>
          </a:p>
          <a:p>
            <a:pPr marL="342900" indent="-342900">
              <a:lnSpc>
                <a:spcPct val="110000"/>
              </a:lnSpc>
              <a:buClrTx/>
              <a:buFont typeface="Arial" panose="020B0604020202020204" pitchFamily="34" charset="0"/>
              <a:buChar char="•"/>
            </a:pP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500" dirty="0" smtClean="0">
                <a:latin typeface="Trebuchet MS" panose="020B0603020202020204" pitchFamily="34" charset="0"/>
              </a:rPr>
              <a:t>Better mental </a:t>
            </a:r>
            <a:r>
              <a:rPr lang="en-US" sz="2500" dirty="0" smtClean="0">
                <a:latin typeface="Trebuchet MS" panose="020B0603020202020204" pitchFamily="34" charset="0"/>
              </a:rPr>
              <a:t>clarity</a:t>
            </a:r>
            <a:endParaRPr lang="en-US" sz="2500" dirty="0" smtClean="0">
              <a:latin typeface="Trebuchet MS" panose="020B0603020202020204" pitchFamily="34" charset="0"/>
            </a:endParaRPr>
          </a:p>
          <a:p>
            <a:pPr marL="342900" indent="-342900">
              <a:lnSpc>
                <a:spcPct val="110000"/>
              </a:lnSpc>
              <a:buClrTx/>
              <a:buFont typeface="Arial" panose="020B0604020202020204" pitchFamily="34" charset="0"/>
              <a:buChar char="•"/>
            </a:pP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500" dirty="0" smtClean="0">
                <a:latin typeface="Trebuchet MS" panose="020B0603020202020204" pitchFamily="34" charset="0"/>
              </a:rPr>
              <a:t>Clearer skin</a:t>
            </a:r>
          </a:p>
          <a:p>
            <a:pPr marL="342900" indent="-342900">
              <a:lnSpc>
                <a:spcPct val="110000"/>
              </a:lnSpc>
              <a:buClrTx/>
              <a:buFont typeface="Arial" panose="020B0604020202020204" pitchFamily="34" charset="0"/>
              <a:buChar char="•"/>
            </a:pP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500" dirty="0" smtClean="0">
                <a:latin typeface="Trebuchet MS" panose="020B0603020202020204" pitchFamily="34" charset="0"/>
              </a:rPr>
              <a:t>Healthier blood sugar levels</a:t>
            </a:r>
          </a:p>
          <a:p>
            <a:pPr marL="342900" indent="-342900">
              <a:lnSpc>
                <a:spcPct val="110000"/>
              </a:lnSpc>
              <a:buClrTx/>
              <a:buFont typeface="Arial" panose="020B0604020202020204" pitchFamily="34" charset="0"/>
              <a:buChar char="•"/>
            </a:pP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500" dirty="0" smtClean="0">
                <a:latin typeface="Trebuchet MS" panose="020B0603020202020204" pitchFamily="34" charset="0"/>
              </a:rPr>
              <a:t>Improved detoxification</a:t>
            </a:r>
            <a:endParaRPr lang="en-US" sz="2500" dirty="0">
              <a:latin typeface="Trebuchet MS" panose="020B0603020202020204" pitchFamily="34" charset="0"/>
            </a:endParaRPr>
          </a:p>
        </p:txBody>
      </p:sp>
      <p:sp>
        <p:nvSpPr>
          <p:cNvPr id="6" name="TextBox 5"/>
          <p:cNvSpPr txBox="1"/>
          <p:nvPr/>
        </p:nvSpPr>
        <p:spPr>
          <a:xfrm>
            <a:off x="2147151" y="699688"/>
            <a:ext cx="49183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Essential </a:t>
            </a:r>
            <a:r>
              <a:rPr lang="en-US" sz="4800" b="1" dirty="0" smtClean="0">
                <a:solidFill>
                  <a:srgbClr val="1C77A4"/>
                </a:solidFill>
                <a:latin typeface="Trebuchet MS" panose="020B0603020202020204" pitchFamily="34" charset="0"/>
              </a:rPr>
              <a:t>Greens</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644443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77" y="2941520"/>
            <a:ext cx="4339757" cy="3338275"/>
          </a:xfrm>
          <a:prstGeom prst="rect">
            <a:avLst/>
          </a:prstGeom>
        </p:spPr>
      </p:pic>
      <p:sp>
        <p:nvSpPr>
          <p:cNvPr id="2" name="TextBox 1"/>
          <p:cNvSpPr txBox="1"/>
          <p:nvPr/>
        </p:nvSpPr>
        <p:spPr>
          <a:xfrm>
            <a:off x="551732" y="718272"/>
            <a:ext cx="8087150" cy="1261884"/>
          </a:xfrm>
          <a:prstGeom prst="rect">
            <a:avLst/>
          </a:prstGeom>
          <a:noFill/>
        </p:spPr>
        <p:txBody>
          <a:bodyPr wrap="none" rtlCol="0">
            <a:spAutoFit/>
          </a:bodyPr>
          <a:lstStyle/>
          <a:p>
            <a:pPr algn="ctr"/>
            <a:r>
              <a:rPr lang="en-US" sz="2800" b="1" dirty="0" smtClean="0">
                <a:solidFill>
                  <a:srgbClr val="1C77A4"/>
                </a:solidFill>
                <a:latin typeface="Trebuchet MS" panose="020B0603020202020204" pitchFamily="34" charset="0"/>
              </a:rPr>
              <a:t>Another Easy Solution: </a:t>
            </a:r>
          </a:p>
          <a:p>
            <a:pPr algn="ctr"/>
            <a:r>
              <a:rPr lang="en-US" sz="4800" b="1" dirty="0" smtClean="0">
                <a:solidFill>
                  <a:srgbClr val="1C77A4"/>
                </a:solidFill>
                <a:latin typeface="Trebuchet MS" panose="020B0603020202020204" pitchFamily="34" charset="0"/>
              </a:rPr>
              <a:t>Daily Antioxidant Essentials</a:t>
            </a:r>
            <a:endParaRPr lang="en-US" sz="4800" b="1" dirty="0">
              <a:solidFill>
                <a:srgbClr val="1C77A4"/>
              </a:solidFill>
              <a:latin typeface="Trebuchet MS" panose="020B0603020202020204" pitchFamily="34" charset="0"/>
            </a:endParaRPr>
          </a:p>
        </p:txBody>
      </p:sp>
      <p:sp>
        <p:nvSpPr>
          <p:cNvPr id="3" name="TextBox 2"/>
          <p:cNvSpPr txBox="1"/>
          <p:nvPr/>
        </p:nvSpPr>
        <p:spPr>
          <a:xfrm>
            <a:off x="551732" y="1980156"/>
            <a:ext cx="8087150" cy="3884140"/>
          </a:xfrm>
          <a:prstGeom prst="rect">
            <a:avLst/>
          </a:prstGeom>
          <a:noFill/>
        </p:spPr>
        <p:txBody>
          <a:bodyPr wrap="square" rtlCol="0">
            <a:spAutoFit/>
          </a:bodyPr>
          <a:lstStyle/>
          <a:p>
            <a:pPr>
              <a:lnSpc>
                <a:spcPct val="110000"/>
              </a:lnSpc>
              <a:buClrTx/>
            </a:pPr>
            <a:r>
              <a:rPr lang="en-US" sz="2800" dirty="0" smtClean="0">
                <a:latin typeface="Trebuchet MS" panose="020B0603020202020204" pitchFamily="34" charset="0"/>
              </a:rPr>
              <a:t>To get greens into your diet on a daily basis, we have another incredible tool at your </a:t>
            </a:r>
            <a:r>
              <a:rPr lang="en-US" sz="2800" dirty="0" smtClean="0">
                <a:latin typeface="Trebuchet MS" panose="020B0603020202020204" pitchFamily="34" charset="0"/>
              </a:rPr>
              <a:t>disposal</a:t>
            </a:r>
            <a:r>
              <a:rPr lang="en-US" sz="2800" dirty="0" smtClean="0">
                <a:latin typeface="Trebuchet MS" panose="020B0603020202020204" pitchFamily="34" charset="0"/>
              </a:rPr>
              <a:t>: </a:t>
            </a:r>
            <a:endParaRPr lang="en-US" sz="2800" dirty="0" smtClean="0">
              <a:latin typeface="Trebuchet MS" panose="020B0603020202020204" pitchFamily="34" charset="0"/>
            </a:endParaRPr>
          </a:p>
          <a:p>
            <a:pPr>
              <a:lnSpc>
                <a:spcPct val="110000"/>
              </a:lnSpc>
              <a:buClrTx/>
            </a:pPr>
            <a:r>
              <a:rPr lang="en-US" sz="2800" dirty="0">
                <a:latin typeface="Trebuchet MS" panose="020B0603020202020204" pitchFamily="34" charset="0"/>
              </a:rPr>
              <a:t> </a:t>
            </a:r>
            <a:r>
              <a:rPr lang="en-US" sz="2800" dirty="0" smtClean="0">
                <a:latin typeface="Trebuchet MS" panose="020B0603020202020204" pitchFamily="34" charset="0"/>
              </a:rPr>
              <a:t>                                     </a:t>
            </a:r>
            <a:r>
              <a:rPr lang="en-US" sz="2800" dirty="0" smtClean="0">
                <a:latin typeface="Trebuchet MS" panose="020B0603020202020204" pitchFamily="34" charset="0"/>
              </a:rPr>
              <a:t>Daily Antioxidant </a:t>
            </a:r>
          </a:p>
          <a:p>
            <a:pPr>
              <a:lnSpc>
                <a:spcPct val="110000"/>
              </a:lnSpc>
              <a:buClrTx/>
            </a:pPr>
            <a:r>
              <a:rPr lang="en-US" sz="2800" dirty="0">
                <a:latin typeface="Trebuchet MS" panose="020B0603020202020204" pitchFamily="34" charset="0"/>
              </a:rPr>
              <a:t> </a:t>
            </a:r>
            <a:r>
              <a:rPr lang="en-US" sz="2800" dirty="0" smtClean="0">
                <a:latin typeface="Trebuchet MS" panose="020B0603020202020204" pitchFamily="34" charset="0"/>
              </a:rPr>
              <a:t>                                     </a:t>
            </a:r>
            <a:r>
              <a:rPr lang="en-US" sz="2800" dirty="0" smtClean="0">
                <a:latin typeface="Trebuchet MS" panose="020B0603020202020204" pitchFamily="34" charset="0"/>
              </a:rPr>
              <a:t>Essentials! </a:t>
            </a:r>
            <a:r>
              <a:rPr lang="en-US" sz="2800" dirty="0" smtClean="0">
                <a:latin typeface="Trebuchet MS" panose="020B0603020202020204" pitchFamily="34" charset="0"/>
              </a:rPr>
              <a:t>Each serving </a:t>
            </a:r>
            <a:endParaRPr lang="en-US" sz="2800" dirty="0" smtClean="0">
              <a:latin typeface="Trebuchet MS" panose="020B0603020202020204" pitchFamily="34" charset="0"/>
            </a:endParaRPr>
          </a:p>
          <a:p>
            <a:pPr>
              <a:lnSpc>
                <a:spcPct val="110000"/>
              </a:lnSpc>
              <a:buClrTx/>
            </a:pPr>
            <a:r>
              <a:rPr lang="en-US" sz="2800" dirty="0">
                <a:latin typeface="Trebuchet MS" panose="020B0603020202020204" pitchFamily="34" charset="0"/>
              </a:rPr>
              <a:t> </a:t>
            </a:r>
            <a:r>
              <a:rPr lang="en-US" sz="2800" dirty="0" smtClean="0">
                <a:latin typeface="Trebuchet MS" panose="020B0603020202020204" pitchFamily="34" charset="0"/>
              </a:rPr>
              <a:t>                                     </a:t>
            </a:r>
            <a:r>
              <a:rPr lang="en-US" sz="2800" dirty="0" smtClean="0">
                <a:latin typeface="Trebuchet MS" panose="020B0603020202020204" pitchFamily="34" charset="0"/>
              </a:rPr>
              <a:t>of </a:t>
            </a:r>
            <a:r>
              <a:rPr lang="en-US" sz="2800" dirty="0" smtClean="0">
                <a:latin typeface="Trebuchet MS" panose="020B0603020202020204" pitchFamily="34" charset="0"/>
              </a:rPr>
              <a:t>this delicious </a:t>
            </a:r>
            <a:endParaRPr lang="en-US" sz="2800" dirty="0" smtClean="0">
              <a:latin typeface="Trebuchet MS" panose="020B0603020202020204" pitchFamily="34" charset="0"/>
            </a:endParaRPr>
          </a:p>
          <a:p>
            <a:pPr>
              <a:lnSpc>
                <a:spcPct val="110000"/>
              </a:lnSpc>
              <a:buClrTx/>
            </a:pPr>
            <a:r>
              <a:rPr lang="en-US" sz="2800" dirty="0" smtClean="0">
                <a:latin typeface="Trebuchet MS" panose="020B0603020202020204" pitchFamily="34" charset="0"/>
              </a:rPr>
              <a:t>                                      beverage </a:t>
            </a:r>
            <a:r>
              <a:rPr lang="en-US" sz="2800" dirty="0" smtClean="0">
                <a:latin typeface="Trebuchet MS" panose="020B0603020202020204" pitchFamily="34" charset="0"/>
              </a:rPr>
              <a:t>is packed with </a:t>
            </a:r>
            <a:endParaRPr lang="en-US" sz="2800" dirty="0" smtClean="0">
              <a:latin typeface="Trebuchet MS" panose="020B0603020202020204" pitchFamily="34" charset="0"/>
            </a:endParaRPr>
          </a:p>
          <a:p>
            <a:pPr>
              <a:lnSpc>
                <a:spcPct val="110000"/>
              </a:lnSpc>
              <a:buClrTx/>
            </a:pPr>
            <a:r>
              <a:rPr lang="en-US" sz="2800" dirty="0">
                <a:latin typeface="Trebuchet MS" panose="020B0603020202020204" pitchFamily="34" charset="0"/>
              </a:rPr>
              <a:t> </a:t>
            </a:r>
            <a:r>
              <a:rPr lang="en-US" sz="2800" dirty="0" smtClean="0">
                <a:latin typeface="Trebuchet MS" panose="020B0603020202020204" pitchFamily="34" charset="0"/>
              </a:rPr>
              <a:t>                                     </a:t>
            </a:r>
            <a:r>
              <a:rPr lang="en-US" sz="2800" dirty="0" smtClean="0">
                <a:latin typeface="Trebuchet MS" panose="020B0603020202020204" pitchFamily="34" charset="0"/>
              </a:rPr>
              <a:t>essential nutrients that  </a:t>
            </a:r>
          </a:p>
          <a:p>
            <a:pPr>
              <a:lnSpc>
                <a:spcPct val="110000"/>
              </a:lnSpc>
              <a:buClrTx/>
            </a:pPr>
            <a:r>
              <a:rPr lang="en-US" sz="2800" dirty="0">
                <a:latin typeface="Trebuchet MS" panose="020B0603020202020204" pitchFamily="34" charset="0"/>
              </a:rPr>
              <a:t> </a:t>
            </a:r>
            <a:r>
              <a:rPr lang="en-US" sz="2800" dirty="0" smtClean="0">
                <a:latin typeface="Trebuchet MS" panose="020B0603020202020204" pitchFamily="34" charset="0"/>
              </a:rPr>
              <a:t>                                     </a:t>
            </a:r>
            <a:r>
              <a:rPr lang="en-US" sz="2800" dirty="0" smtClean="0">
                <a:latin typeface="Trebuchet MS" panose="020B0603020202020204" pitchFamily="34" charset="0"/>
              </a:rPr>
              <a:t>your body needs!</a:t>
            </a:r>
            <a:endParaRPr lang="en-US" sz="2800" b="1" dirty="0">
              <a:latin typeface="Trebuchet MS" panose="020B0603020202020204" pitchFamily="34" charset="0"/>
            </a:endParaRPr>
          </a:p>
        </p:txBody>
      </p:sp>
    </p:spTree>
    <p:extLst>
      <p:ext uri="{BB962C8B-B14F-4D97-AF65-F5344CB8AC3E}">
        <p14:creationId xmlns:p14="http://schemas.microsoft.com/office/powerpoint/2010/main" val="3499175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www.healthydietadvisor.com/wp-content/uploads/2014/06/acai-berri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130" y="4439366"/>
            <a:ext cx="2189794" cy="14636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healthyfig.com/wp-content/uploads/2015/02/purple-mangost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6065" y="1792891"/>
            <a:ext cx="3441211" cy="27583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healthline.com/hlcmsresource/images/topic_centers/Food-Nutrition/285x285_SLIDE_1_8_Healthy_Facts_about_Goji_Ber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924" y="3971949"/>
            <a:ext cx="1959664" cy="1959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2753" y="883526"/>
            <a:ext cx="808715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Daily Antioxidant Essentials</a:t>
            </a:r>
            <a:endParaRPr lang="en-US" sz="4800" b="1" dirty="0">
              <a:solidFill>
                <a:srgbClr val="1C77A4"/>
              </a:solidFill>
              <a:latin typeface="Trebuchet MS" panose="020B0603020202020204" pitchFamily="34" charset="0"/>
            </a:endParaRPr>
          </a:p>
        </p:txBody>
      </p:sp>
      <p:sp>
        <p:nvSpPr>
          <p:cNvPr id="3" name="TextBox 2"/>
          <p:cNvSpPr txBox="1"/>
          <p:nvPr/>
        </p:nvSpPr>
        <p:spPr>
          <a:xfrm>
            <a:off x="682158" y="1792891"/>
            <a:ext cx="4513907" cy="4358116"/>
          </a:xfrm>
          <a:prstGeom prst="rect">
            <a:avLst/>
          </a:prstGeom>
          <a:noFill/>
        </p:spPr>
        <p:txBody>
          <a:bodyPr wrap="square" rtlCol="0">
            <a:spAutoFit/>
          </a:bodyPr>
          <a:lstStyle/>
          <a:p>
            <a:pPr>
              <a:lnSpc>
                <a:spcPct val="110000"/>
              </a:lnSpc>
              <a:buClrTx/>
            </a:pPr>
            <a:r>
              <a:rPr lang="en-US" sz="2800" dirty="0" smtClean="0">
                <a:latin typeface="Trebuchet MS" panose="020B0603020202020204" pitchFamily="34" charset="0"/>
              </a:rPr>
              <a:t>This one-of-a-kind supplement contains healthy sea greens like chlorella and </a:t>
            </a:r>
            <a:r>
              <a:rPr lang="en-US" sz="2800" dirty="0" err="1" smtClean="0">
                <a:latin typeface="Trebuchet MS" panose="020B0603020202020204" pitchFamily="34" charset="0"/>
              </a:rPr>
              <a:t>spirulina</a:t>
            </a:r>
            <a:r>
              <a:rPr lang="en-US" sz="2800" dirty="0" smtClean="0">
                <a:latin typeface="Trebuchet MS" panose="020B0603020202020204" pitchFamily="34" charset="0"/>
              </a:rPr>
              <a:t>. </a:t>
            </a:r>
          </a:p>
          <a:p>
            <a:pPr>
              <a:lnSpc>
                <a:spcPct val="110000"/>
              </a:lnSpc>
              <a:buClrTx/>
            </a:pPr>
            <a:r>
              <a:rPr lang="en-US" sz="2800" dirty="0" smtClean="0">
                <a:latin typeface="Trebuchet MS" panose="020B0603020202020204" pitchFamily="34" charset="0"/>
              </a:rPr>
              <a:t>As an added bonus, it also contains a variety of other </a:t>
            </a:r>
            <a:r>
              <a:rPr lang="en-US" sz="2800" dirty="0" err="1" smtClean="0">
                <a:latin typeface="Trebuchet MS" panose="020B0603020202020204" pitchFamily="34" charset="0"/>
              </a:rPr>
              <a:t>superfoods</a:t>
            </a:r>
            <a:r>
              <a:rPr lang="en-US" sz="2800" dirty="0" smtClean="0">
                <a:latin typeface="Trebuchet MS" panose="020B0603020202020204" pitchFamily="34" charset="0"/>
              </a:rPr>
              <a:t> (acai berry, </a:t>
            </a:r>
            <a:r>
              <a:rPr lang="en-US" sz="2800" dirty="0" err="1" smtClean="0">
                <a:latin typeface="Trebuchet MS" panose="020B0603020202020204" pitchFamily="34" charset="0"/>
              </a:rPr>
              <a:t>mangosteen</a:t>
            </a:r>
            <a:r>
              <a:rPr lang="en-US" sz="2800" dirty="0" smtClean="0">
                <a:latin typeface="Trebuchet MS" panose="020B0603020202020204" pitchFamily="34" charset="0"/>
              </a:rPr>
              <a:t>, </a:t>
            </a:r>
            <a:r>
              <a:rPr lang="en-US" sz="2800" dirty="0" err="1" smtClean="0">
                <a:latin typeface="Trebuchet MS" panose="020B0603020202020204" pitchFamily="34" charset="0"/>
              </a:rPr>
              <a:t>goji</a:t>
            </a:r>
            <a:r>
              <a:rPr lang="en-US" sz="2800" dirty="0" smtClean="0">
                <a:latin typeface="Trebuchet MS" panose="020B0603020202020204" pitchFamily="34" charset="0"/>
              </a:rPr>
              <a:t> </a:t>
            </a:r>
            <a:r>
              <a:rPr lang="en-US" sz="2800" dirty="0" smtClean="0">
                <a:latin typeface="Trebuchet MS" panose="020B0603020202020204" pitchFamily="34" charset="0"/>
              </a:rPr>
              <a:t>berry, golden kiwi, etc.). </a:t>
            </a:r>
            <a:endParaRPr lang="en-US" sz="2800" b="1" dirty="0">
              <a:latin typeface="Trebuchet MS" panose="020B0603020202020204" pitchFamily="34" charset="0"/>
            </a:endParaRPr>
          </a:p>
        </p:txBody>
      </p:sp>
    </p:spTree>
    <p:extLst>
      <p:ext uri="{BB962C8B-B14F-4D97-AF65-F5344CB8AC3E}">
        <p14:creationId xmlns:p14="http://schemas.microsoft.com/office/powerpoint/2010/main" val="2724143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753" y="1813042"/>
            <a:ext cx="7993081" cy="4781309"/>
          </a:xfrm>
          <a:prstGeom prst="rect">
            <a:avLst/>
          </a:prstGeom>
          <a:noFill/>
        </p:spPr>
        <p:txBody>
          <a:bodyPr wrap="square" rtlCol="0">
            <a:spAutoFit/>
          </a:bodyPr>
          <a:lstStyle/>
          <a:p>
            <a:pPr>
              <a:lnSpc>
                <a:spcPct val="110000"/>
              </a:lnSpc>
              <a:buClrTx/>
            </a:pPr>
            <a:r>
              <a:rPr lang="en-US" sz="2400" dirty="0" smtClean="0">
                <a:latin typeface="Trebuchet MS" panose="020B0603020202020204" pitchFamily="34" charset="0"/>
              </a:rPr>
              <a:t>Each time you drink the </a:t>
            </a:r>
            <a:r>
              <a:rPr lang="en-US" sz="2400" dirty="0" smtClean="0">
                <a:latin typeface="Trebuchet MS" panose="020B0603020202020204" pitchFamily="34" charset="0"/>
              </a:rPr>
              <a:t>Daily Antioxidant Essentials</a:t>
            </a:r>
            <a:r>
              <a:rPr lang="en-US" sz="2400" dirty="0" smtClean="0">
                <a:latin typeface="Trebuchet MS" panose="020B0603020202020204" pitchFamily="34" charset="0"/>
              </a:rPr>
              <a:t>, </a:t>
            </a:r>
            <a:r>
              <a:rPr lang="en-US" sz="2400" dirty="0" smtClean="0">
                <a:latin typeface="Trebuchet MS" panose="020B0603020202020204" pitchFamily="34" charset="0"/>
              </a:rPr>
              <a:t>you’ll feel instantly revitalized and ready to tackle whatever comes your way! You’ll also receive these incredible benefits:</a:t>
            </a:r>
          </a:p>
          <a:p>
            <a:pPr>
              <a:lnSpc>
                <a:spcPct val="110000"/>
              </a:lnSpc>
              <a:buClrTx/>
            </a:pP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More </a:t>
            </a:r>
            <a:r>
              <a:rPr lang="en-US" sz="2400" dirty="0" smtClean="0">
                <a:latin typeface="Trebuchet MS" panose="020B0603020202020204" pitchFamily="34" charset="0"/>
              </a:rPr>
              <a:t>energy</a:t>
            </a: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Easier weight </a:t>
            </a:r>
            <a:r>
              <a:rPr lang="en-US" sz="2400" dirty="0" smtClean="0">
                <a:latin typeface="Trebuchet MS" panose="020B0603020202020204" pitchFamily="34" charset="0"/>
              </a:rPr>
              <a:t>management</a:t>
            </a: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Improved skin </a:t>
            </a:r>
            <a:r>
              <a:rPr lang="en-US" sz="2400" dirty="0" smtClean="0">
                <a:latin typeface="Trebuchet MS" panose="020B0603020202020204" pitchFamily="34" charset="0"/>
              </a:rPr>
              <a:t>tone</a:t>
            </a: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Healthier immune </a:t>
            </a:r>
            <a:r>
              <a:rPr lang="en-US" sz="2400" dirty="0" smtClean="0">
                <a:latin typeface="Trebuchet MS" panose="020B0603020202020204" pitchFamily="34" charset="0"/>
              </a:rPr>
              <a:t>system</a:t>
            </a: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Better </a:t>
            </a:r>
            <a:r>
              <a:rPr lang="en-US" sz="2400" dirty="0" smtClean="0">
                <a:latin typeface="Trebuchet MS" panose="020B0603020202020204" pitchFamily="34" charset="0"/>
              </a:rPr>
              <a:t>digestion</a:t>
            </a:r>
            <a:endParaRPr lang="en-US" sz="600" dirty="0" smtClean="0">
              <a:latin typeface="Trebuchet MS" panose="020B0603020202020204" pitchFamily="34" charset="0"/>
            </a:endParaRPr>
          </a:p>
          <a:p>
            <a:pPr marL="342900" indent="-342900">
              <a:lnSpc>
                <a:spcPct val="110000"/>
              </a:lnSpc>
              <a:buClrTx/>
              <a:buFont typeface="Arial" panose="020B0604020202020204" pitchFamily="34" charset="0"/>
              <a:buChar char="•"/>
            </a:pPr>
            <a:r>
              <a:rPr lang="en-US" sz="2400" dirty="0" smtClean="0">
                <a:latin typeface="Trebuchet MS" panose="020B0603020202020204" pitchFamily="34" charset="0"/>
              </a:rPr>
              <a:t>Reduced free-radical damage</a:t>
            </a:r>
          </a:p>
          <a:p>
            <a:pPr marL="342900" indent="-342900">
              <a:lnSpc>
                <a:spcPct val="110000"/>
              </a:lnSpc>
              <a:buClrTx/>
              <a:buFont typeface="Arial" panose="020B0604020202020204" pitchFamily="34" charset="0"/>
              <a:buChar char="•"/>
            </a:pPr>
            <a:endParaRPr lang="en-US" sz="2500" dirty="0">
              <a:latin typeface="Trebuchet MS" panose="020B0603020202020204" pitchFamily="34" charset="0"/>
            </a:endParaRPr>
          </a:p>
        </p:txBody>
      </p:sp>
      <p:sp>
        <p:nvSpPr>
          <p:cNvPr id="7" name="TextBox 6"/>
          <p:cNvSpPr txBox="1"/>
          <p:nvPr/>
        </p:nvSpPr>
        <p:spPr>
          <a:xfrm>
            <a:off x="562753" y="883526"/>
            <a:ext cx="808715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Daily Antioxidant Essentials</a:t>
            </a:r>
            <a:endParaRPr lang="en-US" sz="4800" b="1" dirty="0">
              <a:solidFill>
                <a:srgbClr val="1C77A4"/>
              </a:solidFill>
              <a:latin typeface="Trebuchet MS" panose="020B0603020202020204" pitchFamily="34" charset="0"/>
            </a:endParaRPr>
          </a:p>
        </p:txBody>
      </p:sp>
      <p:pic>
        <p:nvPicPr>
          <p:cNvPr id="10242" name="Picture 2" descr="https://youherbit.com/images/goji%20ber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165" y="3433695"/>
            <a:ext cx="3482992" cy="222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19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7918" y="1813674"/>
            <a:ext cx="7855025" cy="2768578"/>
          </a:xfrm>
          <a:prstGeom prst="rect">
            <a:avLst/>
          </a:prstGeom>
          <a:noFill/>
        </p:spPr>
        <p:txBody>
          <a:bodyPr wrap="square" rtlCol="0">
            <a:spAutoFit/>
          </a:bodyPr>
          <a:lstStyle/>
          <a:p>
            <a:pPr>
              <a:lnSpc>
                <a:spcPct val="110000"/>
              </a:lnSpc>
              <a:buClrTx/>
            </a:pPr>
            <a:r>
              <a:rPr lang="en-US" sz="2700" dirty="0" smtClean="0">
                <a:latin typeface="Trebuchet MS" panose="020B0603020202020204" pitchFamily="34" charset="0"/>
              </a:rPr>
              <a:t>With so many quick-and-easy ways to get greens into your diet, there are no excuses not to succeed! When you start incorporating these super-nutritious greens into your diet, you’ll start feeling like 100%.</a:t>
            </a:r>
          </a:p>
          <a:p>
            <a:pPr marL="342900" indent="-342900">
              <a:lnSpc>
                <a:spcPct val="110000"/>
              </a:lnSpc>
              <a:buClrTx/>
              <a:buFont typeface="Arial" panose="020B0604020202020204" pitchFamily="34" charset="0"/>
              <a:buChar char="•"/>
            </a:pPr>
            <a:endParaRPr lang="en-US" sz="2500" dirty="0">
              <a:latin typeface="Trebuchet MS" panose="020B0603020202020204" pitchFamily="34" charset="0"/>
            </a:endParaRPr>
          </a:p>
        </p:txBody>
      </p:sp>
      <p:sp>
        <p:nvSpPr>
          <p:cNvPr id="5" name="TextBox 4"/>
          <p:cNvSpPr txBox="1"/>
          <p:nvPr/>
        </p:nvSpPr>
        <p:spPr>
          <a:xfrm>
            <a:off x="2802783" y="883526"/>
            <a:ext cx="360707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No Excuses!</a:t>
            </a:r>
            <a:endParaRPr lang="en-US" sz="4800" b="1" dirty="0">
              <a:solidFill>
                <a:srgbClr val="1C77A4"/>
              </a:solidFill>
              <a:latin typeface="Trebuchet MS" panose="020B0603020202020204" pitchFamily="34" charset="0"/>
            </a:endParaRPr>
          </a:p>
        </p:txBody>
      </p:sp>
      <p:pic>
        <p:nvPicPr>
          <p:cNvPr id="11268" name="Picture 4" descr="http://www.safeleafygreens.com/sites/all/themes/slg2012/images/leafy-greens-spre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55" y="4200217"/>
            <a:ext cx="6747152" cy="193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75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6916" y="774167"/>
            <a:ext cx="3960435" cy="5508531"/>
          </a:xfrm>
          <a:prstGeom prst="rect">
            <a:avLst/>
          </a:prstGeom>
        </p:spPr>
      </p:pic>
      <p:sp>
        <p:nvSpPr>
          <p:cNvPr id="2" name="Title 1"/>
          <p:cNvSpPr txBox="1">
            <a:spLocks/>
          </p:cNvSpPr>
          <p:nvPr/>
        </p:nvSpPr>
        <p:spPr>
          <a:xfrm>
            <a:off x="479636" y="1051819"/>
            <a:ext cx="4650058"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1C77A4"/>
                </a:solidFill>
                <a:latin typeface="Trebuchet MS" panose="020B0603020202020204" pitchFamily="34" charset="0"/>
              </a:rPr>
              <a:t>Today, we’re going to teach you how leafy greens can boost your nutritional intake and </a:t>
            </a:r>
          </a:p>
          <a:p>
            <a:pPr algn="ctr"/>
            <a:r>
              <a:rPr lang="en-US" b="1" dirty="0" smtClean="0">
                <a:solidFill>
                  <a:srgbClr val="1C77A4"/>
                </a:solidFill>
                <a:latin typeface="Trebuchet MS" panose="020B0603020202020204" pitchFamily="34" charset="0"/>
              </a:rPr>
              <a:t>change your </a:t>
            </a:r>
          </a:p>
          <a:p>
            <a:pPr algn="ctr"/>
            <a:r>
              <a:rPr lang="en-US" b="1" dirty="0" smtClean="0">
                <a:solidFill>
                  <a:srgbClr val="1C77A4"/>
                </a:solidFill>
                <a:latin typeface="Trebuchet MS" panose="020B0603020202020204" pitchFamily="34" charset="0"/>
              </a:rPr>
              <a:t>life!</a:t>
            </a:r>
            <a:endParaRPr lang="en-US"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600209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93505" y="1747574"/>
            <a:ext cx="8025632"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Leafy greens provide an unparalleled source of nutrition that is essential for a healthy diet. They boost your brain function, help you lose weight, protect against disease, and even strengthen your bones!</a:t>
            </a:r>
          </a:p>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There are many ways to get greens into your daily diet, even if you don’t like salads. To balance optimum health with a busy life, use the </a:t>
            </a:r>
            <a:r>
              <a:rPr lang="en-US" sz="2500" dirty="0" smtClean="0">
                <a:solidFill>
                  <a:schemeClr val="tx1"/>
                </a:solidFill>
                <a:latin typeface="Trebuchet MS" panose="020B0603020202020204" pitchFamily="34" charset="0"/>
              </a:rPr>
              <a:t>Energizing Greens or Daily Antioxidant Essentials! </a:t>
            </a:r>
            <a:r>
              <a:rPr lang="en-US" sz="2500" dirty="0" smtClean="0">
                <a:solidFill>
                  <a:schemeClr val="tx1"/>
                </a:solidFill>
                <a:latin typeface="Trebuchet MS" panose="020B0603020202020204" pitchFamily="34" charset="0"/>
              </a:rPr>
              <a:t>Your body will thank you.</a:t>
            </a:r>
          </a:p>
          <a:p>
            <a:pPr>
              <a:lnSpc>
                <a:spcPct val="110000"/>
              </a:lnSpc>
              <a:buClrTx/>
              <a:buFont typeface="Arial" panose="020B0604020202020204" pitchFamily="34" charset="0"/>
              <a:buChar char="•"/>
            </a:pPr>
            <a:endParaRPr lang="en-US" sz="2500" dirty="0" smtClean="0">
              <a:solidFill>
                <a:schemeClr val="tx1"/>
              </a:solidFill>
              <a:latin typeface="Trebuchet MS" panose="020B0603020202020204" pitchFamily="34" charset="0"/>
            </a:endParaRPr>
          </a:p>
        </p:txBody>
      </p:sp>
      <p:sp>
        <p:nvSpPr>
          <p:cNvPr id="4" name="TextBox 3"/>
          <p:cNvSpPr txBox="1"/>
          <p:nvPr/>
        </p:nvSpPr>
        <p:spPr>
          <a:xfrm>
            <a:off x="2979914" y="883526"/>
            <a:ext cx="325281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 </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87632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1213" y="794853"/>
            <a:ext cx="5700855" cy="1323439"/>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On Sale This Week:</a:t>
            </a:r>
          </a:p>
          <a:p>
            <a:pPr algn="ctr"/>
            <a:r>
              <a:rPr lang="en-US" sz="3200" b="1" dirty="0" smtClean="0">
                <a:solidFill>
                  <a:srgbClr val="1C77A4"/>
                </a:solidFill>
                <a:latin typeface="Trebuchet MS" panose="020B0603020202020204" pitchFamily="34" charset="0"/>
              </a:rPr>
              <a:t>Essential </a:t>
            </a:r>
            <a:r>
              <a:rPr lang="en-US" sz="3200" b="1" dirty="0" smtClean="0">
                <a:solidFill>
                  <a:srgbClr val="1C77A4"/>
                </a:solidFill>
                <a:latin typeface="Trebuchet MS" panose="020B0603020202020204" pitchFamily="34" charset="0"/>
              </a:rPr>
              <a:t>Greens!</a:t>
            </a:r>
            <a:endParaRPr lang="en-US" sz="32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249" y="2370971"/>
            <a:ext cx="4660781" cy="3577060"/>
          </a:xfrm>
          <a:prstGeom prst="rect">
            <a:avLst/>
          </a:prstGeom>
        </p:spPr>
      </p:pic>
    </p:spTree>
    <p:extLst>
      <p:ext uri="{BB962C8B-B14F-4D97-AF65-F5344CB8AC3E}">
        <p14:creationId xmlns:p14="http://schemas.microsoft.com/office/powerpoint/2010/main" val="354877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188" y="1295133"/>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smtClean="0">
                <a:latin typeface="Trebuchet MS" panose="020B0603020202020204" pitchFamily="34" charset="0"/>
              </a:rPr>
              <a:t>LHL007 </a:t>
            </a:r>
            <a:r>
              <a:rPr lang="en-US" sz="4000" dirty="0">
                <a:latin typeface="Trebuchet MS" panose="020B0603020202020204" pitchFamily="34" charset="0"/>
              </a:rPr>
              <a:t>— </a:t>
            </a:r>
            <a:r>
              <a:rPr lang="en-US" sz="4000" dirty="0" smtClean="0">
                <a:latin typeface="Trebuchet MS" panose="020B0603020202020204" pitchFamily="34" charset="0"/>
              </a:rPr>
              <a:t>Leafy</a:t>
            </a:r>
          </a:p>
          <a:p>
            <a:r>
              <a:rPr lang="en-US" sz="4000" dirty="0" smtClean="0">
                <a:latin typeface="Trebuchet MS" panose="020B0603020202020204" pitchFamily="34" charset="0"/>
              </a:rPr>
              <a:t>Greens: Nature’s</a:t>
            </a:r>
          </a:p>
          <a:p>
            <a:r>
              <a:rPr lang="en-US" sz="4000" dirty="0" smtClean="0">
                <a:latin typeface="Trebuchet MS" panose="020B0603020202020204" pitchFamily="34" charset="0"/>
              </a:rPr>
              <a:t>Multivitamin</a:t>
            </a:r>
            <a:endParaRPr lang="en-US" sz="4000" dirty="0">
              <a:latin typeface="Trebuchet MS" panose="020B0603020202020204" pitchFamily="34" charset="0"/>
            </a:endParaRP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768"/>
          <a:stretch/>
        </p:blipFill>
        <p:spPr>
          <a:xfrm>
            <a:off x="4715219" y="1405848"/>
            <a:ext cx="4065223" cy="4851112"/>
          </a:xfrm>
          <a:prstGeom prst="rect">
            <a:avLst/>
          </a:prstGeom>
        </p:spPr>
      </p:pic>
      <p:sp>
        <p:nvSpPr>
          <p:cNvPr id="2" name="TextBox 1"/>
          <p:cNvSpPr txBox="1"/>
          <p:nvPr/>
        </p:nvSpPr>
        <p:spPr>
          <a:xfrm>
            <a:off x="1077296" y="875437"/>
            <a:ext cx="7058022"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What Are Leafy Greens?</a:t>
            </a:r>
            <a:endParaRPr lang="en-US" sz="4800" b="1" dirty="0">
              <a:solidFill>
                <a:srgbClr val="1C77A4"/>
              </a:solidFill>
              <a:latin typeface="Trebuchet MS" panose="020B0603020202020204" pitchFamily="34" charset="0"/>
            </a:endParaRPr>
          </a:p>
        </p:txBody>
      </p:sp>
      <p:sp>
        <p:nvSpPr>
          <p:cNvPr id="3" name="TextBox 2"/>
          <p:cNvSpPr txBox="1"/>
          <p:nvPr/>
        </p:nvSpPr>
        <p:spPr>
          <a:xfrm>
            <a:off x="621546" y="1969025"/>
            <a:ext cx="4875871" cy="3884140"/>
          </a:xfrm>
          <a:prstGeom prst="rect">
            <a:avLst/>
          </a:prstGeom>
          <a:noFill/>
        </p:spPr>
        <p:txBody>
          <a:bodyPr wrap="square" rtlCol="0">
            <a:spAutoFit/>
          </a:bodyPr>
          <a:lstStyle/>
          <a:p>
            <a:pPr>
              <a:lnSpc>
                <a:spcPct val="110000"/>
              </a:lnSpc>
              <a:buClrTx/>
            </a:pPr>
            <a:r>
              <a:rPr lang="en-US" sz="3200" dirty="0" smtClean="0">
                <a:latin typeface="Trebuchet MS" panose="020B0603020202020204" pitchFamily="34" charset="0"/>
              </a:rPr>
              <a:t>Leafy greens are nature’s multivitamin. They’re packed with vitamins, minerals, enzymes, </a:t>
            </a:r>
            <a:endParaRPr lang="en-US" sz="3200" dirty="0" smtClean="0">
              <a:latin typeface="Trebuchet MS" panose="020B0603020202020204" pitchFamily="34" charset="0"/>
            </a:endParaRPr>
          </a:p>
          <a:p>
            <a:pPr>
              <a:lnSpc>
                <a:spcPct val="110000"/>
              </a:lnSpc>
              <a:buClrTx/>
            </a:pPr>
            <a:r>
              <a:rPr lang="en-US" sz="3200" dirty="0" smtClean="0">
                <a:latin typeface="Trebuchet MS" panose="020B0603020202020204" pitchFamily="34" charset="0"/>
              </a:rPr>
              <a:t>and </a:t>
            </a:r>
            <a:r>
              <a:rPr lang="en-US" sz="3200" dirty="0" smtClean="0">
                <a:latin typeface="Trebuchet MS" panose="020B0603020202020204" pitchFamily="34" charset="0"/>
              </a:rPr>
              <a:t>antioxidants that nourish your body and rejuvenate your mind. </a:t>
            </a:r>
            <a:endParaRPr lang="en-US" sz="3200" b="1" dirty="0">
              <a:latin typeface="Trebuchet MS" panose="020B0603020202020204" pitchFamily="34" charset="0"/>
            </a:endParaRPr>
          </a:p>
        </p:txBody>
      </p:sp>
    </p:spTree>
    <p:extLst>
      <p:ext uri="{BB962C8B-B14F-4D97-AF65-F5344CB8AC3E}">
        <p14:creationId xmlns:p14="http://schemas.microsoft.com/office/powerpoint/2010/main" val="702129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nutritionhealthconnection.com/images/Leafy-Greens/Green-Leaf-Lettuce-Main.jpg"/>
          <p:cNvPicPr>
            <a:picLocks noChangeAspect="1" noChangeArrowheads="1"/>
          </p:cNvPicPr>
          <p:nvPr/>
        </p:nvPicPr>
        <p:blipFill rotWithShape="1">
          <a:blip r:embed="rId2">
            <a:extLst>
              <a:ext uri="{28A0092B-C50C-407E-A947-70E740481C1C}">
                <a14:useLocalDpi xmlns:a14="http://schemas.microsoft.com/office/drawing/2010/main" val="0"/>
              </a:ext>
            </a:extLst>
          </a:blip>
          <a:srcRect r="7365"/>
          <a:stretch/>
        </p:blipFill>
        <p:spPr bwMode="auto">
          <a:xfrm>
            <a:off x="4087258" y="2700789"/>
            <a:ext cx="4847421" cy="3482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651" y="1808716"/>
            <a:ext cx="7794703" cy="4375044"/>
          </a:xfrm>
          <a:prstGeom prst="rect">
            <a:avLst/>
          </a:prstGeom>
          <a:noFill/>
        </p:spPr>
        <p:txBody>
          <a:bodyPr wrap="square" rtlCol="0">
            <a:spAutoFit/>
          </a:bodyPr>
          <a:lstStyle/>
          <a:p>
            <a:pPr>
              <a:lnSpc>
                <a:spcPct val="110000"/>
              </a:lnSpc>
              <a:buClrTx/>
            </a:pPr>
            <a:r>
              <a:rPr lang="en-US" sz="2800" dirty="0" smtClean="0">
                <a:latin typeface="Trebuchet MS" panose="020B0603020202020204" pitchFamily="34" charset="0"/>
              </a:rPr>
              <a:t>Leafy greens include vegetables like:</a:t>
            </a:r>
          </a:p>
          <a:p>
            <a:pPr>
              <a:lnSpc>
                <a:spcPct val="110000"/>
              </a:lnSpc>
              <a:buClrTx/>
            </a:pPr>
            <a:r>
              <a:rPr lang="en-US" sz="900" b="1" dirty="0" smtClean="0">
                <a:latin typeface="Trebuchet MS" panose="020B0603020202020204" pitchFamily="34" charset="0"/>
              </a:rPr>
              <a:t> </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Kale</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Chard</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Romaine Lettuce</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Red/Green Leaf </a:t>
            </a:r>
            <a:r>
              <a:rPr lang="en-US" sz="2400" dirty="0" smtClean="0">
                <a:latin typeface="Trebuchet MS" panose="020B0603020202020204" pitchFamily="34" charset="0"/>
              </a:rPr>
              <a:t>Lettuce</a:t>
            </a:r>
            <a:endParaRPr lang="en-US" sz="2400" dirty="0">
              <a:latin typeface="Trebuchet MS" panose="020B0603020202020204" pitchFamily="34" charset="0"/>
            </a:endParaRP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Collards</a:t>
            </a:r>
            <a:endParaRPr lang="en-US" sz="2400" dirty="0" smtClean="0">
              <a:latin typeface="Trebuchet MS" panose="020B0603020202020204" pitchFamily="34" charset="0"/>
            </a:endParaRP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Spinach</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Arugula</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Bok Choy</a:t>
            </a:r>
          </a:p>
          <a:p>
            <a:pPr marL="457200" indent="-457200">
              <a:lnSpc>
                <a:spcPct val="110000"/>
              </a:lnSpc>
              <a:buClrTx/>
              <a:buFont typeface="Arial" panose="020B0604020202020204" pitchFamily="34" charset="0"/>
              <a:buChar char="•"/>
            </a:pPr>
            <a:r>
              <a:rPr lang="en-US" sz="2400" dirty="0" smtClean="0">
                <a:latin typeface="Trebuchet MS" panose="020B0603020202020204" pitchFamily="34" charset="0"/>
              </a:rPr>
              <a:t>And so much more!</a:t>
            </a:r>
          </a:p>
        </p:txBody>
      </p:sp>
      <p:sp>
        <p:nvSpPr>
          <p:cNvPr id="5" name="TextBox 4"/>
          <p:cNvSpPr txBox="1"/>
          <p:nvPr/>
        </p:nvSpPr>
        <p:spPr>
          <a:xfrm>
            <a:off x="1077296" y="875437"/>
            <a:ext cx="7058022"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What Are Leafy </a:t>
            </a:r>
            <a:r>
              <a:rPr lang="en-US" sz="4800" b="1" dirty="0" smtClean="0">
                <a:solidFill>
                  <a:srgbClr val="1C77A4"/>
                </a:solidFill>
                <a:latin typeface="Trebuchet MS" panose="020B0603020202020204" pitchFamily="34" charset="0"/>
              </a:rPr>
              <a:t>Greens</a:t>
            </a:r>
            <a:r>
              <a:rPr lang="en-US" sz="4800" b="1" dirty="0" smtClean="0">
                <a:solidFill>
                  <a:srgbClr val="1C77A4"/>
                </a:solidFill>
                <a:latin typeface="Trebuchet MS" panose="020B0603020202020204" pitchFamily="34" charset="0"/>
              </a:rPr>
              <a:t>?</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781832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4380" y="1905607"/>
            <a:ext cx="5075313" cy="3901068"/>
          </a:xfrm>
          <a:prstGeom prst="rect">
            <a:avLst/>
          </a:prstGeom>
          <a:noFill/>
        </p:spPr>
        <p:txBody>
          <a:bodyPr wrap="square" rtlCol="0">
            <a:spAutoFit/>
          </a:bodyPr>
          <a:lstStyle/>
          <a:p>
            <a:pPr>
              <a:lnSpc>
                <a:spcPct val="110000"/>
              </a:lnSpc>
              <a:buClrTx/>
            </a:pPr>
            <a:r>
              <a:rPr lang="en-US" sz="2500" b="1" dirty="0" smtClean="0">
                <a:latin typeface="Trebuchet MS" panose="020B0603020202020204" pitchFamily="34" charset="0"/>
              </a:rPr>
              <a:t>Leafy greens are an unparalleled source of nutrition. </a:t>
            </a:r>
            <a:r>
              <a:rPr lang="en-US" sz="2500" dirty="0" smtClean="0">
                <a:latin typeface="Trebuchet MS" panose="020B0603020202020204" pitchFamily="34" charset="0"/>
              </a:rPr>
              <a:t>Leafy greens are packed with essential nutrients like magnesium, calcium, potassium, manganese, and folate. Your body needs these nutrients to maintain a steady supply of energy and feel good throughout the day!</a:t>
            </a:r>
            <a:endParaRPr lang="en-US" sz="2500" b="1" dirty="0">
              <a:latin typeface="Trebuchet MS" panose="020B0603020202020204" pitchFamily="34" charset="0"/>
            </a:endParaRPr>
          </a:p>
        </p:txBody>
      </p:sp>
      <p:sp>
        <p:nvSpPr>
          <p:cNvPr id="5" name="TextBox 4"/>
          <p:cNvSpPr txBox="1"/>
          <p:nvPr/>
        </p:nvSpPr>
        <p:spPr>
          <a:xfrm>
            <a:off x="439242" y="875437"/>
            <a:ext cx="833414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Why Are They So Important?</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735" t="13333" r="4458" b="8434"/>
          <a:stretch/>
        </p:blipFill>
        <p:spPr>
          <a:xfrm>
            <a:off x="439242" y="2062961"/>
            <a:ext cx="2928861" cy="3743714"/>
          </a:xfrm>
          <a:prstGeom prst="rect">
            <a:avLst/>
          </a:prstGeom>
        </p:spPr>
      </p:pic>
    </p:spTree>
    <p:extLst>
      <p:ext uri="{BB962C8B-B14F-4D97-AF65-F5344CB8AC3E}">
        <p14:creationId xmlns:p14="http://schemas.microsoft.com/office/powerpoint/2010/main" val="2041867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907" y="1938340"/>
            <a:ext cx="4786527" cy="3901068"/>
          </a:xfrm>
          <a:prstGeom prst="rect">
            <a:avLst/>
          </a:prstGeom>
          <a:noFill/>
        </p:spPr>
        <p:txBody>
          <a:bodyPr wrap="square" rtlCol="0">
            <a:spAutoFit/>
          </a:bodyPr>
          <a:lstStyle/>
          <a:p>
            <a:pPr>
              <a:lnSpc>
                <a:spcPct val="110000"/>
              </a:lnSpc>
              <a:buClrTx/>
            </a:pPr>
            <a:r>
              <a:rPr lang="en-US" sz="2500" b="1" dirty="0" smtClean="0">
                <a:latin typeface="Trebuchet MS" panose="020B0603020202020204" pitchFamily="34" charset="0"/>
              </a:rPr>
              <a:t>Leafy greens are necessary for optimum brain function. </a:t>
            </a:r>
            <a:r>
              <a:rPr lang="en-US" sz="2500" dirty="0" smtClean="0">
                <a:latin typeface="Trebuchet MS" panose="020B0603020202020204" pitchFamily="34" charset="0"/>
              </a:rPr>
              <a:t>Studies show that adding leafy greens to your diet can slow cognitive decline and prevent brain-based diseases (like Alzheimer’s). To keep your mind sharp, a daily serving of leafy greens can go a very long way!</a:t>
            </a:r>
            <a:endParaRPr lang="en-US" sz="2500" b="1" dirty="0">
              <a:latin typeface="Trebuchet MS" panose="020B0603020202020204" pitchFamily="34" charset="0"/>
            </a:endParaRPr>
          </a:p>
        </p:txBody>
      </p:sp>
      <p:sp>
        <p:nvSpPr>
          <p:cNvPr id="6" name="TextBox 5"/>
          <p:cNvSpPr txBox="1"/>
          <p:nvPr/>
        </p:nvSpPr>
        <p:spPr>
          <a:xfrm>
            <a:off x="439242" y="875437"/>
            <a:ext cx="833414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Why Are They So Important?</a:t>
            </a:r>
            <a:endParaRPr lang="en-US" sz="4800" b="1" dirty="0">
              <a:solidFill>
                <a:srgbClr val="1C77A4"/>
              </a:solidFill>
              <a:latin typeface="Trebuchet MS" panose="020B0603020202020204" pitchFamily="34" charset="0"/>
            </a:endParaRPr>
          </a:p>
        </p:txBody>
      </p:sp>
      <p:pic>
        <p:nvPicPr>
          <p:cNvPr id="1026" name="Picture 2" descr="http://dishinanddishes.com/wp-content/uploads/2010/03/swiss_chard.jpg"/>
          <p:cNvPicPr>
            <a:picLocks noChangeAspect="1" noChangeArrowheads="1"/>
          </p:cNvPicPr>
          <p:nvPr/>
        </p:nvPicPr>
        <p:blipFill rotWithShape="1">
          <a:blip r:embed="rId2">
            <a:extLst>
              <a:ext uri="{28A0092B-C50C-407E-A947-70E740481C1C}">
                <a14:useLocalDpi xmlns:a14="http://schemas.microsoft.com/office/drawing/2010/main" val="0"/>
              </a:ext>
            </a:extLst>
          </a:blip>
          <a:srcRect b="3253"/>
          <a:stretch/>
        </p:blipFill>
        <p:spPr bwMode="auto">
          <a:xfrm>
            <a:off x="5508434" y="1706434"/>
            <a:ext cx="3264949" cy="430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06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5718" y="1836100"/>
            <a:ext cx="4812259" cy="4019947"/>
          </a:xfrm>
          <a:prstGeom prst="rect">
            <a:avLst/>
          </a:prstGeom>
          <a:noFill/>
        </p:spPr>
        <p:txBody>
          <a:bodyPr wrap="square" rtlCol="0">
            <a:spAutoFit/>
          </a:bodyPr>
          <a:lstStyle/>
          <a:p>
            <a:pPr>
              <a:lnSpc>
                <a:spcPct val="110000"/>
              </a:lnSpc>
              <a:buClrTx/>
            </a:pPr>
            <a:r>
              <a:rPr lang="en-US" sz="2600" b="1" dirty="0" smtClean="0">
                <a:latin typeface="Trebuchet MS" panose="020B0603020202020204" pitchFamily="34" charset="0"/>
              </a:rPr>
              <a:t>Leafy greens are useful for weight control. </a:t>
            </a:r>
            <a:r>
              <a:rPr lang="en-US" sz="2600" dirty="0" smtClean="0">
                <a:latin typeface="Trebuchet MS" panose="020B0603020202020204" pitchFamily="34" charset="0"/>
              </a:rPr>
              <a:t>Leafy greens are packed with the fiber that your body needs to feel full and satisfied. They also contain thylakoids — a substance known to trigger satiety signals and help you regulate your food intake!</a:t>
            </a:r>
            <a:endParaRPr lang="en-US" sz="2600" b="1" dirty="0">
              <a:latin typeface="Trebuchet MS" panose="020B0603020202020204" pitchFamily="34" charset="0"/>
            </a:endParaRPr>
          </a:p>
        </p:txBody>
      </p:sp>
      <p:sp>
        <p:nvSpPr>
          <p:cNvPr id="5" name="TextBox 4"/>
          <p:cNvSpPr txBox="1"/>
          <p:nvPr/>
        </p:nvSpPr>
        <p:spPr>
          <a:xfrm>
            <a:off x="439242" y="875437"/>
            <a:ext cx="833414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Why Are They So Important?</a:t>
            </a:r>
            <a:endParaRPr lang="en-US" sz="4800" b="1" dirty="0">
              <a:solidFill>
                <a:srgbClr val="1C77A4"/>
              </a:solidFill>
              <a:latin typeface="Trebuchet MS" panose="020B0603020202020204" pitchFamily="34" charset="0"/>
            </a:endParaRPr>
          </a:p>
        </p:txBody>
      </p:sp>
      <p:pic>
        <p:nvPicPr>
          <p:cNvPr id="2052" name="Picture 4" descr="http://s7d2.scene7.com/is/image/samsclub/0007266860000_A?wid=1500&amp;hei=1500&amp;fmt=jpg&amp;qlt=8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01" t="2605" r="21042" b="1197"/>
          <a:stretch/>
        </p:blipFill>
        <p:spPr bwMode="auto">
          <a:xfrm>
            <a:off x="771181" y="1706434"/>
            <a:ext cx="2555912" cy="427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1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134" y="1893116"/>
            <a:ext cx="5220771" cy="3901068"/>
          </a:xfrm>
          <a:prstGeom prst="rect">
            <a:avLst/>
          </a:prstGeom>
          <a:noFill/>
        </p:spPr>
        <p:txBody>
          <a:bodyPr wrap="square" rtlCol="0">
            <a:spAutoFit/>
          </a:bodyPr>
          <a:lstStyle/>
          <a:p>
            <a:pPr>
              <a:lnSpc>
                <a:spcPct val="110000"/>
              </a:lnSpc>
              <a:buClrTx/>
            </a:pPr>
            <a:r>
              <a:rPr lang="en-US" sz="2500" b="1" dirty="0" smtClean="0">
                <a:latin typeface="Trebuchet MS" panose="020B0603020202020204" pitchFamily="34" charset="0"/>
              </a:rPr>
              <a:t>Leafy greens protect against disease. </a:t>
            </a:r>
            <a:r>
              <a:rPr lang="en-US" sz="2500" dirty="0" smtClean="0">
                <a:latin typeface="Trebuchet MS" panose="020B0603020202020204" pitchFamily="34" charset="0"/>
              </a:rPr>
              <a:t>They’re known for their ability to protect against cardiovascular disease, stroke, high blood pressure, and even cancer! In the immediate future, leafy greens can increase exercise performance and help you meet your fitness goals.</a:t>
            </a:r>
            <a:endParaRPr lang="en-US" sz="2500" b="1" dirty="0">
              <a:latin typeface="Trebuchet MS" panose="020B0603020202020204" pitchFamily="34" charset="0"/>
            </a:endParaRPr>
          </a:p>
        </p:txBody>
      </p:sp>
      <p:sp>
        <p:nvSpPr>
          <p:cNvPr id="6" name="TextBox 5"/>
          <p:cNvSpPr txBox="1"/>
          <p:nvPr/>
        </p:nvSpPr>
        <p:spPr>
          <a:xfrm>
            <a:off x="439242" y="875437"/>
            <a:ext cx="833414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Why Are They So Important?</a:t>
            </a:r>
            <a:endParaRPr lang="en-US" sz="4800" b="1" dirty="0">
              <a:solidFill>
                <a:srgbClr val="1C77A4"/>
              </a:solidFill>
              <a:latin typeface="Trebuchet MS" panose="020B0603020202020204" pitchFamily="34" charset="0"/>
            </a:endParaRPr>
          </a:p>
        </p:txBody>
      </p:sp>
      <p:pic>
        <p:nvPicPr>
          <p:cNvPr id="7" name="Picture 2" descr="http://www.elcampito.com/wp-content/uploads/2014/11/Arugu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544" y="1706434"/>
            <a:ext cx="2894551" cy="434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96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1365</TotalTime>
  <Words>1019</Words>
  <Application>Microsoft Office PowerPoint</Application>
  <PresentationFormat>On-screen Show (4:3)</PresentationFormat>
  <Paragraphs>118</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Kristen Sullivan</cp:lastModifiedBy>
  <cp:revision>141</cp:revision>
  <dcterms:created xsi:type="dcterms:W3CDTF">2015-03-23T22:32:53Z</dcterms:created>
  <dcterms:modified xsi:type="dcterms:W3CDTF">2015-09-04T00:06:13Z</dcterms:modified>
</cp:coreProperties>
</file>