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6"/>
  </p:notesMasterIdLst>
  <p:sldIdLst>
    <p:sldId id="259" r:id="rId2"/>
    <p:sldId id="292" r:id="rId3"/>
    <p:sldId id="271"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291"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6206" autoAdjust="0"/>
  </p:normalViewPr>
  <p:slideViewPr>
    <p:cSldViewPr snapToGrid="0">
      <p:cViewPr varScale="1">
        <p:scale>
          <a:sx n="86" d="100"/>
          <a:sy n="86" d="100"/>
        </p:scale>
        <p:origin x="72"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9/16/2015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230393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22</a:t>
            </a:fld>
            <a:endParaRPr lang="en-US"/>
          </a:p>
        </p:txBody>
      </p:sp>
    </p:spTree>
    <p:extLst>
      <p:ext uri="{BB962C8B-B14F-4D97-AF65-F5344CB8AC3E}">
        <p14:creationId xmlns:p14="http://schemas.microsoft.com/office/powerpoint/2010/main" val="124512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23</a:t>
            </a:fld>
            <a:endParaRPr lang="en-US"/>
          </a:p>
        </p:txBody>
      </p:sp>
    </p:spTree>
    <p:extLst>
      <p:ext uri="{BB962C8B-B14F-4D97-AF65-F5344CB8AC3E}">
        <p14:creationId xmlns:p14="http://schemas.microsoft.com/office/powerpoint/2010/main" val="283799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24</a:t>
            </a:fld>
            <a:endParaRPr lang="en-US"/>
          </a:p>
        </p:txBody>
      </p:sp>
    </p:spTree>
    <p:extLst>
      <p:ext uri="{BB962C8B-B14F-4D97-AF65-F5344CB8AC3E}">
        <p14:creationId xmlns:p14="http://schemas.microsoft.com/office/powerpoint/2010/main" val="245728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9/16/2015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388" y="775145"/>
            <a:ext cx="7741799"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Good Approach (Tip #1)</a:t>
            </a:r>
            <a:endParaRPr lang="en-US" sz="4800" b="1" dirty="0">
              <a:solidFill>
                <a:srgbClr val="1C77A4"/>
              </a:solidFill>
              <a:latin typeface="Trebuchet MS" panose="020B0603020202020204" pitchFamily="34" charset="0"/>
            </a:endParaRPr>
          </a:p>
        </p:txBody>
      </p:sp>
      <p:sp>
        <p:nvSpPr>
          <p:cNvPr id="3" name="TextBox 2"/>
          <p:cNvSpPr txBox="1"/>
          <p:nvPr/>
        </p:nvSpPr>
        <p:spPr>
          <a:xfrm>
            <a:off x="3088216" y="1815463"/>
            <a:ext cx="5681211" cy="4539704"/>
          </a:xfrm>
          <a:prstGeom prst="rect">
            <a:avLst/>
          </a:prstGeom>
          <a:noFill/>
        </p:spPr>
        <p:txBody>
          <a:bodyPr wrap="square" rtlCol="0">
            <a:spAutoFit/>
          </a:bodyPr>
          <a:lstStyle/>
          <a:p>
            <a:r>
              <a:rPr lang="en-US" sz="2800" dirty="0" smtClean="0">
                <a:latin typeface="Trebuchet MS" panose="020B0603020202020204" pitchFamily="34" charset="0"/>
              </a:rPr>
              <a:t>If you don’t always eat a 100% perfect diet (and avoid all irradiated foods), try the Probiotic Blend! </a:t>
            </a:r>
            <a:r>
              <a:rPr lang="en-US" sz="2800" dirty="0">
                <a:latin typeface="Trebuchet MS" panose="020B0603020202020204" pitchFamily="34" charset="0"/>
              </a:rPr>
              <a:t>Taking a high-quality probiotic can relieve digestive problems, boost </a:t>
            </a:r>
            <a:r>
              <a:rPr lang="en-US" sz="2800" dirty="0" smtClean="0">
                <a:latin typeface="Trebuchet MS" panose="020B0603020202020204" pitchFamily="34" charset="0"/>
              </a:rPr>
              <a:t>immunit</a:t>
            </a:r>
            <a:r>
              <a:rPr lang="en-US" sz="2800" dirty="0">
                <a:latin typeface="Trebuchet MS" panose="020B0603020202020204" pitchFamily="34" charset="0"/>
              </a:rPr>
              <a:t>y</a:t>
            </a:r>
            <a:r>
              <a:rPr lang="en-US" sz="2800" dirty="0" smtClean="0">
                <a:latin typeface="Trebuchet MS" panose="020B0603020202020204" pitchFamily="34" charset="0"/>
              </a:rPr>
              <a:t>, </a:t>
            </a:r>
            <a:r>
              <a:rPr lang="en-US" sz="2800" dirty="0">
                <a:latin typeface="Trebuchet MS" panose="020B0603020202020204" pitchFamily="34" charset="0"/>
              </a:rPr>
              <a:t>facilitate healthy weight loss, and provide a number of other important benefits! </a:t>
            </a:r>
          </a:p>
          <a:p>
            <a:endParaRPr lang="en-US" sz="2800" dirty="0">
              <a:effectLst/>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24" y="1514004"/>
            <a:ext cx="2368078" cy="4664893"/>
          </a:xfrm>
          <a:prstGeom prst="rect">
            <a:avLst/>
          </a:prstGeom>
        </p:spPr>
      </p:pic>
    </p:spTree>
    <p:extLst>
      <p:ext uri="{BB962C8B-B14F-4D97-AF65-F5344CB8AC3E}">
        <p14:creationId xmlns:p14="http://schemas.microsoft.com/office/powerpoint/2010/main" val="151311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3007" y="1748555"/>
            <a:ext cx="4627972" cy="4832092"/>
          </a:xfrm>
          <a:prstGeom prst="rect">
            <a:avLst/>
          </a:prstGeom>
          <a:noFill/>
        </p:spPr>
        <p:txBody>
          <a:bodyPr wrap="square" rtlCol="0">
            <a:spAutoFit/>
          </a:bodyPr>
          <a:lstStyle/>
          <a:p>
            <a:r>
              <a:rPr lang="en-US" sz="2750" dirty="0">
                <a:latin typeface="Trebuchet MS" panose="020B0603020202020204" pitchFamily="34" charset="0"/>
              </a:rPr>
              <a:t>Your gut is home to hundreds of trillions of tiny bacteria that assist you in </a:t>
            </a:r>
            <a:r>
              <a:rPr lang="en-US" sz="2750" dirty="0" smtClean="0">
                <a:latin typeface="Trebuchet MS" panose="020B0603020202020204" pitchFamily="34" charset="0"/>
              </a:rPr>
              <a:t>performing </a:t>
            </a:r>
            <a:r>
              <a:rPr lang="en-US" sz="2750" dirty="0">
                <a:latin typeface="Trebuchet MS" panose="020B0603020202020204" pitchFamily="34" charset="0"/>
              </a:rPr>
              <a:t>many vital bodily functions. They help your immune system keep “bad” bacteria at bay, help you digest food, and play a role in the absorption of important nutrients. </a:t>
            </a:r>
          </a:p>
          <a:p>
            <a:endParaRPr lang="en-US" sz="2800" dirty="0">
              <a:effectLst/>
              <a:latin typeface="Trebuchet MS" panose="020B0603020202020204" pitchFamily="34" charset="0"/>
            </a:endParaRPr>
          </a:p>
        </p:txBody>
      </p:sp>
      <p:sp>
        <p:nvSpPr>
          <p:cNvPr id="5" name="TextBox 4"/>
          <p:cNvSpPr txBox="1"/>
          <p:nvPr/>
        </p:nvSpPr>
        <p:spPr>
          <a:xfrm>
            <a:off x="702388" y="775145"/>
            <a:ext cx="7741799"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Good Approach (Tip #1)</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320" r="8277"/>
          <a:stretch/>
        </p:blipFill>
        <p:spPr>
          <a:xfrm>
            <a:off x="5409282" y="1938968"/>
            <a:ext cx="3216925" cy="3864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898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8853" t="66903"/>
          <a:stretch/>
        </p:blipFill>
        <p:spPr>
          <a:xfrm>
            <a:off x="1467805" y="3035459"/>
            <a:ext cx="1692723" cy="1698838"/>
          </a:xfrm>
          <a:prstGeom prst="rect">
            <a:avLst/>
          </a:prstGeom>
        </p:spPr>
      </p:pic>
      <p:sp>
        <p:nvSpPr>
          <p:cNvPr id="3" name="TextBox 2"/>
          <p:cNvSpPr txBox="1"/>
          <p:nvPr/>
        </p:nvSpPr>
        <p:spPr>
          <a:xfrm>
            <a:off x="3272010" y="1804982"/>
            <a:ext cx="5356547" cy="4401205"/>
          </a:xfrm>
          <a:prstGeom prst="rect">
            <a:avLst/>
          </a:prstGeom>
          <a:noFill/>
        </p:spPr>
        <p:txBody>
          <a:bodyPr wrap="square" rtlCol="0">
            <a:spAutoFit/>
          </a:bodyPr>
          <a:lstStyle/>
          <a:p>
            <a:r>
              <a:rPr lang="en-US" sz="2800" dirty="0" smtClean="0">
                <a:latin typeface="Trebuchet MS" panose="020B0603020202020204" pitchFamily="34" charset="0"/>
              </a:rPr>
              <a:t>When your diet isn’t optimally healthy, these bacteria suffer — and so does your health. To help you replenish the good bacteria that belong in your gut, we’ve designed a perfect probiotic blend. Each serving contains 10 billion units of the good bacteria that your body needs!</a:t>
            </a:r>
            <a:endParaRPr lang="en-US" sz="2800" dirty="0">
              <a:latin typeface="Trebuchet MS" panose="020B0603020202020204" pitchFamily="34" charset="0"/>
            </a:endParaRPr>
          </a:p>
          <a:p>
            <a:endParaRPr lang="en-US" sz="2800" dirty="0">
              <a:effectLst/>
              <a:latin typeface="Trebuchet MS" panose="020B0603020202020204" pitchFamily="34" charset="0"/>
            </a:endParaRPr>
          </a:p>
        </p:txBody>
      </p:sp>
      <p:sp>
        <p:nvSpPr>
          <p:cNvPr id="5" name="TextBox 4"/>
          <p:cNvSpPr txBox="1"/>
          <p:nvPr/>
        </p:nvSpPr>
        <p:spPr>
          <a:xfrm>
            <a:off x="702388" y="775145"/>
            <a:ext cx="7741799"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Good Approach (Tip #1)</a:t>
            </a:r>
            <a:endParaRPr lang="en-US" sz="48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3751" t="34900" r="-608" b="36281"/>
          <a:stretch/>
        </p:blipFill>
        <p:spPr>
          <a:xfrm>
            <a:off x="425995" y="1916935"/>
            <a:ext cx="1459532" cy="147920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70644" b="69550"/>
          <a:stretch/>
        </p:blipFill>
        <p:spPr>
          <a:xfrm>
            <a:off x="517793" y="4598374"/>
            <a:ext cx="1446166" cy="1416756"/>
          </a:xfrm>
          <a:prstGeom prst="rect">
            <a:avLst/>
          </a:prstGeom>
        </p:spPr>
      </p:pic>
    </p:spTree>
    <p:extLst>
      <p:ext uri="{BB962C8B-B14F-4D97-AF65-F5344CB8AC3E}">
        <p14:creationId xmlns:p14="http://schemas.microsoft.com/office/powerpoint/2010/main" val="108993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562" y="3018621"/>
            <a:ext cx="4664477" cy="3108188"/>
          </a:xfrm>
          <a:prstGeom prst="rect">
            <a:avLst/>
          </a:prstGeom>
        </p:spPr>
      </p:pic>
      <p:sp>
        <p:nvSpPr>
          <p:cNvPr id="3" name="TextBox 2"/>
          <p:cNvSpPr txBox="1"/>
          <p:nvPr/>
        </p:nvSpPr>
        <p:spPr>
          <a:xfrm>
            <a:off x="605039" y="1737538"/>
            <a:ext cx="8120320" cy="4324261"/>
          </a:xfrm>
          <a:prstGeom prst="rect">
            <a:avLst/>
          </a:prstGeom>
          <a:noFill/>
        </p:spPr>
        <p:txBody>
          <a:bodyPr wrap="square" rtlCol="0">
            <a:spAutoFit/>
          </a:bodyPr>
          <a:lstStyle/>
          <a:p>
            <a:r>
              <a:rPr lang="en-US" sz="2750" dirty="0" smtClean="0">
                <a:latin typeface="Trebuchet MS" panose="020B0603020202020204" pitchFamily="34" charset="0"/>
              </a:rPr>
              <a:t>Unlike other probiotics on the market, we’ve “supercharged” ours by adding herbs and nutrients that facilitate the growth of </a:t>
            </a:r>
          </a:p>
          <a:p>
            <a:r>
              <a:rPr lang="en-US" sz="2750" dirty="0" smtClean="0">
                <a:latin typeface="Trebuchet MS" panose="020B0603020202020204" pitchFamily="34" charset="0"/>
              </a:rPr>
              <a:t>healthy bacteria and inhibit the </a:t>
            </a:r>
          </a:p>
          <a:p>
            <a:r>
              <a:rPr lang="en-US" sz="2750" dirty="0" smtClean="0">
                <a:latin typeface="Trebuchet MS" panose="020B0603020202020204" pitchFamily="34" charset="0"/>
              </a:rPr>
              <a:t>growth of harmful bacteria in the </a:t>
            </a:r>
          </a:p>
          <a:p>
            <a:r>
              <a:rPr lang="en-US" sz="2750" dirty="0" smtClean="0">
                <a:latin typeface="Trebuchet MS" panose="020B0603020202020204" pitchFamily="34" charset="0"/>
              </a:rPr>
              <a:t>gut. This ensures that </a:t>
            </a:r>
          </a:p>
          <a:p>
            <a:r>
              <a:rPr lang="en-US" sz="2750" dirty="0" smtClean="0">
                <a:latin typeface="Trebuchet MS" panose="020B0603020202020204" pitchFamily="34" charset="0"/>
              </a:rPr>
              <a:t>this probiotic </a:t>
            </a:r>
          </a:p>
          <a:p>
            <a:r>
              <a:rPr lang="en-US" sz="2750" dirty="0" smtClean="0">
                <a:latin typeface="Trebuchet MS" panose="020B0603020202020204" pitchFamily="34" charset="0"/>
              </a:rPr>
              <a:t>accomplishes </a:t>
            </a:r>
            <a:r>
              <a:rPr lang="en-US" sz="2750" i="1" dirty="0" smtClean="0">
                <a:latin typeface="Trebuchet MS" panose="020B0603020202020204" pitchFamily="34" charset="0"/>
              </a:rPr>
              <a:t>exactly </a:t>
            </a:r>
          </a:p>
          <a:p>
            <a:r>
              <a:rPr lang="en-US" sz="2750" dirty="0" smtClean="0">
                <a:latin typeface="Trebuchet MS" panose="020B0603020202020204" pitchFamily="34" charset="0"/>
              </a:rPr>
              <a:t>what it’s designed to do.</a:t>
            </a:r>
            <a:endParaRPr lang="en-US" sz="2750" dirty="0">
              <a:latin typeface="Trebuchet MS" panose="020B0603020202020204" pitchFamily="34" charset="0"/>
            </a:endParaRPr>
          </a:p>
          <a:p>
            <a:endParaRPr lang="en-US" sz="2750" dirty="0">
              <a:effectLst/>
              <a:latin typeface="Trebuchet MS" panose="020B0603020202020204" pitchFamily="34" charset="0"/>
            </a:endParaRPr>
          </a:p>
        </p:txBody>
      </p:sp>
      <p:sp>
        <p:nvSpPr>
          <p:cNvPr id="5" name="TextBox 4"/>
          <p:cNvSpPr txBox="1"/>
          <p:nvPr/>
        </p:nvSpPr>
        <p:spPr>
          <a:xfrm>
            <a:off x="702388" y="775145"/>
            <a:ext cx="7741799"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Good Approach (Tip #1)</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47674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9462" y="1676465"/>
            <a:ext cx="4423454" cy="4324261"/>
          </a:xfrm>
          <a:prstGeom prst="rect">
            <a:avLst/>
          </a:prstGeom>
          <a:noFill/>
        </p:spPr>
        <p:txBody>
          <a:bodyPr wrap="square" rtlCol="0">
            <a:spAutoFit/>
          </a:bodyPr>
          <a:lstStyle/>
          <a:p>
            <a:r>
              <a:rPr lang="en-US" sz="2750" dirty="0" smtClean="0">
                <a:latin typeface="Trebuchet MS" panose="020B0603020202020204" pitchFamily="34" charset="0"/>
              </a:rPr>
              <a:t>For even better results, you can take the Probiotic Blend in combination with the Digestive Enzyme Blend. These two supplements are a powerful duo that you can use to relieve digestive discomfort and absorb more nutrients from food!</a:t>
            </a:r>
            <a:endParaRPr lang="en-US" sz="2750" dirty="0">
              <a:effectLst/>
              <a:latin typeface="Trebuchet MS" panose="020B0603020202020204" pitchFamily="34" charset="0"/>
            </a:endParaRPr>
          </a:p>
        </p:txBody>
      </p:sp>
      <p:sp>
        <p:nvSpPr>
          <p:cNvPr id="6" name="TextBox 5"/>
          <p:cNvSpPr txBox="1"/>
          <p:nvPr/>
        </p:nvSpPr>
        <p:spPr>
          <a:xfrm>
            <a:off x="1904831" y="3209702"/>
            <a:ext cx="567784" cy="1015663"/>
          </a:xfrm>
          <a:prstGeom prst="rect">
            <a:avLst/>
          </a:prstGeom>
          <a:noFill/>
        </p:spPr>
        <p:txBody>
          <a:bodyPr wrap="none" rtlCol="0">
            <a:spAutoFit/>
          </a:bodyPr>
          <a:lstStyle/>
          <a:p>
            <a:r>
              <a:rPr lang="en-US" sz="6000" b="1" dirty="0" smtClean="0"/>
              <a:t>+</a:t>
            </a:r>
            <a:endParaRPr lang="en-US" sz="6000" b="1" dirty="0"/>
          </a:p>
        </p:txBody>
      </p:sp>
      <p:sp>
        <p:nvSpPr>
          <p:cNvPr id="7" name="TextBox 6"/>
          <p:cNvSpPr txBox="1"/>
          <p:nvPr/>
        </p:nvSpPr>
        <p:spPr>
          <a:xfrm>
            <a:off x="635865" y="775145"/>
            <a:ext cx="78748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Better Approach (Tip #2)</a:t>
            </a:r>
            <a:endParaRPr lang="en-US" sz="4800" b="1" dirty="0">
              <a:solidFill>
                <a:srgbClr val="1C77A4"/>
              </a:solidFill>
              <a:latin typeface="Trebuchet MS" panose="020B0603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95" y="2480508"/>
            <a:ext cx="1342970" cy="26455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561" y="2480508"/>
            <a:ext cx="1346669" cy="2652814"/>
          </a:xfrm>
          <a:prstGeom prst="rect">
            <a:avLst/>
          </a:prstGeom>
        </p:spPr>
      </p:pic>
    </p:spTree>
    <p:extLst>
      <p:ext uri="{BB962C8B-B14F-4D97-AF65-F5344CB8AC3E}">
        <p14:creationId xmlns:p14="http://schemas.microsoft.com/office/powerpoint/2010/main" val="46084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865" y="1704083"/>
            <a:ext cx="5619970" cy="4401205"/>
          </a:xfrm>
          <a:prstGeom prst="rect">
            <a:avLst/>
          </a:prstGeom>
          <a:noFill/>
        </p:spPr>
        <p:txBody>
          <a:bodyPr wrap="square" rtlCol="0">
            <a:spAutoFit/>
          </a:bodyPr>
          <a:lstStyle/>
          <a:p>
            <a:r>
              <a:rPr lang="en-US" sz="2750" b="1" dirty="0" smtClean="0">
                <a:latin typeface="Trebuchet MS" panose="020B0603020202020204" pitchFamily="34" charset="0"/>
              </a:rPr>
              <a:t>Here’s why: </a:t>
            </a:r>
            <a:r>
              <a:rPr lang="en-US" sz="2750" dirty="0" smtClean="0">
                <a:latin typeface="Trebuchet MS" panose="020B0603020202020204" pitchFamily="34" charset="0"/>
              </a:rPr>
              <a:t>You </a:t>
            </a:r>
            <a:r>
              <a:rPr lang="en-US" sz="2750" dirty="0">
                <a:latin typeface="Trebuchet MS" panose="020B0603020202020204" pitchFamily="34" charset="0"/>
              </a:rPr>
              <a:t>eat food, but your body doesn’t absorb food. It absorbs nutrients. Food has to be broken down into individual nutrients (amino acids, fatty acids, simple sugars, etc.) before your body </a:t>
            </a:r>
            <a:r>
              <a:rPr lang="en-US" sz="2750" dirty="0" smtClean="0">
                <a:latin typeface="Trebuchet MS" panose="020B0603020202020204" pitchFamily="34" charset="0"/>
              </a:rPr>
              <a:t>can use it. Usually</a:t>
            </a:r>
            <a:r>
              <a:rPr lang="en-US" sz="2750" dirty="0">
                <a:latin typeface="Trebuchet MS" panose="020B0603020202020204" pitchFamily="34" charset="0"/>
              </a:rPr>
              <a:t>, your body produces digestive enzymes </a:t>
            </a:r>
            <a:r>
              <a:rPr lang="en-US" sz="2750" dirty="0" smtClean="0">
                <a:latin typeface="Trebuchet MS" panose="020B0603020202020204" pitchFamily="34" charset="0"/>
              </a:rPr>
              <a:t>(and utilizes enzymes from food) that </a:t>
            </a:r>
            <a:r>
              <a:rPr lang="en-US" sz="2750" dirty="0">
                <a:latin typeface="Trebuchet MS" panose="020B0603020202020204" pitchFamily="34" charset="0"/>
              </a:rPr>
              <a:t>make this possible.</a:t>
            </a:r>
            <a:endParaRPr lang="en-US" sz="2750" dirty="0">
              <a:effectLst/>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756" t="8293" r="30651" b="10407"/>
          <a:stretch/>
        </p:blipFill>
        <p:spPr>
          <a:xfrm flipH="1">
            <a:off x="6467708" y="1821826"/>
            <a:ext cx="2250538" cy="3769111"/>
          </a:xfrm>
          <a:prstGeom prst="rect">
            <a:avLst/>
          </a:prstGeom>
        </p:spPr>
      </p:pic>
      <p:sp>
        <p:nvSpPr>
          <p:cNvPr id="5" name="TextBox 4"/>
          <p:cNvSpPr txBox="1"/>
          <p:nvPr/>
        </p:nvSpPr>
        <p:spPr>
          <a:xfrm>
            <a:off x="635865" y="775145"/>
            <a:ext cx="78748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Better Approach (Tip #2)</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423860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6410" y="1790517"/>
            <a:ext cx="4500572" cy="4093428"/>
          </a:xfrm>
          <a:prstGeom prst="rect">
            <a:avLst/>
          </a:prstGeom>
          <a:noFill/>
        </p:spPr>
        <p:txBody>
          <a:bodyPr wrap="square" rtlCol="0">
            <a:spAutoFit/>
          </a:bodyPr>
          <a:lstStyle/>
          <a:p>
            <a:r>
              <a:rPr lang="en-US" sz="2600" dirty="0">
                <a:latin typeface="Trebuchet MS" panose="020B0603020202020204" pitchFamily="34" charset="0"/>
              </a:rPr>
              <a:t>However, many people do not produce enough digestive enzymes to effectively absorb nutrients from food (because of inflammation, aging</a:t>
            </a:r>
            <a:r>
              <a:rPr lang="en-US" sz="2600" dirty="0" smtClean="0">
                <a:latin typeface="Trebuchet MS" panose="020B0603020202020204" pitchFamily="34" charset="0"/>
              </a:rPr>
              <a:t>, stress</a:t>
            </a:r>
            <a:r>
              <a:rPr lang="en-US" sz="2600" dirty="0">
                <a:latin typeface="Trebuchet MS" panose="020B0603020202020204" pitchFamily="34" charset="0"/>
              </a:rPr>
              <a:t>, </a:t>
            </a:r>
            <a:r>
              <a:rPr lang="en-US" sz="2600" dirty="0" smtClean="0">
                <a:latin typeface="Trebuchet MS" panose="020B0603020202020204" pitchFamily="34" charset="0"/>
              </a:rPr>
              <a:t>etc.). Our food also contains fewer natural enzymes than it once did (because of irradiation and processing). </a:t>
            </a:r>
          </a:p>
        </p:txBody>
      </p:sp>
      <p:sp>
        <p:nvSpPr>
          <p:cNvPr id="5" name="TextBox 4"/>
          <p:cNvSpPr txBox="1"/>
          <p:nvPr/>
        </p:nvSpPr>
        <p:spPr>
          <a:xfrm>
            <a:off x="635865" y="775145"/>
            <a:ext cx="78748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Better Approach (Tip #2)</a:t>
            </a:r>
            <a:endParaRPr lang="en-US" sz="48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06" r="44897"/>
          <a:stretch/>
        </p:blipFill>
        <p:spPr>
          <a:xfrm>
            <a:off x="635865" y="1790517"/>
            <a:ext cx="3098852" cy="4171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919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231" y="1316313"/>
            <a:ext cx="3292721" cy="4941407"/>
          </a:xfrm>
          <a:prstGeom prst="rect">
            <a:avLst/>
          </a:prstGeom>
        </p:spPr>
      </p:pic>
      <p:sp>
        <p:nvSpPr>
          <p:cNvPr id="3" name="TextBox 2"/>
          <p:cNvSpPr txBox="1"/>
          <p:nvPr/>
        </p:nvSpPr>
        <p:spPr>
          <a:xfrm>
            <a:off x="665071" y="1639431"/>
            <a:ext cx="4574333" cy="4493538"/>
          </a:xfrm>
          <a:prstGeom prst="rect">
            <a:avLst/>
          </a:prstGeom>
          <a:noFill/>
        </p:spPr>
        <p:txBody>
          <a:bodyPr wrap="square" rtlCol="0">
            <a:spAutoFit/>
          </a:bodyPr>
          <a:lstStyle/>
          <a:p>
            <a:r>
              <a:rPr lang="en-US" sz="2600" dirty="0" smtClean="0">
                <a:latin typeface="Trebuchet MS" panose="020B0603020202020204" pitchFamily="34" charset="0"/>
              </a:rPr>
              <a:t>Though the enzymes that your body produces are different than those found in unprocessed foods, they both play an important role in facilitating healthy digestion. Without </a:t>
            </a:r>
            <a:r>
              <a:rPr lang="en-US" sz="2600" dirty="0">
                <a:latin typeface="Trebuchet MS" panose="020B0603020202020204" pitchFamily="34" charset="0"/>
              </a:rPr>
              <a:t>enough </a:t>
            </a:r>
            <a:r>
              <a:rPr lang="en-US" sz="2600" dirty="0" smtClean="0">
                <a:latin typeface="Trebuchet MS" panose="020B0603020202020204" pitchFamily="34" charset="0"/>
              </a:rPr>
              <a:t>enzymes</a:t>
            </a:r>
            <a:r>
              <a:rPr lang="en-US" sz="2600" dirty="0">
                <a:latin typeface="Trebuchet MS" panose="020B0603020202020204" pitchFamily="34" charset="0"/>
              </a:rPr>
              <a:t>, your body won’t be able to absorb nutrients from food – even if you’re eating the healthiest diet possible! </a:t>
            </a:r>
            <a:endParaRPr lang="en-US" sz="2600" dirty="0">
              <a:effectLst/>
              <a:latin typeface="Trebuchet MS" panose="020B0603020202020204" pitchFamily="34" charset="0"/>
            </a:endParaRPr>
          </a:p>
        </p:txBody>
      </p:sp>
      <p:sp>
        <p:nvSpPr>
          <p:cNvPr id="5" name="TextBox 4"/>
          <p:cNvSpPr txBox="1"/>
          <p:nvPr/>
        </p:nvSpPr>
        <p:spPr>
          <a:xfrm>
            <a:off x="635865" y="775145"/>
            <a:ext cx="78748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Better Approach (Tip #2)</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76221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5677" y="1671532"/>
            <a:ext cx="5489513" cy="4801314"/>
          </a:xfrm>
          <a:prstGeom prst="rect">
            <a:avLst/>
          </a:prstGeom>
          <a:noFill/>
        </p:spPr>
        <p:txBody>
          <a:bodyPr wrap="square" rtlCol="0">
            <a:spAutoFit/>
          </a:bodyPr>
          <a:lstStyle/>
          <a:p>
            <a:r>
              <a:rPr lang="en-US" sz="2750" dirty="0">
                <a:latin typeface="Trebuchet MS" panose="020B0603020202020204" pitchFamily="34" charset="0"/>
              </a:rPr>
              <a:t>The </a:t>
            </a:r>
            <a:r>
              <a:rPr lang="en-US" sz="2750" dirty="0" smtClean="0">
                <a:latin typeface="Trebuchet MS" panose="020B0603020202020204" pitchFamily="34" charset="0"/>
              </a:rPr>
              <a:t>Digestive Enzyme Blend adds </a:t>
            </a:r>
            <a:r>
              <a:rPr lang="en-US" sz="2750" dirty="0">
                <a:latin typeface="Trebuchet MS" panose="020B0603020202020204" pitchFamily="34" charset="0"/>
              </a:rPr>
              <a:t>enzymes that help your body digest and assimilate all nutrients from food. This, in turn, can facilitate healthy weight loss or healing from a variety of uncomfortable conditions</a:t>
            </a:r>
            <a:r>
              <a:rPr lang="en-US" sz="2750" dirty="0" smtClean="0">
                <a:latin typeface="Trebuchet MS" panose="020B0603020202020204" pitchFamily="34" charset="0"/>
              </a:rPr>
              <a:t>. When used with the probiotic, you’ll start to see some incredible results.</a:t>
            </a:r>
            <a:endParaRPr lang="en-US" sz="2750" dirty="0">
              <a:latin typeface="Trebuchet MS" panose="020B0603020202020204" pitchFamily="34" charset="0"/>
            </a:endParaRPr>
          </a:p>
          <a:p>
            <a:endParaRPr lang="en-US" sz="2600" dirty="0">
              <a:effectLst/>
              <a:latin typeface="Trebuchet MS" panose="020B0603020202020204" pitchFamily="34" charset="0"/>
            </a:endParaRPr>
          </a:p>
        </p:txBody>
      </p:sp>
      <p:sp>
        <p:nvSpPr>
          <p:cNvPr id="5" name="TextBox 4"/>
          <p:cNvSpPr txBox="1"/>
          <p:nvPr/>
        </p:nvSpPr>
        <p:spPr>
          <a:xfrm>
            <a:off x="635865" y="775145"/>
            <a:ext cx="78748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Better Approach (Tip #2)</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65" y="1606142"/>
            <a:ext cx="2250554" cy="4433384"/>
          </a:xfrm>
          <a:prstGeom prst="rect">
            <a:avLst/>
          </a:prstGeom>
        </p:spPr>
      </p:pic>
    </p:spTree>
    <p:extLst>
      <p:ext uri="{BB962C8B-B14F-4D97-AF65-F5344CB8AC3E}">
        <p14:creationId xmlns:p14="http://schemas.microsoft.com/office/powerpoint/2010/main" val="233766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488" y="1714160"/>
            <a:ext cx="7861606" cy="4216539"/>
          </a:xfrm>
          <a:prstGeom prst="rect">
            <a:avLst/>
          </a:prstGeom>
          <a:noFill/>
        </p:spPr>
        <p:txBody>
          <a:bodyPr wrap="square" rtlCol="0">
            <a:spAutoFit/>
          </a:bodyPr>
          <a:lstStyle/>
          <a:p>
            <a:r>
              <a:rPr lang="en-US" sz="2400" dirty="0" smtClean="0">
                <a:latin typeface="Trebuchet MS" panose="020B0603020202020204" pitchFamily="34" charset="0"/>
              </a:rPr>
              <a:t>The very best thing that you can do for your digestive health involves three steps:</a:t>
            </a:r>
          </a:p>
          <a:p>
            <a:endParaRPr lang="en-US" sz="700" dirty="0" smtClean="0">
              <a:latin typeface="Trebuchet MS" panose="020B0603020202020204" pitchFamily="34" charset="0"/>
            </a:endParaRPr>
          </a:p>
          <a:p>
            <a:pPr marL="457200" indent="-457200">
              <a:buFont typeface="Arial" panose="020B0604020202020204" pitchFamily="34" charset="0"/>
              <a:buChar char="•"/>
            </a:pPr>
            <a:r>
              <a:rPr lang="en-US" sz="2400" dirty="0" smtClean="0">
                <a:effectLst/>
                <a:latin typeface="Trebuchet MS" panose="020B0603020202020204" pitchFamily="34" charset="0"/>
              </a:rPr>
              <a:t>Taking a high-quality probiotic to provide your gut with the “friendly” bacteria it needs to function well</a:t>
            </a:r>
          </a:p>
          <a:p>
            <a:pPr marL="457200" indent="-457200">
              <a:buFont typeface="Arial" panose="020B0604020202020204" pitchFamily="34" charset="0"/>
              <a:buChar char="•"/>
            </a:pPr>
            <a:endParaRPr lang="en-US" sz="700" dirty="0" smtClean="0">
              <a:effectLst/>
              <a:latin typeface="Trebuchet MS" panose="020B0603020202020204" pitchFamily="34" charset="0"/>
            </a:endParaRPr>
          </a:p>
          <a:p>
            <a:pPr marL="457200" indent="-457200">
              <a:buFont typeface="Arial" panose="020B0604020202020204" pitchFamily="34" charset="0"/>
              <a:buChar char="•"/>
            </a:pPr>
            <a:r>
              <a:rPr lang="en-US" sz="2400" dirty="0" smtClean="0">
                <a:latin typeface="Trebuchet MS" panose="020B0603020202020204" pitchFamily="34" charset="0"/>
              </a:rPr>
              <a:t>Using digestive enzymes to absorb more nutrients from food</a:t>
            </a:r>
          </a:p>
          <a:p>
            <a:pPr marL="457200" indent="-457200">
              <a:buFont typeface="Arial" panose="020B0604020202020204" pitchFamily="34" charset="0"/>
              <a:buChar char="•"/>
            </a:pPr>
            <a:endParaRPr lang="en-US" sz="700" dirty="0" smtClean="0">
              <a:latin typeface="Trebuchet MS" panose="020B0603020202020204" pitchFamily="34" charset="0"/>
            </a:endParaRPr>
          </a:p>
          <a:p>
            <a:pPr marL="457200" indent="-457200">
              <a:buFont typeface="Arial" panose="020B0604020202020204" pitchFamily="34" charset="0"/>
              <a:buChar char="•"/>
            </a:pPr>
            <a:r>
              <a:rPr lang="en-US" sz="2400" dirty="0" smtClean="0">
                <a:effectLst/>
                <a:latin typeface="Trebuchet MS" panose="020B0603020202020204" pitchFamily="34" charset="0"/>
              </a:rPr>
              <a:t>Making dietary changes to maximize your digestive system’s potential</a:t>
            </a:r>
          </a:p>
          <a:p>
            <a:endParaRPr lang="en-US" sz="700" dirty="0">
              <a:latin typeface="Trebuchet MS" panose="020B0603020202020204" pitchFamily="34" charset="0"/>
            </a:endParaRPr>
          </a:p>
          <a:p>
            <a:r>
              <a:rPr lang="en-US" sz="2400" dirty="0" smtClean="0">
                <a:latin typeface="Trebuchet MS" panose="020B0603020202020204" pitchFamily="34" charset="0"/>
              </a:rPr>
              <a:t>Let’s talk more about the last item on this list…</a:t>
            </a:r>
            <a:endParaRPr lang="en-US" sz="2400" dirty="0">
              <a:effectLst/>
              <a:latin typeface="Trebuchet MS" panose="020B0603020202020204" pitchFamily="34" charset="0"/>
            </a:endParaRPr>
          </a:p>
        </p:txBody>
      </p:sp>
      <p:sp>
        <p:nvSpPr>
          <p:cNvPr id="4" name="TextBox 3"/>
          <p:cNvSpPr txBox="1"/>
          <p:nvPr/>
        </p:nvSpPr>
        <p:spPr>
          <a:xfrm>
            <a:off x="470597" y="775145"/>
            <a:ext cx="820538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Best Approach (Tip #3)</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02133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238" r="2208"/>
          <a:stretch/>
        </p:blipFill>
        <p:spPr>
          <a:xfrm>
            <a:off x="5512514" y="343573"/>
            <a:ext cx="3453066" cy="5925025"/>
          </a:xfrm>
          <a:prstGeom prst="rect">
            <a:avLst/>
          </a:prstGeom>
        </p:spPr>
      </p:pic>
      <p:sp>
        <p:nvSpPr>
          <p:cNvPr id="2" name="Title 1"/>
          <p:cNvSpPr txBox="1">
            <a:spLocks/>
          </p:cNvSpPr>
          <p:nvPr/>
        </p:nvSpPr>
        <p:spPr>
          <a:xfrm>
            <a:off x="657921" y="976716"/>
            <a:ext cx="4928839"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b="1" dirty="0" smtClean="0">
                <a:solidFill>
                  <a:srgbClr val="1C77A4"/>
                </a:solidFill>
                <a:latin typeface="Trebuchet MS" panose="020B0603020202020204" pitchFamily="34" charset="0"/>
              </a:rPr>
              <a:t>Today, we’re going to talk about three simple tips you can use to improve your digestive health. </a:t>
            </a:r>
            <a:endParaRPr lang="en-US" sz="45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59788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488" y="1713991"/>
            <a:ext cx="7861606" cy="3908762"/>
          </a:xfrm>
          <a:prstGeom prst="rect">
            <a:avLst/>
          </a:prstGeom>
          <a:noFill/>
        </p:spPr>
        <p:txBody>
          <a:bodyPr wrap="square" rtlCol="0">
            <a:spAutoFit/>
          </a:bodyPr>
          <a:lstStyle/>
          <a:p>
            <a:r>
              <a:rPr lang="en-US" sz="2800" dirty="0" smtClean="0">
                <a:latin typeface="Trebuchet MS" panose="020B0603020202020204" pitchFamily="34" charset="0"/>
              </a:rPr>
              <a:t>Eating foods rich in certain nutrients can improve your digestive health. These are three of the very best:</a:t>
            </a:r>
          </a:p>
          <a:p>
            <a:endParaRPr lang="en-US" sz="800" dirty="0" smtClean="0">
              <a:latin typeface="Trebuchet MS" panose="020B0603020202020204" pitchFamily="34" charset="0"/>
            </a:endParaRPr>
          </a:p>
          <a:p>
            <a:r>
              <a:rPr lang="en-US" sz="2800" b="1" dirty="0" smtClean="0">
                <a:latin typeface="Trebuchet MS" panose="020B0603020202020204" pitchFamily="34" charset="0"/>
              </a:rPr>
              <a:t>Fiber: </a:t>
            </a:r>
            <a:r>
              <a:rPr lang="en-US" sz="2800" dirty="0" smtClean="0">
                <a:latin typeface="Trebuchet MS" panose="020B0603020202020204" pitchFamily="34" charset="0"/>
              </a:rPr>
              <a:t>found </a:t>
            </a:r>
            <a:r>
              <a:rPr lang="en-US" sz="2800" dirty="0">
                <a:latin typeface="Trebuchet MS" panose="020B0603020202020204" pitchFamily="34" charset="0"/>
              </a:rPr>
              <a:t>in leafy greens, berries, nuts, seeds, and many different </a:t>
            </a:r>
            <a:r>
              <a:rPr lang="en-US" sz="2800" dirty="0" smtClean="0">
                <a:latin typeface="Trebuchet MS" panose="020B0603020202020204" pitchFamily="34" charset="0"/>
              </a:rPr>
              <a:t>vegetables</a:t>
            </a:r>
          </a:p>
          <a:p>
            <a:endParaRPr lang="en-US" sz="800" dirty="0">
              <a:latin typeface="Trebuchet MS" panose="020B0603020202020204" pitchFamily="34" charset="0"/>
            </a:endParaRPr>
          </a:p>
          <a:p>
            <a:r>
              <a:rPr lang="en-US" sz="2800" b="1" dirty="0" smtClean="0">
                <a:latin typeface="Trebuchet MS" panose="020B0603020202020204" pitchFamily="34" charset="0"/>
              </a:rPr>
              <a:t>Enzymes: </a:t>
            </a:r>
            <a:r>
              <a:rPr lang="en-US" sz="2800" dirty="0" smtClean="0">
                <a:latin typeface="Trebuchet MS" panose="020B0603020202020204" pitchFamily="34" charset="0"/>
              </a:rPr>
              <a:t>found </a:t>
            </a:r>
            <a:r>
              <a:rPr lang="en-US" sz="2800" dirty="0">
                <a:latin typeface="Trebuchet MS" panose="020B0603020202020204" pitchFamily="34" charset="0"/>
              </a:rPr>
              <a:t>in raw fruits and </a:t>
            </a:r>
            <a:r>
              <a:rPr lang="en-US" sz="2800" dirty="0" smtClean="0">
                <a:latin typeface="Trebuchet MS" panose="020B0603020202020204" pitchFamily="34" charset="0"/>
              </a:rPr>
              <a:t>vegetables</a:t>
            </a:r>
          </a:p>
          <a:p>
            <a:endParaRPr lang="en-US" sz="800" dirty="0">
              <a:latin typeface="Trebuchet MS" panose="020B0603020202020204" pitchFamily="34" charset="0"/>
            </a:endParaRPr>
          </a:p>
          <a:p>
            <a:r>
              <a:rPr lang="en-US" sz="2800" b="1" dirty="0" smtClean="0">
                <a:latin typeface="Trebuchet MS" panose="020B0603020202020204" pitchFamily="34" charset="0"/>
              </a:rPr>
              <a:t>Probiotics: </a:t>
            </a:r>
            <a:r>
              <a:rPr lang="en-US" sz="2800" dirty="0" smtClean="0">
                <a:latin typeface="Trebuchet MS" panose="020B0603020202020204" pitchFamily="34" charset="0"/>
              </a:rPr>
              <a:t>found </a:t>
            </a:r>
            <a:r>
              <a:rPr lang="en-US" sz="2800" dirty="0">
                <a:latin typeface="Trebuchet MS" panose="020B0603020202020204" pitchFamily="34" charset="0"/>
              </a:rPr>
              <a:t>in fermented foods (coconut kefir, sauerkraut, </a:t>
            </a:r>
            <a:r>
              <a:rPr lang="en-US" sz="2800" dirty="0" err="1">
                <a:latin typeface="Trebuchet MS" panose="020B0603020202020204" pitchFamily="34" charset="0"/>
              </a:rPr>
              <a:t>kimchi</a:t>
            </a:r>
            <a:r>
              <a:rPr lang="en-US" sz="2800" dirty="0">
                <a:latin typeface="Trebuchet MS" panose="020B0603020202020204" pitchFamily="34" charset="0"/>
              </a:rPr>
              <a:t>, etc.)</a:t>
            </a:r>
            <a:endParaRPr lang="en-US" sz="2800" dirty="0">
              <a:effectLst/>
              <a:latin typeface="Trebuchet MS" panose="020B0603020202020204" pitchFamily="34" charset="0"/>
            </a:endParaRPr>
          </a:p>
        </p:txBody>
      </p:sp>
      <p:sp>
        <p:nvSpPr>
          <p:cNvPr id="5" name="TextBox 4"/>
          <p:cNvSpPr txBox="1"/>
          <p:nvPr/>
        </p:nvSpPr>
        <p:spPr>
          <a:xfrm>
            <a:off x="470597" y="775145"/>
            <a:ext cx="820538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Best Approach (Tip #3)</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52576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106" y="1706503"/>
            <a:ext cx="7861606" cy="4031873"/>
          </a:xfrm>
          <a:prstGeom prst="rect">
            <a:avLst/>
          </a:prstGeom>
          <a:noFill/>
        </p:spPr>
        <p:txBody>
          <a:bodyPr wrap="square" rtlCol="0">
            <a:spAutoFit/>
          </a:bodyPr>
          <a:lstStyle/>
          <a:p>
            <a:r>
              <a:rPr lang="en-US" sz="2800" dirty="0" smtClean="0">
                <a:latin typeface="Trebuchet MS" panose="020B0603020202020204" pitchFamily="34" charset="0"/>
              </a:rPr>
              <a:t>For optimal digestion, you can make several additional changes:</a:t>
            </a:r>
          </a:p>
          <a:p>
            <a:endParaRPr lang="en-US" sz="800" dirty="0">
              <a:latin typeface="Trebuchet MS" panose="020B0603020202020204" pitchFamily="34" charset="0"/>
            </a:endParaRPr>
          </a:p>
          <a:p>
            <a:pPr marL="457200" indent="-457200">
              <a:buFont typeface="Arial" panose="020B0604020202020204" pitchFamily="34" charset="0"/>
              <a:buChar char="•"/>
            </a:pPr>
            <a:r>
              <a:rPr lang="en-US" sz="2800" dirty="0">
                <a:latin typeface="Trebuchet MS" panose="020B0603020202020204" pitchFamily="34" charset="0"/>
              </a:rPr>
              <a:t>Limit exposure to irradiated foods by buying produce that’s organic and </a:t>
            </a:r>
            <a:r>
              <a:rPr lang="en-US" sz="2800" dirty="0" smtClean="0">
                <a:latin typeface="Trebuchet MS" panose="020B0603020202020204" pitchFamily="34" charset="0"/>
              </a:rPr>
              <a:t>in season.</a:t>
            </a:r>
          </a:p>
          <a:p>
            <a:pPr marL="457200" indent="-457200">
              <a:buFont typeface="Arial" panose="020B0604020202020204" pitchFamily="34" charset="0"/>
              <a:buChar char="•"/>
            </a:pPr>
            <a:endParaRPr lang="en-US" sz="800" dirty="0">
              <a:latin typeface="Trebuchet MS" panose="020B0603020202020204" pitchFamily="34" charset="0"/>
            </a:endParaRPr>
          </a:p>
          <a:p>
            <a:pPr marL="457200" indent="-457200">
              <a:buFont typeface="Arial" panose="020B0604020202020204" pitchFamily="34" charset="0"/>
              <a:buChar char="•"/>
            </a:pPr>
            <a:r>
              <a:rPr lang="en-US" sz="2800" dirty="0">
                <a:latin typeface="Trebuchet MS" panose="020B0603020202020204" pitchFamily="34" charset="0"/>
              </a:rPr>
              <a:t>Eat slowly and mindfully, chewing food as thoroughly as possible</a:t>
            </a:r>
            <a:r>
              <a:rPr lang="en-US" sz="2800" dirty="0" smtClean="0">
                <a:latin typeface="Trebuchet MS" panose="020B0603020202020204" pitchFamily="34" charset="0"/>
              </a:rPr>
              <a:t>.</a:t>
            </a:r>
          </a:p>
          <a:p>
            <a:pPr marL="457200" indent="-457200">
              <a:buFont typeface="Arial" panose="020B0604020202020204" pitchFamily="34" charset="0"/>
              <a:buChar char="•"/>
            </a:pPr>
            <a:endParaRPr lang="en-US" sz="800" dirty="0">
              <a:latin typeface="Trebuchet MS" panose="020B0603020202020204" pitchFamily="34" charset="0"/>
            </a:endParaRPr>
          </a:p>
          <a:p>
            <a:pPr marL="457200" indent="-457200">
              <a:buFont typeface="Arial" panose="020B0604020202020204" pitchFamily="34" charset="0"/>
              <a:buChar char="•"/>
            </a:pPr>
            <a:r>
              <a:rPr lang="en-US" sz="2800" dirty="0">
                <a:latin typeface="Trebuchet MS" panose="020B0603020202020204" pitchFamily="34" charset="0"/>
              </a:rPr>
              <a:t>Avoid eating on-the-go</a:t>
            </a:r>
            <a:r>
              <a:rPr lang="en-US" sz="2800" dirty="0" smtClean="0">
                <a:latin typeface="Trebuchet MS" panose="020B0603020202020204" pitchFamily="34" charset="0"/>
              </a:rPr>
              <a:t>.</a:t>
            </a:r>
          </a:p>
          <a:p>
            <a:pPr marL="457200" indent="-457200">
              <a:buFont typeface="Arial" panose="020B0604020202020204" pitchFamily="34" charset="0"/>
              <a:buChar char="•"/>
            </a:pPr>
            <a:endParaRPr lang="en-US" sz="800" dirty="0">
              <a:latin typeface="Trebuchet MS" panose="020B0603020202020204" pitchFamily="34" charset="0"/>
            </a:endParaRPr>
          </a:p>
          <a:p>
            <a:pPr marL="457200" indent="-457200">
              <a:buFont typeface="Arial" panose="020B0604020202020204" pitchFamily="34" charset="0"/>
              <a:buChar char="•"/>
            </a:pPr>
            <a:r>
              <a:rPr lang="en-US" sz="2800" dirty="0" smtClean="0">
                <a:latin typeface="Trebuchet MS" panose="020B0603020202020204" pitchFamily="34" charset="0"/>
              </a:rPr>
              <a:t>Eat reasonable portion sizes. Don’t binge!</a:t>
            </a:r>
            <a:endParaRPr lang="en-US" sz="2800" dirty="0">
              <a:effectLst/>
              <a:latin typeface="Trebuchet MS" panose="020B0603020202020204" pitchFamily="34" charset="0"/>
            </a:endParaRPr>
          </a:p>
        </p:txBody>
      </p:sp>
      <p:sp>
        <p:nvSpPr>
          <p:cNvPr id="4" name="TextBox 3"/>
          <p:cNvSpPr txBox="1"/>
          <p:nvPr/>
        </p:nvSpPr>
        <p:spPr>
          <a:xfrm>
            <a:off x="470597" y="775145"/>
            <a:ext cx="820538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Best Approach (Tip #3)</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98440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16159" y="1731318"/>
            <a:ext cx="8159447"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Digestive problems are widespread in the United States today. This is largely because essential nutrients and enzymes have been stripped from food.</a:t>
            </a:r>
          </a:p>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To improve your digestive health, you can supplement with the Probiotic Blend and Digestive Enzyme Blend.</a:t>
            </a:r>
          </a:p>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You can also change the way you eat. Eat slowly, mindfully, and not too much! Look for foods rich in fiber, enzymes, and probiotics. Try to limit exposure to foods that have undergone irradiation.</a:t>
            </a:r>
          </a:p>
          <a:p>
            <a:pPr>
              <a:lnSpc>
                <a:spcPct val="110000"/>
              </a:lnSpc>
              <a:buClrTx/>
              <a:buFont typeface="Arial" panose="020B0604020202020204" pitchFamily="34" charset="0"/>
              <a:buChar char="•"/>
            </a:pPr>
            <a:endParaRPr lang="en-US" sz="2500" dirty="0" smtClean="0">
              <a:solidFill>
                <a:schemeClr val="tx1"/>
              </a:solidFill>
              <a:latin typeface="Trebuchet MS" panose="020B0603020202020204" pitchFamily="34" charset="0"/>
            </a:endParaRPr>
          </a:p>
        </p:txBody>
      </p:sp>
      <p:sp>
        <p:nvSpPr>
          <p:cNvPr id="5" name="TextBox 4"/>
          <p:cNvSpPr txBox="1"/>
          <p:nvPr/>
        </p:nvSpPr>
        <p:spPr>
          <a:xfrm>
            <a:off x="2873892" y="674205"/>
            <a:ext cx="3398687"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Summary</a:t>
            </a:r>
            <a:r>
              <a:rPr lang="en-US" sz="4800" b="1" dirty="0" smtClean="0">
                <a:solidFill>
                  <a:srgbClr val="1C77A4"/>
                </a:solidFill>
                <a:latin typeface="Trebuchet MS" panose="020B0603020202020204" pitchFamily="34" charset="0"/>
              </a:rPr>
              <a:t>:</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97212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779" y="794853"/>
            <a:ext cx="6385723"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On Sale This Week: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329" y="1751234"/>
            <a:ext cx="2152956" cy="4241125"/>
          </a:xfrm>
          <a:prstGeom prst="rect">
            <a:avLst/>
          </a:prstGeom>
        </p:spPr>
      </p:pic>
      <p:sp>
        <p:nvSpPr>
          <p:cNvPr id="2" name="TextBox 1"/>
          <p:cNvSpPr txBox="1"/>
          <p:nvPr/>
        </p:nvSpPr>
        <p:spPr>
          <a:xfrm>
            <a:off x="1244906" y="2579134"/>
            <a:ext cx="4560984" cy="2585323"/>
          </a:xfrm>
          <a:prstGeom prst="rect">
            <a:avLst/>
          </a:prstGeom>
          <a:noFill/>
        </p:spPr>
        <p:txBody>
          <a:bodyPr wrap="square" rtlCol="0">
            <a:spAutoFit/>
          </a:bodyPr>
          <a:lstStyle/>
          <a:p>
            <a:pPr algn="ctr"/>
            <a:r>
              <a:rPr lang="en-US" sz="5400" dirty="0" smtClean="0"/>
              <a:t>The Digestive Enzyme Blend!</a:t>
            </a:r>
            <a:endParaRPr lang="en-US" sz="5400" dirty="0"/>
          </a:p>
        </p:txBody>
      </p:sp>
    </p:spTree>
    <p:extLst>
      <p:ext uri="{BB962C8B-B14F-4D97-AF65-F5344CB8AC3E}">
        <p14:creationId xmlns:p14="http://schemas.microsoft.com/office/powerpoint/2010/main" val="35487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0188" y="1295133"/>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smtClean="0">
                <a:latin typeface="Trebuchet MS" panose="020B0603020202020204" pitchFamily="34" charset="0"/>
              </a:rPr>
              <a:t>LHL008 </a:t>
            </a:r>
            <a:r>
              <a:rPr lang="en-US" sz="4000" dirty="0">
                <a:latin typeface="Trebuchet MS" panose="020B0603020202020204" pitchFamily="34" charset="0"/>
              </a:rPr>
              <a:t>— </a:t>
            </a:r>
            <a:r>
              <a:rPr lang="en-US" sz="4000" dirty="0" smtClean="0">
                <a:latin typeface="Trebuchet MS" panose="020B0603020202020204" pitchFamily="34" charset="0"/>
              </a:rPr>
              <a:t>Three </a:t>
            </a:r>
          </a:p>
          <a:p>
            <a:r>
              <a:rPr lang="en-US" sz="4000" dirty="0" smtClean="0">
                <a:latin typeface="Trebuchet MS" panose="020B0603020202020204" pitchFamily="34" charset="0"/>
              </a:rPr>
              <a:t>Simple Tips to</a:t>
            </a:r>
          </a:p>
          <a:p>
            <a:r>
              <a:rPr lang="en-US" sz="4000" dirty="0" smtClean="0">
                <a:latin typeface="Trebuchet MS" panose="020B0603020202020204" pitchFamily="34" charset="0"/>
              </a:rPr>
              <a:t>Improve Digestion</a:t>
            </a:r>
            <a:endParaRPr lang="en-US" sz="4000" dirty="0">
              <a:latin typeface="Trebuchet MS" panose="020B0603020202020204" pitchFamily="34" charset="0"/>
            </a:endParaRP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9012" y="730539"/>
            <a:ext cx="610276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Digestion Gone Awry</a:t>
            </a:r>
            <a:endParaRPr lang="en-US" sz="4800" b="1" dirty="0">
              <a:solidFill>
                <a:srgbClr val="1C77A4"/>
              </a:solidFill>
              <a:latin typeface="Trebuchet MS" panose="020B0603020202020204" pitchFamily="34" charset="0"/>
            </a:endParaRPr>
          </a:p>
        </p:txBody>
      </p:sp>
      <p:sp>
        <p:nvSpPr>
          <p:cNvPr id="3" name="TextBox 2"/>
          <p:cNvSpPr txBox="1"/>
          <p:nvPr/>
        </p:nvSpPr>
        <p:spPr>
          <a:xfrm>
            <a:off x="604504" y="1693739"/>
            <a:ext cx="4881898" cy="4401205"/>
          </a:xfrm>
          <a:prstGeom prst="rect">
            <a:avLst/>
          </a:prstGeom>
          <a:noFill/>
        </p:spPr>
        <p:txBody>
          <a:bodyPr wrap="square" rtlCol="0">
            <a:spAutoFit/>
          </a:bodyPr>
          <a:lstStyle/>
          <a:p>
            <a:r>
              <a:rPr lang="en-US" sz="2700" dirty="0" smtClean="0">
                <a:latin typeface="Trebuchet MS" panose="020B0603020202020204" pitchFamily="34" charset="0"/>
              </a:rPr>
              <a:t>In the United States today, digestive disorders are more prevalent than ever. 60-70 million Americans suffer from some type of digestive disease, and millions more suffer from occasional bloating, gas, constipation, or diarrhea. So why are these conditions on the rise?</a:t>
            </a:r>
            <a:endParaRPr lang="en-US" sz="2700" dirty="0">
              <a:effectLst/>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077" r="26755" b="30660"/>
          <a:stretch/>
        </p:blipFill>
        <p:spPr>
          <a:xfrm flipH="1">
            <a:off x="5486402" y="1693739"/>
            <a:ext cx="3613530" cy="4585875"/>
          </a:xfrm>
          <a:prstGeom prst="rect">
            <a:avLst/>
          </a:prstGeom>
        </p:spPr>
      </p:pic>
    </p:spTree>
    <p:extLst>
      <p:ext uri="{BB962C8B-B14F-4D97-AF65-F5344CB8AC3E}">
        <p14:creationId xmlns:p14="http://schemas.microsoft.com/office/powerpoint/2010/main" val="44593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0749" y="1624777"/>
            <a:ext cx="4739267" cy="4401205"/>
          </a:xfrm>
          <a:prstGeom prst="rect">
            <a:avLst/>
          </a:prstGeom>
          <a:noFill/>
        </p:spPr>
        <p:txBody>
          <a:bodyPr wrap="square" rtlCol="0">
            <a:spAutoFit/>
          </a:bodyPr>
          <a:lstStyle/>
          <a:p>
            <a:r>
              <a:rPr lang="en-US" sz="2800" dirty="0" smtClean="0">
                <a:latin typeface="Trebuchet MS" panose="020B0603020202020204" pitchFamily="34" charset="0"/>
              </a:rPr>
              <a:t>Today, many people eat processed foods that have been stripped of important nutrients (fiber, enzymes, etc.). People are also more likely to eat meals too quickly or eat snacks on-the-go. These choices can wreak havoc on the digestive system.</a:t>
            </a:r>
            <a:endParaRPr lang="en-US" sz="2800" dirty="0">
              <a:effectLst/>
              <a:latin typeface="Trebuchet MS" panose="020B0603020202020204" pitchFamily="34" charset="0"/>
            </a:endParaRPr>
          </a:p>
        </p:txBody>
      </p:sp>
      <p:sp>
        <p:nvSpPr>
          <p:cNvPr id="5" name="TextBox 4"/>
          <p:cNvSpPr txBox="1"/>
          <p:nvPr/>
        </p:nvSpPr>
        <p:spPr>
          <a:xfrm>
            <a:off x="1599012" y="730539"/>
            <a:ext cx="610276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Digestion Gone Awry</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913" t="4332" r="13432" b="6899"/>
          <a:stretch/>
        </p:blipFill>
        <p:spPr>
          <a:xfrm>
            <a:off x="495758" y="1825763"/>
            <a:ext cx="3330585" cy="4244287"/>
          </a:xfrm>
          <a:prstGeom prst="rect">
            <a:avLst/>
          </a:prstGeom>
        </p:spPr>
      </p:pic>
    </p:spTree>
    <p:extLst>
      <p:ext uri="{BB962C8B-B14F-4D97-AF65-F5344CB8AC3E}">
        <p14:creationId xmlns:p14="http://schemas.microsoft.com/office/powerpoint/2010/main" val="165120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787" y="1649537"/>
            <a:ext cx="4837293" cy="4401205"/>
          </a:xfrm>
          <a:prstGeom prst="rect">
            <a:avLst/>
          </a:prstGeom>
          <a:noFill/>
        </p:spPr>
        <p:txBody>
          <a:bodyPr wrap="square" rtlCol="0">
            <a:spAutoFit/>
          </a:bodyPr>
          <a:lstStyle/>
          <a:p>
            <a:r>
              <a:rPr lang="en-US" sz="2800" dirty="0" smtClean="0">
                <a:latin typeface="Trebuchet MS" panose="020B0603020202020204" pitchFamily="34" charset="0"/>
              </a:rPr>
              <a:t>To make matters even worse, many of our foods are exposed to ionizing radiation that’s designed to kill bacteria and extend shelf life. Though this may seem desirable, irradiation depletes many important nutrients from food — including essential enzymes.</a:t>
            </a:r>
            <a:endParaRPr lang="en-US" sz="2800" dirty="0">
              <a:latin typeface="Trebuchet MS" panose="020B0603020202020204" pitchFamily="34" charset="0"/>
            </a:endParaRPr>
          </a:p>
        </p:txBody>
      </p:sp>
      <p:pic>
        <p:nvPicPr>
          <p:cNvPr id="1026" name="Picture 2" descr="https://upload.wikimedia.org/wikipedia/commons/thumb/9/9d/Radura-Symbol.svg/2000px-Radura-Symbo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8080" y="2114465"/>
            <a:ext cx="3228975" cy="3228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9012" y="730539"/>
            <a:ext cx="610276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Digestion Gone Awry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40671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3580" y="1725821"/>
            <a:ext cx="4014438" cy="4031873"/>
          </a:xfrm>
          <a:prstGeom prst="rect">
            <a:avLst/>
          </a:prstGeom>
          <a:noFill/>
        </p:spPr>
        <p:txBody>
          <a:bodyPr wrap="square" rtlCol="0">
            <a:spAutoFit/>
          </a:bodyPr>
          <a:lstStyle/>
          <a:p>
            <a:r>
              <a:rPr lang="en-US" sz="3200" dirty="0" smtClean="0">
                <a:latin typeface="Trebuchet MS" panose="020B0603020202020204" pitchFamily="34" charset="0"/>
              </a:rPr>
              <a:t>The natural enzymes in raw foods help to facilitate healthy digestion. Without them, your body has to work harder to absorb the same nutrients from food.</a:t>
            </a:r>
            <a:endParaRPr lang="en-US" sz="3200" dirty="0">
              <a:effectLst/>
              <a:latin typeface="Trebuchet MS" panose="020B0603020202020204" pitchFamily="34" charset="0"/>
            </a:endParaRPr>
          </a:p>
        </p:txBody>
      </p:sp>
      <p:sp>
        <p:nvSpPr>
          <p:cNvPr id="5" name="TextBox 4"/>
          <p:cNvSpPr txBox="1"/>
          <p:nvPr/>
        </p:nvSpPr>
        <p:spPr>
          <a:xfrm>
            <a:off x="1599012" y="730539"/>
            <a:ext cx="610276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Digestion Gone Awry</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6546" t="25703" r="26064" b="15342"/>
          <a:stretch/>
        </p:blipFill>
        <p:spPr>
          <a:xfrm>
            <a:off x="771179" y="1725821"/>
            <a:ext cx="3249977" cy="4043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735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70" r="3395" b="6925"/>
          <a:stretch/>
        </p:blipFill>
        <p:spPr>
          <a:xfrm>
            <a:off x="3338109" y="2512371"/>
            <a:ext cx="5673687" cy="3648939"/>
          </a:xfrm>
          <a:prstGeom prst="rect">
            <a:avLst/>
          </a:prstGeom>
        </p:spPr>
      </p:pic>
      <p:sp>
        <p:nvSpPr>
          <p:cNvPr id="3" name="TextBox 2"/>
          <p:cNvSpPr txBox="1"/>
          <p:nvPr/>
        </p:nvSpPr>
        <p:spPr>
          <a:xfrm>
            <a:off x="615653" y="1572686"/>
            <a:ext cx="7926181" cy="4401205"/>
          </a:xfrm>
          <a:prstGeom prst="rect">
            <a:avLst/>
          </a:prstGeom>
          <a:noFill/>
        </p:spPr>
        <p:txBody>
          <a:bodyPr wrap="square" rtlCol="0">
            <a:spAutoFit/>
          </a:bodyPr>
          <a:lstStyle/>
          <a:p>
            <a:r>
              <a:rPr lang="en-US" sz="2800" dirty="0" smtClean="0">
                <a:latin typeface="Trebuchet MS" panose="020B0603020202020204" pitchFamily="34" charset="0"/>
              </a:rPr>
              <a:t>Unfortunately, irradiated foods are </a:t>
            </a:r>
          </a:p>
          <a:p>
            <a:r>
              <a:rPr lang="en-US" sz="2800" dirty="0" smtClean="0">
                <a:latin typeface="Trebuchet MS" panose="020B0603020202020204" pitchFamily="34" charset="0"/>
              </a:rPr>
              <a:t>almost impossible to avoid. </a:t>
            </a:r>
          </a:p>
          <a:p>
            <a:r>
              <a:rPr lang="en-US" sz="2800" dirty="0" smtClean="0">
                <a:latin typeface="Trebuchet MS" panose="020B0603020202020204" pitchFamily="34" charset="0"/>
              </a:rPr>
              <a:t>Meats, fruits, vegetables, spices,</a:t>
            </a:r>
          </a:p>
          <a:p>
            <a:r>
              <a:rPr lang="en-US" sz="2800" dirty="0" smtClean="0">
                <a:latin typeface="Trebuchet MS" panose="020B0603020202020204" pitchFamily="34" charset="0"/>
              </a:rPr>
              <a:t>and other foods frequently </a:t>
            </a:r>
          </a:p>
          <a:p>
            <a:r>
              <a:rPr lang="en-US" sz="2800" dirty="0" smtClean="0">
                <a:latin typeface="Trebuchet MS" panose="020B0603020202020204" pitchFamily="34" charset="0"/>
              </a:rPr>
              <a:t>undergo this process before </a:t>
            </a:r>
          </a:p>
          <a:p>
            <a:r>
              <a:rPr lang="en-US" sz="2800" dirty="0" smtClean="0">
                <a:latin typeface="Trebuchet MS" panose="020B0603020202020204" pitchFamily="34" charset="0"/>
              </a:rPr>
              <a:t>they’re shipped out to </a:t>
            </a:r>
          </a:p>
          <a:p>
            <a:r>
              <a:rPr lang="en-US" sz="2800" dirty="0" smtClean="0">
                <a:latin typeface="Trebuchet MS" panose="020B0603020202020204" pitchFamily="34" charset="0"/>
              </a:rPr>
              <a:t>your local supermarket.</a:t>
            </a:r>
          </a:p>
          <a:p>
            <a:r>
              <a:rPr lang="en-US" sz="2800" dirty="0" smtClean="0">
                <a:latin typeface="Trebuchet MS" panose="020B0603020202020204" pitchFamily="34" charset="0"/>
              </a:rPr>
              <a:t>Only a small icon </a:t>
            </a:r>
          </a:p>
          <a:p>
            <a:r>
              <a:rPr lang="en-US" sz="2800" dirty="0" smtClean="0">
                <a:latin typeface="Trebuchet MS" panose="020B0603020202020204" pitchFamily="34" charset="0"/>
              </a:rPr>
              <a:t>distinguishes these </a:t>
            </a:r>
          </a:p>
          <a:p>
            <a:r>
              <a:rPr lang="en-US" sz="2800" dirty="0" smtClean="0">
                <a:latin typeface="Trebuchet MS" panose="020B0603020202020204" pitchFamily="34" charset="0"/>
              </a:rPr>
              <a:t>foods from others.  </a:t>
            </a:r>
            <a:endParaRPr lang="en-US" sz="2800" dirty="0">
              <a:effectLst/>
              <a:latin typeface="Trebuchet MS" panose="020B0603020202020204" pitchFamily="34" charset="0"/>
            </a:endParaRPr>
          </a:p>
        </p:txBody>
      </p:sp>
      <p:pic>
        <p:nvPicPr>
          <p:cNvPr id="5" name="Picture 2" descr="https://upload.wikimedia.org/wikipedia/commons/thumb/9/9d/Radura-Symbol.svg/2000px-Radura-Symbo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652" y="3800819"/>
            <a:ext cx="747660" cy="747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99012" y="730539"/>
            <a:ext cx="610276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Digestion Gone Awry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6171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099" t="-2" r="12211" b="21468"/>
          <a:stretch/>
        </p:blipFill>
        <p:spPr>
          <a:xfrm>
            <a:off x="5684704" y="1164554"/>
            <a:ext cx="2952519" cy="5093030"/>
          </a:xfrm>
          <a:prstGeom prst="rect">
            <a:avLst/>
          </a:prstGeom>
        </p:spPr>
      </p:pic>
      <p:sp>
        <p:nvSpPr>
          <p:cNvPr id="3" name="TextBox 2"/>
          <p:cNvSpPr txBox="1"/>
          <p:nvPr/>
        </p:nvSpPr>
        <p:spPr>
          <a:xfrm>
            <a:off x="681080" y="1899018"/>
            <a:ext cx="4926503" cy="4031873"/>
          </a:xfrm>
          <a:prstGeom prst="rect">
            <a:avLst/>
          </a:prstGeom>
          <a:noFill/>
        </p:spPr>
        <p:txBody>
          <a:bodyPr wrap="square" rtlCol="0">
            <a:spAutoFit/>
          </a:bodyPr>
          <a:lstStyle/>
          <a:p>
            <a:r>
              <a:rPr lang="en-US" sz="3100" dirty="0" smtClean="0">
                <a:latin typeface="Trebuchet MS" panose="020B0603020202020204" pitchFamily="34" charset="0"/>
              </a:rPr>
              <a:t>With all of this going on around you, what can you do to take back your digestive health and start feeling better? We’d like to share three simple tips that will make all the difference in the world…</a:t>
            </a:r>
            <a:endParaRPr lang="en-US" sz="3100" dirty="0">
              <a:effectLst/>
              <a:latin typeface="Trebuchet MS" panose="020B0603020202020204" pitchFamily="34" charset="0"/>
            </a:endParaRPr>
          </a:p>
        </p:txBody>
      </p:sp>
      <p:sp>
        <p:nvSpPr>
          <p:cNvPr id="5" name="TextBox 4"/>
          <p:cNvSpPr txBox="1"/>
          <p:nvPr/>
        </p:nvSpPr>
        <p:spPr>
          <a:xfrm>
            <a:off x="1562180" y="730539"/>
            <a:ext cx="61764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So What Can You Do?</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03070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1443</TotalTime>
  <Words>1266</Words>
  <Application>Microsoft Office PowerPoint</Application>
  <PresentationFormat>On-screen Show (4:3)</PresentationFormat>
  <Paragraphs>97</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Kristen Sullivan</cp:lastModifiedBy>
  <cp:revision>149</cp:revision>
  <dcterms:created xsi:type="dcterms:W3CDTF">2015-03-23T22:32:53Z</dcterms:created>
  <dcterms:modified xsi:type="dcterms:W3CDTF">2015-09-16T17:25:34Z</dcterms:modified>
</cp:coreProperties>
</file>