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3"/>
  </p:notesMasterIdLst>
  <p:sldIdLst>
    <p:sldId id="259" r:id="rId2"/>
    <p:sldId id="272" r:id="rId3"/>
    <p:sldId id="271"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6206" autoAdjust="0"/>
  </p:normalViewPr>
  <p:slideViewPr>
    <p:cSldViewPr snapToGrid="0">
      <p:cViewPr varScale="1">
        <p:scale>
          <a:sx n="95" d="100"/>
          <a:sy n="95" d="100"/>
        </p:scale>
        <p:origin x="96"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9/23/2015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10</a:t>
            </a:fld>
            <a:endParaRPr lang="en-US"/>
          </a:p>
        </p:txBody>
      </p:sp>
    </p:spTree>
    <p:extLst>
      <p:ext uri="{BB962C8B-B14F-4D97-AF65-F5344CB8AC3E}">
        <p14:creationId xmlns:p14="http://schemas.microsoft.com/office/powerpoint/2010/main" val="314012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11</a:t>
            </a:fld>
            <a:endParaRPr lang="en-US"/>
          </a:p>
        </p:txBody>
      </p:sp>
    </p:spTree>
    <p:extLst>
      <p:ext uri="{BB962C8B-B14F-4D97-AF65-F5344CB8AC3E}">
        <p14:creationId xmlns:p14="http://schemas.microsoft.com/office/powerpoint/2010/main" val="412951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12</a:t>
            </a:fld>
            <a:endParaRPr lang="en-US"/>
          </a:p>
        </p:txBody>
      </p:sp>
    </p:spTree>
    <p:extLst>
      <p:ext uri="{BB962C8B-B14F-4D97-AF65-F5344CB8AC3E}">
        <p14:creationId xmlns:p14="http://schemas.microsoft.com/office/powerpoint/2010/main" val="817185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13</a:t>
            </a:fld>
            <a:endParaRPr lang="en-US"/>
          </a:p>
        </p:txBody>
      </p:sp>
    </p:spTree>
    <p:extLst>
      <p:ext uri="{BB962C8B-B14F-4D97-AF65-F5344CB8AC3E}">
        <p14:creationId xmlns:p14="http://schemas.microsoft.com/office/powerpoint/2010/main" val="10420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14</a:t>
            </a:fld>
            <a:endParaRPr lang="en-US"/>
          </a:p>
        </p:txBody>
      </p:sp>
    </p:spTree>
    <p:extLst>
      <p:ext uri="{BB962C8B-B14F-4D97-AF65-F5344CB8AC3E}">
        <p14:creationId xmlns:p14="http://schemas.microsoft.com/office/powerpoint/2010/main" val="423940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15</a:t>
            </a:fld>
            <a:endParaRPr lang="en-US"/>
          </a:p>
        </p:txBody>
      </p:sp>
    </p:spTree>
    <p:extLst>
      <p:ext uri="{BB962C8B-B14F-4D97-AF65-F5344CB8AC3E}">
        <p14:creationId xmlns:p14="http://schemas.microsoft.com/office/powerpoint/2010/main" val="346985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16</a:t>
            </a:fld>
            <a:endParaRPr lang="en-US"/>
          </a:p>
        </p:txBody>
      </p:sp>
    </p:spTree>
    <p:extLst>
      <p:ext uri="{BB962C8B-B14F-4D97-AF65-F5344CB8AC3E}">
        <p14:creationId xmlns:p14="http://schemas.microsoft.com/office/powerpoint/2010/main" val="373000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17</a:t>
            </a:fld>
            <a:endParaRPr lang="en-US"/>
          </a:p>
        </p:txBody>
      </p:sp>
    </p:spTree>
    <p:extLst>
      <p:ext uri="{BB962C8B-B14F-4D97-AF65-F5344CB8AC3E}">
        <p14:creationId xmlns:p14="http://schemas.microsoft.com/office/powerpoint/2010/main" val="237572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3380184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154092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345763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2710278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245728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4</a:t>
            </a:fld>
            <a:endParaRPr lang="en-US"/>
          </a:p>
        </p:txBody>
      </p:sp>
    </p:spTree>
    <p:extLst>
      <p:ext uri="{BB962C8B-B14F-4D97-AF65-F5344CB8AC3E}">
        <p14:creationId xmlns:p14="http://schemas.microsoft.com/office/powerpoint/2010/main" val="172821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5</a:t>
            </a:fld>
            <a:endParaRPr lang="en-US"/>
          </a:p>
        </p:txBody>
      </p:sp>
    </p:spTree>
    <p:extLst>
      <p:ext uri="{BB962C8B-B14F-4D97-AF65-F5344CB8AC3E}">
        <p14:creationId xmlns:p14="http://schemas.microsoft.com/office/powerpoint/2010/main" val="145623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6</a:t>
            </a:fld>
            <a:endParaRPr lang="en-US"/>
          </a:p>
        </p:txBody>
      </p:sp>
    </p:spTree>
    <p:extLst>
      <p:ext uri="{BB962C8B-B14F-4D97-AF65-F5344CB8AC3E}">
        <p14:creationId xmlns:p14="http://schemas.microsoft.com/office/powerpoint/2010/main" val="380609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7</a:t>
            </a:fld>
            <a:endParaRPr lang="en-US"/>
          </a:p>
        </p:txBody>
      </p:sp>
    </p:spTree>
    <p:extLst>
      <p:ext uri="{BB962C8B-B14F-4D97-AF65-F5344CB8AC3E}">
        <p14:creationId xmlns:p14="http://schemas.microsoft.com/office/powerpoint/2010/main" val="286409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8</a:t>
            </a:fld>
            <a:endParaRPr lang="en-US"/>
          </a:p>
        </p:txBody>
      </p:sp>
    </p:spTree>
    <p:extLst>
      <p:ext uri="{BB962C8B-B14F-4D97-AF65-F5344CB8AC3E}">
        <p14:creationId xmlns:p14="http://schemas.microsoft.com/office/powerpoint/2010/main" val="30687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9</a:t>
            </a:fld>
            <a:endParaRPr lang="en-US"/>
          </a:p>
        </p:txBody>
      </p:sp>
    </p:spTree>
    <p:extLst>
      <p:ext uri="{BB962C8B-B14F-4D97-AF65-F5344CB8AC3E}">
        <p14:creationId xmlns:p14="http://schemas.microsoft.com/office/powerpoint/2010/main" val="514496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9/23/2015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00058" y="1707671"/>
            <a:ext cx="5463724"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700" dirty="0"/>
              <a:t>Foods that spike your blood sugar (simple carbohydrates and sugars) are quickly metabolized by the body, leaving you hungrier and less energetic than before! When you’re on the downswing of a blood sugar </a:t>
            </a:r>
            <a:r>
              <a:rPr lang="en-US" sz="2700" dirty="0" smtClean="0"/>
              <a:t>rollercoaster ride, </a:t>
            </a:r>
            <a:r>
              <a:rPr lang="en-US" sz="2700" dirty="0"/>
              <a:t>you’ll be much more likely to reach for an unhealthy snack to make it through the day. </a:t>
            </a:r>
            <a:endParaRPr lang="en-US" sz="2700" dirty="0">
              <a:effectLst/>
            </a:endParaRPr>
          </a:p>
        </p:txBody>
      </p:sp>
      <p:sp>
        <p:nvSpPr>
          <p:cNvPr id="7" name="TextBox 6"/>
          <p:cNvSpPr txBox="1"/>
          <p:nvPr/>
        </p:nvSpPr>
        <p:spPr>
          <a:xfrm>
            <a:off x="139800" y="817425"/>
            <a:ext cx="886691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Tip #1: Balance Your Blood Sugar</a:t>
            </a:r>
            <a:endParaRPr lang="en-US" sz="4400" b="1" dirty="0">
              <a:solidFill>
                <a:srgbClr val="1C77A4"/>
              </a:solidFill>
              <a:latin typeface="Trebuchet MS" panose="020B0603020202020204" pitchFamily="34" charset="0"/>
            </a:endParaRPr>
          </a:p>
        </p:txBody>
      </p:sp>
      <p:pic>
        <p:nvPicPr>
          <p:cNvPr id="6146" name="Picture 2" descr="http://www.cliparthut.com/clip-arts/102/coca-cola-can-1029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09" t="6608" r="21084" b="4350"/>
          <a:stretch/>
        </p:blipFill>
        <p:spPr bwMode="auto">
          <a:xfrm>
            <a:off x="556858" y="1806765"/>
            <a:ext cx="2655066" cy="427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48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kjhk.org/web/wp-content/uploads/2015/02/pizz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3" t="14779" r="5396" b="15518"/>
          <a:stretch/>
        </p:blipFill>
        <p:spPr bwMode="auto">
          <a:xfrm rot="1148192">
            <a:off x="5010362" y="1950078"/>
            <a:ext cx="3275047" cy="38211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58459" y="1673078"/>
            <a:ext cx="4471640"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3000" dirty="0"/>
              <a:t>You probably know what it’s like to eat a large meal and still feel unsatisfied when you’re done. This is because many foods only provide “empty calories” that fill you up without meeting your nutritional needs. </a:t>
            </a:r>
            <a:endParaRPr lang="en-US" sz="3000" dirty="0">
              <a:effectLst/>
            </a:endParaRPr>
          </a:p>
        </p:txBody>
      </p:sp>
      <p:sp>
        <p:nvSpPr>
          <p:cNvPr id="5" name="TextBox 4"/>
          <p:cNvSpPr txBox="1"/>
          <p:nvPr/>
        </p:nvSpPr>
        <p:spPr>
          <a:xfrm>
            <a:off x="103410" y="916580"/>
            <a:ext cx="8939756" cy="646331"/>
          </a:xfrm>
          <a:prstGeom prst="rect">
            <a:avLst/>
          </a:prstGeom>
          <a:noFill/>
        </p:spPr>
        <p:txBody>
          <a:bodyPr wrap="none" rtlCol="0">
            <a:spAutoFit/>
          </a:bodyPr>
          <a:lstStyle/>
          <a:p>
            <a:pPr algn="ctr"/>
            <a:r>
              <a:rPr lang="en-US" sz="3600" b="1" dirty="0" smtClean="0">
                <a:solidFill>
                  <a:srgbClr val="1C77A4"/>
                </a:solidFill>
                <a:latin typeface="Trebuchet MS" panose="020B0603020202020204" pitchFamily="34" charset="0"/>
              </a:rPr>
              <a:t>Tip #2: Maximize Your Nutritional Intake</a:t>
            </a:r>
            <a:endParaRPr lang="en-US" sz="36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44067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89568" y="1801606"/>
            <a:ext cx="4538335"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a:t>Your body knows that it still </a:t>
            </a:r>
            <a:r>
              <a:rPr lang="en-US" sz="3200" dirty="0" smtClean="0"/>
              <a:t>needs something</a:t>
            </a:r>
            <a:r>
              <a:rPr lang="en-US" sz="3200" dirty="0"/>
              <a:t>, so </a:t>
            </a:r>
            <a:r>
              <a:rPr lang="en-US" sz="3200" dirty="0" smtClean="0"/>
              <a:t>it </a:t>
            </a:r>
            <a:r>
              <a:rPr lang="en-US" sz="3200" dirty="0"/>
              <a:t>tells </a:t>
            </a:r>
            <a:r>
              <a:rPr lang="en-US" sz="3200" dirty="0" smtClean="0"/>
              <a:t>you </a:t>
            </a:r>
            <a:r>
              <a:rPr lang="en-US" sz="3200" dirty="0"/>
              <a:t>to keep </a:t>
            </a:r>
            <a:r>
              <a:rPr lang="en-US" sz="3200" dirty="0" smtClean="0"/>
              <a:t> eating! Your body will continue to crave more food until you provide it with the nutrients it desperately needs. </a:t>
            </a:r>
            <a:endParaRPr lang="en-US" sz="3200" dirty="0">
              <a:effectLst/>
            </a:endParaRPr>
          </a:p>
        </p:txBody>
      </p:sp>
      <p:sp>
        <p:nvSpPr>
          <p:cNvPr id="7" name="TextBox 6"/>
          <p:cNvSpPr txBox="1"/>
          <p:nvPr/>
        </p:nvSpPr>
        <p:spPr>
          <a:xfrm>
            <a:off x="103410" y="916580"/>
            <a:ext cx="8939756" cy="646331"/>
          </a:xfrm>
          <a:prstGeom prst="rect">
            <a:avLst/>
          </a:prstGeom>
          <a:noFill/>
        </p:spPr>
        <p:txBody>
          <a:bodyPr wrap="none" rtlCol="0">
            <a:spAutoFit/>
          </a:bodyPr>
          <a:lstStyle/>
          <a:p>
            <a:pPr algn="ctr"/>
            <a:r>
              <a:rPr lang="en-US" sz="3600" b="1" dirty="0" smtClean="0">
                <a:solidFill>
                  <a:srgbClr val="1C77A4"/>
                </a:solidFill>
                <a:latin typeface="Trebuchet MS" panose="020B0603020202020204" pitchFamily="34" charset="0"/>
              </a:rPr>
              <a:t>Tip #2: Maximize Your Nutritional Intake</a:t>
            </a:r>
            <a:endParaRPr lang="en-US" sz="36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451" t="1241" r="7086" b="3712"/>
          <a:stretch/>
        </p:blipFill>
        <p:spPr>
          <a:xfrm>
            <a:off x="1013551" y="1674345"/>
            <a:ext cx="2534493" cy="4489672"/>
          </a:xfrm>
          <a:prstGeom prst="rect">
            <a:avLst/>
          </a:prstGeom>
        </p:spPr>
      </p:pic>
    </p:spTree>
    <p:extLst>
      <p:ext uri="{BB962C8B-B14F-4D97-AF65-F5344CB8AC3E}">
        <p14:creationId xmlns:p14="http://schemas.microsoft.com/office/powerpoint/2010/main" val="180974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alcagnodds.com/wp-content/uploads/2014/01/beautiful-woman-with-a-heada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656" y="1324661"/>
            <a:ext cx="3999123" cy="49386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16563" y="1697034"/>
            <a:ext cx="4748651"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800" dirty="0"/>
              <a:t>Heightened stress levels can be exhausting. To cope, you’re far more likely to reach for a sugary or fatty comfort food that helps </a:t>
            </a:r>
            <a:r>
              <a:rPr lang="en-US" sz="2800" dirty="0" smtClean="0"/>
              <a:t>calm you down. </a:t>
            </a:r>
            <a:r>
              <a:rPr lang="en-US" sz="2800" dirty="0"/>
              <a:t>If you can manage stress before it gets </a:t>
            </a:r>
            <a:r>
              <a:rPr lang="en-US" sz="2800" dirty="0" smtClean="0"/>
              <a:t>to this point, </a:t>
            </a:r>
            <a:r>
              <a:rPr lang="en-US" sz="2800" dirty="0"/>
              <a:t>you’ll find that healthy food choices come </a:t>
            </a:r>
            <a:r>
              <a:rPr lang="en-US" sz="2800" dirty="0" smtClean="0"/>
              <a:t>far more </a:t>
            </a:r>
            <a:r>
              <a:rPr lang="en-US" sz="2800" dirty="0"/>
              <a:t>naturally.</a:t>
            </a:r>
            <a:endParaRPr lang="en-US" sz="2800" dirty="0">
              <a:effectLst/>
            </a:endParaRPr>
          </a:p>
        </p:txBody>
      </p:sp>
      <p:sp>
        <p:nvSpPr>
          <p:cNvPr id="7" name="TextBox 6"/>
          <p:cNvSpPr txBox="1"/>
          <p:nvPr/>
        </p:nvSpPr>
        <p:spPr>
          <a:xfrm>
            <a:off x="1618022" y="817425"/>
            <a:ext cx="591046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Tip #3: Manage Stress</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08995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999123" y="1586866"/>
            <a:ext cx="4676525"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a:t>If your body isn’t ready for a new day, you’ll have difficulty making </a:t>
            </a:r>
            <a:r>
              <a:rPr lang="en-US" sz="2800" dirty="0" smtClean="0"/>
              <a:t>wise </a:t>
            </a:r>
            <a:r>
              <a:rPr lang="en-US" sz="2800" dirty="0"/>
              <a:t>decisions. For </a:t>
            </a:r>
            <a:r>
              <a:rPr lang="en-US" sz="2800" dirty="0" smtClean="0"/>
              <a:t>example</a:t>
            </a:r>
            <a:r>
              <a:rPr lang="en-US" sz="2800" dirty="0"/>
              <a:t>, </a:t>
            </a:r>
            <a:r>
              <a:rPr lang="en-US" sz="2800" dirty="0" smtClean="0"/>
              <a:t>not getting enough sleep might tempt you into one (</a:t>
            </a:r>
            <a:r>
              <a:rPr lang="en-US" sz="2800" dirty="0"/>
              <a:t>or </a:t>
            </a:r>
            <a:r>
              <a:rPr lang="en-US" sz="2800" dirty="0" smtClean="0"/>
              <a:t>several</a:t>
            </a:r>
            <a:r>
              <a:rPr lang="en-US" sz="2800" dirty="0"/>
              <a:t>) cups of coffee! </a:t>
            </a:r>
            <a:r>
              <a:rPr lang="en-US" sz="2800" dirty="0" smtClean="0"/>
              <a:t>You </a:t>
            </a:r>
            <a:r>
              <a:rPr lang="en-US" sz="2800" dirty="0"/>
              <a:t>might eat </a:t>
            </a:r>
            <a:r>
              <a:rPr lang="en-US" sz="2800" dirty="0" smtClean="0"/>
              <a:t>something sugary </a:t>
            </a:r>
            <a:r>
              <a:rPr lang="en-US" sz="2800" dirty="0"/>
              <a:t>for </a:t>
            </a:r>
            <a:r>
              <a:rPr lang="en-US" sz="2800" dirty="0" smtClean="0"/>
              <a:t>a </a:t>
            </a:r>
            <a:r>
              <a:rPr lang="en-US" sz="2800" dirty="0"/>
              <a:t>quick rush </a:t>
            </a:r>
            <a:r>
              <a:rPr lang="en-US" sz="2800" dirty="0" smtClean="0"/>
              <a:t>of energy to </a:t>
            </a:r>
            <a:r>
              <a:rPr lang="en-US" sz="2800" dirty="0"/>
              <a:t>get </a:t>
            </a:r>
            <a:r>
              <a:rPr lang="en-US" sz="2800" dirty="0" smtClean="0"/>
              <a:t>you through the day.</a:t>
            </a:r>
            <a:endParaRPr lang="en-US" sz="2800" dirty="0">
              <a:effectLst/>
            </a:endParaRPr>
          </a:p>
        </p:txBody>
      </p:sp>
      <p:sp>
        <p:nvSpPr>
          <p:cNvPr id="7" name="TextBox 6"/>
          <p:cNvSpPr txBox="1"/>
          <p:nvPr/>
        </p:nvSpPr>
        <p:spPr>
          <a:xfrm>
            <a:off x="1846449" y="817425"/>
            <a:ext cx="5453609"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Tip #4: Get to Sleep</a:t>
            </a:r>
            <a:endParaRPr lang="en-US" sz="4400" b="1" dirty="0">
              <a:solidFill>
                <a:srgbClr val="1C77A4"/>
              </a:solidFill>
              <a:latin typeface="Trebuchet MS" panose="020B0603020202020204" pitchFamily="34" charset="0"/>
            </a:endParaRPr>
          </a:p>
        </p:txBody>
      </p:sp>
      <p:pic>
        <p:nvPicPr>
          <p:cNvPr id="10242" name="Picture 2" descr="https://upload.wikimedia.org/wikipedia/commons/8/8b/2010-07-20_Black_windup_alarm_clock_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26" y="1795685"/>
            <a:ext cx="3251230" cy="413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6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6657"/>
          <a:stretch/>
        </p:blipFill>
        <p:spPr>
          <a:xfrm>
            <a:off x="5247080" y="1306258"/>
            <a:ext cx="3980617" cy="4975153"/>
          </a:xfrm>
          <a:prstGeom prst="rect">
            <a:avLst/>
          </a:prstGeom>
        </p:spPr>
      </p:pic>
      <p:sp>
        <p:nvSpPr>
          <p:cNvPr id="6" name="Rectangle 3"/>
          <p:cNvSpPr txBox="1">
            <a:spLocks noChangeArrowheads="1"/>
          </p:cNvSpPr>
          <p:nvPr/>
        </p:nvSpPr>
        <p:spPr>
          <a:xfrm>
            <a:off x="590991" y="1676259"/>
            <a:ext cx="4829308"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700" dirty="0"/>
              <a:t>When you’re tired, you’re more likely to skip the gym. You’re also much more likely to eat something prepackaged or processed when you’re too tired to cook. At the end of the night when you get in bed, you’re probably too stressed to sleep well. It’s a vicious cycle!</a:t>
            </a:r>
            <a:endParaRPr lang="en-US" sz="2700" dirty="0">
              <a:effectLst/>
            </a:endParaRPr>
          </a:p>
        </p:txBody>
      </p:sp>
      <p:sp>
        <p:nvSpPr>
          <p:cNvPr id="7" name="TextBox 6"/>
          <p:cNvSpPr txBox="1"/>
          <p:nvPr/>
        </p:nvSpPr>
        <p:spPr>
          <a:xfrm>
            <a:off x="1846449" y="817425"/>
            <a:ext cx="5453609"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Tip #4: Get to Sleep</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25445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05910" y="1675990"/>
            <a:ext cx="5610676"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800" dirty="0"/>
              <a:t>To make things even easier, we’ve created an appetite-satiating supplement designed to keep you feeling full even while cutting calories. </a:t>
            </a:r>
            <a:r>
              <a:rPr lang="en-US" sz="2800" dirty="0" smtClean="0"/>
              <a:t>The Appetite Appeaser provides </a:t>
            </a:r>
            <a:r>
              <a:rPr lang="en-US" sz="2800" dirty="0"/>
              <a:t>a potent blend of herbs that make it easier for you to reduce your calorie intake and give your stomach a chance to return to a normal size. </a:t>
            </a:r>
            <a:endParaRPr lang="en-US" sz="2800" dirty="0">
              <a:effectLst/>
            </a:endParaRPr>
          </a:p>
        </p:txBody>
      </p:sp>
      <p:sp>
        <p:nvSpPr>
          <p:cNvPr id="7" name="TextBox 6"/>
          <p:cNvSpPr txBox="1"/>
          <p:nvPr/>
        </p:nvSpPr>
        <p:spPr>
          <a:xfrm>
            <a:off x="178680" y="848202"/>
            <a:ext cx="8811195" cy="738664"/>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Tip #5: Use the Appetite Appeaser</a:t>
            </a:r>
            <a:endParaRPr lang="en-US" sz="4100" b="1" dirty="0">
              <a:solidFill>
                <a:srgbClr val="1C77A4"/>
              </a:solidFill>
              <a:latin typeface="Trebuchet MS" panose="020B0603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39" y="1586866"/>
            <a:ext cx="2371165" cy="4670976"/>
          </a:xfrm>
          <a:prstGeom prst="rect">
            <a:avLst/>
          </a:prstGeom>
        </p:spPr>
      </p:pic>
    </p:spTree>
    <p:extLst>
      <p:ext uri="{BB962C8B-B14F-4D97-AF65-F5344CB8AC3E}">
        <p14:creationId xmlns:p14="http://schemas.microsoft.com/office/powerpoint/2010/main" val="17780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00956" y="1877802"/>
            <a:ext cx="5531006"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800" dirty="0" smtClean="0"/>
              <a:t>The Multivitamin/Mineral will boost your energy levels and provide your body with 100% nutrition on a daily basis. When your body is getting all of the nutrients it needs, you’ll be less likely to crave empty calories. This can make it </a:t>
            </a:r>
            <a:r>
              <a:rPr lang="en-US" sz="2800" i="1" dirty="0" smtClean="0"/>
              <a:t>much </a:t>
            </a:r>
            <a:r>
              <a:rPr lang="en-US" sz="2800" dirty="0" smtClean="0"/>
              <a:t>easier to make healthy choices and lose weight!</a:t>
            </a:r>
            <a:endParaRPr lang="en-US" sz="2800" dirty="0">
              <a:effectLst/>
            </a:endParaRPr>
          </a:p>
        </p:txBody>
      </p:sp>
      <p:sp>
        <p:nvSpPr>
          <p:cNvPr id="5" name="TextBox 4"/>
          <p:cNvSpPr txBox="1"/>
          <p:nvPr/>
        </p:nvSpPr>
        <p:spPr>
          <a:xfrm>
            <a:off x="212937" y="1037761"/>
            <a:ext cx="8764835" cy="677108"/>
          </a:xfrm>
          <a:prstGeom prst="rect">
            <a:avLst/>
          </a:prstGeom>
          <a:noFill/>
        </p:spPr>
        <p:txBody>
          <a:bodyPr wrap="none" rtlCol="0">
            <a:spAutoFit/>
          </a:bodyPr>
          <a:lstStyle/>
          <a:p>
            <a:pPr algn="ctr"/>
            <a:r>
              <a:rPr lang="en-US" sz="3800" b="1" dirty="0" smtClean="0">
                <a:solidFill>
                  <a:srgbClr val="1C77A4"/>
                </a:solidFill>
                <a:latin typeface="Trebuchet MS" panose="020B0603020202020204" pitchFamily="34" charset="0"/>
              </a:rPr>
              <a:t>Tip #6: Take the Multivitamin/Mineral</a:t>
            </a:r>
            <a:endParaRPr lang="en-US" sz="3800" b="1" dirty="0">
              <a:solidFill>
                <a:srgbClr val="1C77A4"/>
              </a:solidFill>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962" y="1670801"/>
            <a:ext cx="2295942" cy="4522793"/>
          </a:xfrm>
          <a:prstGeom prst="rect">
            <a:avLst/>
          </a:prstGeom>
        </p:spPr>
      </p:pic>
    </p:spTree>
    <p:extLst>
      <p:ext uri="{BB962C8B-B14F-4D97-AF65-F5344CB8AC3E}">
        <p14:creationId xmlns:p14="http://schemas.microsoft.com/office/powerpoint/2010/main" val="364696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982058" y="1874260"/>
            <a:ext cx="4750419"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700" dirty="0" smtClean="0"/>
              <a:t>When you take the steps we’ve outlined here, you’ll be well on your way to conquering your food cravings once and for all! You’ll be healthier, happier, slimmer, and more confident in your ability to say “no” to unhealthy processed foods. </a:t>
            </a:r>
            <a:endParaRPr lang="en-US" sz="2700" dirty="0">
              <a:effectLst/>
            </a:endParaRPr>
          </a:p>
        </p:txBody>
      </p:sp>
      <p:sp>
        <p:nvSpPr>
          <p:cNvPr id="7" name="TextBox 6"/>
          <p:cNvSpPr txBox="1"/>
          <p:nvPr/>
        </p:nvSpPr>
        <p:spPr>
          <a:xfrm>
            <a:off x="327259" y="817425"/>
            <a:ext cx="8492005"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Success Is Just Around the Corner!</a:t>
            </a:r>
            <a:endParaRPr lang="en-US" sz="40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127" t="-626" r="9594" b="626"/>
          <a:stretch/>
        </p:blipFill>
        <p:spPr>
          <a:xfrm>
            <a:off x="661011" y="1924361"/>
            <a:ext cx="2968505" cy="3891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082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93511" y="1527238"/>
            <a:ext cx="8159447"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Food cravings are difficult to beat because many unhealthy foods activate the brain’s pleasure center and produce a type of “high.” These foods are so prevalent that </a:t>
            </a:r>
            <a:r>
              <a:rPr lang="en-US" sz="2500" smtClean="0">
                <a:solidFill>
                  <a:schemeClr val="tx1"/>
                </a:solidFill>
                <a:latin typeface="Trebuchet MS" panose="020B0603020202020204" pitchFamily="34" charset="0"/>
              </a:rPr>
              <a:t>they’re </a:t>
            </a:r>
            <a:r>
              <a:rPr lang="en-US" sz="2500" smtClean="0">
                <a:solidFill>
                  <a:schemeClr val="tx1"/>
                </a:solidFill>
                <a:latin typeface="Trebuchet MS" panose="020B0603020202020204" pitchFamily="34" charset="0"/>
              </a:rPr>
              <a:t>nearly impossible </a:t>
            </a:r>
            <a:r>
              <a:rPr lang="en-US" sz="2500" dirty="0" smtClean="0">
                <a:solidFill>
                  <a:schemeClr val="tx1"/>
                </a:solidFill>
                <a:latin typeface="Trebuchet MS" panose="020B0603020202020204" pitchFamily="34" charset="0"/>
              </a:rPr>
              <a:t>to avoid!</a:t>
            </a:r>
          </a:p>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To conquer your food cravings once and for all, you should balance your blood sugar, maximize your nutritional intake, manage your stress levels, and get enough sleep each night. </a:t>
            </a:r>
          </a:p>
          <a:p>
            <a:pPr>
              <a:lnSpc>
                <a:spcPct val="110000"/>
              </a:lnSpc>
              <a:buClrTx/>
              <a:buFont typeface="Arial" panose="020B0604020202020204" pitchFamily="34" charset="0"/>
              <a:buChar char="•"/>
            </a:pPr>
            <a:r>
              <a:rPr lang="en-US" sz="2500" dirty="0" smtClean="0">
                <a:solidFill>
                  <a:schemeClr val="tx1"/>
                </a:solidFill>
                <a:latin typeface="Trebuchet MS" panose="020B0603020202020204" pitchFamily="34" charset="0"/>
              </a:rPr>
              <a:t>For an extra boost, you can use the Appetite Appeaser and Multivitamin/Mineral!</a:t>
            </a:r>
          </a:p>
          <a:p>
            <a:pPr>
              <a:lnSpc>
                <a:spcPct val="110000"/>
              </a:lnSpc>
              <a:buClrTx/>
              <a:buFont typeface="Arial" panose="020B0604020202020204" pitchFamily="34" charset="0"/>
              <a:buChar char="•"/>
            </a:pPr>
            <a:endParaRPr lang="en-US" sz="2500" dirty="0" smtClean="0">
              <a:solidFill>
                <a:schemeClr val="tx1"/>
              </a:solidFill>
              <a:latin typeface="Trebuchet MS" panose="020B0603020202020204" pitchFamily="34" charset="0"/>
            </a:endParaRPr>
          </a:p>
        </p:txBody>
      </p:sp>
      <p:sp>
        <p:nvSpPr>
          <p:cNvPr id="5" name="TextBox 4"/>
          <p:cNvSpPr txBox="1"/>
          <p:nvPr/>
        </p:nvSpPr>
        <p:spPr>
          <a:xfrm>
            <a:off x="3039801" y="685224"/>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13024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115" y="1205517"/>
            <a:ext cx="4928839"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smtClean="0">
                <a:solidFill>
                  <a:srgbClr val="1C77A4"/>
                </a:solidFill>
                <a:latin typeface="Trebuchet MS" panose="020B0603020202020204" pitchFamily="34" charset="0"/>
              </a:rPr>
              <a:t>Today, we’re going to talk about what you can do to curb your cravings </a:t>
            </a:r>
          </a:p>
          <a:p>
            <a:pPr algn="ctr"/>
            <a:r>
              <a:rPr lang="en-US" sz="4600" b="1" dirty="0" smtClean="0">
                <a:solidFill>
                  <a:srgbClr val="1C77A4"/>
                </a:solidFill>
                <a:latin typeface="Trebuchet MS" panose="020B0603020202020204" pitchFamily="34" charset="0"/>
              </a:rPr>
              <a:t>and </a:t>
            </a:r>
            <a:r>
              <a:rPr lang="en-US" sz="4600" b="1" i="1" dirty="0" smtClean="0">
                <a:solidFill>
                  <a:srgbClr val="1C77A4"/>
                </a:solidFill>
                <a:latin typeface="Trebuchet MS" panose="020B0603020202020204" pitchFamily="34" charset="0"/>
              </a:rPr>
              <a:t>finally </a:t>
            </a:r>
            <a:r>
              <a:rPr lang="en-US" sz="4600" b="1" dirty="0" smtClean="0">
                <a:solidFill>
                  <a:srgbClr val="1C77A4"/>
                </a:solidFill>
                <a:latin typeface="Trebuchet MS" panose="020B0603020202020204" pitchFamily="34" charset="0"/>
              </a:rPr>
              <a:t>lose weight. </a:t>
            </a:r>
            <a:endParaRPr lang="en-US" sz="4600" b="1" dirty="0">
              <a:solidFill>
                <a:srgbClr val="1C77A4"/>
              </a:solidFill>
              <a:latin typeface="Trebuchet MS" panose="020B0603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928" y="585997"/>
            <a:ext cx="3780429" cy="5669307"/>
          </a:xfrm>
          <a:prstGeom prst="rect">
            <a:avLst/>
          </a:prstGeom>
        </p:spPr>
      </p:pic>
    </p:spTree>
    <p:extLst>
      <p:ext uri="{BB962C8B-B14F-4D97-AF65-F5344CB8AC3E}">
        <p14:creationId xmlns:p14="http://schemas.microsoft.com/office/powerpoint/2010/main" val="194354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6695" y="464347"/>
            <a:ext cx="6157712" cy="1415772"/>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On Sale This Week:</a:t>
            </a:r>
          </a:p>
          <a:p>
            <a:pPr algn="ctr"/>
            <a:r>
              <a:rPr lang="en-US" sz="5400" b="1" dirty="0" smtClean="0">
                <a:solidFill>
                  <a:srgbClr val="1C77A4"/>
                </a:solidFill>
                <a:latin typeface="Trebuchet MS" panose="020B0603020202020204" pitchFamily="34" charset="0"/>
              </a:rPr>
              <a:t>Appetite Appeaser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560" y="2128155"/>
            <a:ext cx="3653325" cy="3653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915" y="1828725"/>
            <a:ext cx="2158572" cy="4252187"/>
          </a:xfrm>
          <a:prstGeom prst="rect">
            <a:avLst/>
          </a:prstGeom>
        </p:spPr>
      </p:pic>
    </p:spTree>
    <p:extLst>
      <p:ext uri="{BB962C8B-B14F-4D97-AF65-F5344CB8AC3E}">
        <p14:creationId xmlns:p14="http://schemas.microsoft.com/office/powerpoint/2010/main" val="69229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188" y="1295133"/>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smtClean="0">
                <a:latin typeface="Trebuchet MS" panose="020B0603020202020204" pitchFamily="34" charset="0"/>
              </a:rPr>
              <a:t>LHL009 </a:t>
            </a:r>
            <a:r>
              <a:rPr lang="en-US" sz="4000" dirty="0">
                <a:latin typeface="Trebuchet MS" panose="020B0603020202020204" pitchFamily="34" charset="0"/>
              </a:rPr>
              <a:t>— </a:t>
            </a:r>
            <a:r>
              <a:rPr lang="en-US" sz="4000" dirty="0" smtClean="0">
                <a:latin typeface="Trebuchet MS" panose="020B0603020202020204" pitchFamily="34" charset="0"/>
              </a:rPr>
              <a:t>Curb </a:t>
            </a:r>
          </a:p>
          <a:p>
            <a:r>
              <a:rPr lang="en-US" sz="4000" dirty="0" smtClean="0">
                <a:latin typeface="Trebuchet MS" panose="020B0603020202020204" pitchFamily="34" charset="0"/>
              </a:rPr>
              <a:t>Cravings to Lose </a:t>
            </a:r>
          </a:p>
          <a:p>
            <a:r>
              <a:rPr lang="en-US" sz="4000" dirty="0" smtClean="0">
                <a:latin typeface="Trebuchet MS" panose="020B0603020202020204" pitchFamily="34" charset="0"/>
              </a:rPr>
              <a:t>Weight</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27848" y="1630934"/>
            <a:ext cx="4891603"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700" dirty="0"/>
              <a:t>When it comes to excess weight and obesity, studies show that food addiction (</a:t>
            </a:r>
            <a:r>
              <a:rPr lang="en-US" sz="2700" dirty="0" smtClean="0"/>
              <a:t>particularly </a:t>
            </a:r>
            <a:r>
              <a:rPr lang="en-US" sz="2700" dirty="0"/>
              <a:t>an addiction to sugar) is often to blame. </a:t>
            </a:r>
            <a:endParaRPr lang="en-US" sz="2700" dirty="0" smtClean="0"/>
          </a:p>
          <a:p>
            <a:pPr marL="0" indent="0">
              <a:spcBef>
                <a:spcPts val="0"/>
              </a:spcBef>
              <a:buNone/>
            </a:pPr>
            <a:r>
              <a:rPr lang="en-US" sz="2700" dirty="0" smtClean="0"/>
              <a:t>Food </a:t>
            </a:r>
            <a:r>
              <a:rPr lang="en-US" sz="2700" dirty="0"/>
              <a:t>addiction involves a frequent craving for foods that activate the brain’s pleasure center and produce temporary satisfaction </a:t>
            </a:r>
            <a:endParaRPr lang="en-US" sz="2700" dirty="0" smtClean="0"/>
          </a:p>
          <a:p>
            <a:pPr marL="0" indent="0">
              <a:spcBef>
                <a:spcPts val="0"/>
              </a:spcBef>
              <a:buNone/>
            </a:pPr>
            <a:r>
              <a:rPr lang="en-US" sz="2700" dirty="0" smtClean="0"/>
              <a:t>(</a:t>
            </a:r>
            <a:r>
              <a:rPr lang="en-US" sz="2700" dirty="0"/>
              <a:t>a type of “high”). </a:t>
            </a:r>
            <a:endParaRPr lang="en-US" sz="2700" dirty="0">
              <a:effectLst/>
            </a:endParaRPr>
          </a:p>
        </p:txBody>
      </p:sp>
      <p:sp>
        <p:nvSpPr>
          <p:cNvPr id="5" name="TextBox 4"/>
          <p:cNvSpPr txBox="1"/>
          <p:nvPr/>
        </p:nvSpPr>
        <p:spPr>
          <a:xfrm>
            <a:off x="787212" y="817425"/>
            <a:ext cx="757207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What Causes Food Cravings?</a:t>
            </a:r>
            <a:endParaRPr lang="en-US" sz="4400" b="1" dirty="0">
              <a:solidFill>
                <a:srgbClr val="1C77A4"/>
              </a:solidFill>
              <a:latin typeface="Trebuchet MS" panose="020B0603020202020204" pitchFamily="34" charset="0"/>
            </a:endParaRPr>
          </a:p>
        </p:txBody>
      </p:sp>
      <p:pic>
        <p:nvPicPr>
          <p:cNvPr id="1026" name="Picture 2" descr="http://www.viralnovelty.net/wp-content/uploads/2014/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34" r="6290"/>
          <a:stretch/>
        </p:blipFill>
        <p:spPr bwMode="auto">
          <a:xfrm>
            <a:off x="5519451" y="1839031"/>
            <a:ext cx="3106757" cy="3818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2491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82734" y="1586866"/>
            <a:ext cx="7981028" cy="964589"/>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800" dirty="0"/>
              <a:t>Some studies suggest that refined sugar is even more addictive than cocaine! </a:t>
            </a:r>
            <a:endParaRPr lang="en-US" sz="2800" dirty="0">
              <a:effectLst/>
            </a:endParaRPr>
          </a:p>
        </p:txBody>
      </p:sp>
      <p:sp>
        <p:nvSpPr>
          <p:cNvPr id="7" name="TextBox 6"/>
          <p:cNvSpPr txBox="1"/>
          <p:nvPr/>
        </p:nvSpPr>
        <p:spPr>
          <a:xfrm>
            <a:off x="787212" y="817425"/>
            <a:ext cx="757207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What Causes Food Cravings?</a:t>
            </a:r>
            <a:endParaRPr lang="en-US" sz="4400" b="1" dirty="0">
              <a:solidFill>
                <a:srgbClr val="1C77A4"/>
              </a:solidFill>
              <a:latin typeface="Trebuchet MS" panose="020B0603020202020204" pitchFamily="34" charset="0"/>
            </a:endParaRPr>
          </a:p>
        </p:txBody>
      </p:sp>
      <p:pic>
        <p:nvPicPr>
          <p:cNvPr id="2050" name="Picture 2" descr="http://4.bp.blogspot.com/-Az4JsAr3vtE/VA9sdcsWShI/AAAAAAAAAlY/udUnaBPAEbo/s1600/sugar%2Bcocaine%2Bbrain%2BPET%2B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661" y="2678980"/>
            <a:ext cx="5087173" cy="3209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5506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428781" y="1586866"/>
            <a:ext cx="4362679"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600" dirty="0"/>
              <a:t>If you find yourself trapped in a vicious cycle of food craving and </a:t>
            </a:r>
            <a:r>
              <a:rPr lang="en-US" sz="2600" dirty="0" smtClean="0"/>
              <a:t>addiction</a:t>
            </a:r>
            <a:r>
              <a:rPr lang="en-US" sz="2600" dirty="0"/>
              <a:t>, know that you’re not alone. Millions of Americans feel the same way! Food companies have designed processed foods to be enormously addictive. It’s no surprise that you can’t have just one!</a:t>
            </a:r>
            <a:endParaRPr lang="en-US" sz="2600" dirty="0">
              <a:effectLst/>
            </a:endParaRPr>
          </a:p>
        </p:txBody>
      </p:sp>
      <p:sp>
        <p:nvSpPr>
          <p:cNvPr id="8" name="TextBox 7"/>
          <p:cNvSpPr txBox="1"/>
          <p:nvPr/>
        </p:nvSpPr>
        <p:spPr>
          <a:xfrm>
            <a:off x="211292" y="817425"/>
            <a:ext cx="8723927"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Food Is Designed to Be Addictive</a:t>
            </a:r>
            <a:endParaRPr lang="en-US" sz="4400" b="1" dirty="0">
              <a:solidFill>
                <a:srgbClr val="1C77A4"/>
              </a:solidFill>
              <a:latin typeface="Trebuchet MS" panose="020B0603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65" y="1849287"/>
            <a:ext cx="3907580" cy="4422997"/>
          </a:xfrm>
          <a:prstGeom prst="rect">
            <a:avLst/>
          </a:prstGeom>
        </p:spPr>
      </p:pic>
    </p:spTree>
    <p:extLst>
      <p:ext uri="{BB962C8B-B14F-4D97-AF65-F5344CB8AC3E}">
        <p14:creationId xmlns:p14="http://schemas.microsoft.com/office/powerpoint/2010/main" val="73369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94126" y="1663985"/>
            <a:ext cx="4814081"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600" dirty="0"/>
              <a:t>But processed foods aren’t just highly addictive – they’re everywhere. Junk foods line the aisles in grocery stores, await you in the checkout lane, and maybe even stock a vending machine in your place of work. As a child, you probably even grew up eating these foods as a part of your school lunch! </a:t>
            </a:r>
            <a:endParaRPr lang="en-US" sz="2600" dirty="0">
              <a:effectLst/>
            </a:endParaRPr>
          </a:p>
        </p:txBody>
      </p:sp>
      <p:sp>
        <p:nvSpPr>
          <p:cNvPr id="7" name="TextBox 6"/>
          <p:cNvSpPr txBox="1"/>
          <p:nvPr/>
        </p:nvSpPr>
        <p:spPr>
          <a:xfrm>
            <a:off x="221360" y="817425"/>
            <a:ext cx="870379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Addictive Foods are Everywhere</a:t>
            </a:r>
            <a:endParaRPr lang="en-US" sz="4400" b="1" dirty="0">
              <a:solidFill>
                <a:srgbClr val="1C77A4"/>
              </a:solidFill>
              <a:latin typeface="Trebuchet MS" panose="020B0603020202020204" pitchFamily="34" charset="0"/>
            </a:endParaRPr>
          </a:p>
        </p:txBody>
      </p:sp>
      <p:pic>
        <p:nvPicPr>
          <p:cNvPr id="3074" name="Picture 2" descr="https://uscoffee.com/wp-content/uploads/2015/02/AMS_Sna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201" y="1663985"/>
            <a:ext cx="2585942" cy="454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8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45688" y="4918228"/>
            <a:ext cx="8798312" cy="1700571"/>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550" dirty="0" smtClean="0"/>
              <a:t>Everyone </a:t>
            </a:r>
            <a:r>
              <a:rPr lang="en-US" sz="2550" dirty="0"/>
              <a:t>knows that it’s </a:t>
            </a:r>
            <a:r>
              <a:rPr lang="en-US" sz="2550" dirty="0" smtClean="0"/>
              <a:t>hard </a:t>
            </a:r>
            <a:r>
              <a:rPr lang="en-US" sz="2550" dirty="0"/>
              <a:t>to break an addiction, but it’s even harder when the addictive substance is everywhere you turn.</a:t>
            </a:r>
            <a:endParaRPr lang="en-US" sz="2550" dirty="0">
              <a:effectLst/>
            </a:endParaRPr>
          </a:p>
        </p:txBody>
      </p:sp>
      <p:sp>
        <p:nvSpPr>
          <p:cNvPr id="7" name="TextBox 6"/>
          <p:cNvSpPr txBox="1"/>
          <p:nvPr/>
        </p:nvSpPr>
        <p:spPr>
          <a:xfrm>
            <a:off x="221359" y="817425"/>
            <a:ext cx="870379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Addictive Foods are Everywhere</a:t>
            </a:r>
            <a:endParaRPr lang="en-US" sz="4400" b="1" dirty="0">
              <a:solidFill>
                <a:srgbClr val="1C77A4"/>
              </a:solidFill>
              <a:latin typeface="Trebuchet MS" panose="020B0603020202020204" pitchFamily="34" charset="0"/>
            </a:endParaRPr>
          </a:p>
        </p:txBody>
      </p:sp>
      <p:pic>
        <p:nvPicPr>
          <p:cNvPr id="4100" name="Picture 4" descr="http://womenwalkingwisely.files.wordpress.com/2014/04/woman-in-grocery-st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390" y="1706466"/>
            <a:ext cx="6575731" cy="3092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3358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reatives.eu/themes/osmosis/wp-content/uploads/2014/11/Beautiful-young-woman-pointing-to-somewhere-isolated-over-a-white-backgroun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6" r="39076"/>
          <a:stretch/>
        </p:blipFill>
        <p:spPr bwMode="auto">
          <a:xfrm flipH="1">
            <a:off x="4880471" y="1333042"/>
            <a:ext cx="4186410" cy="49343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650017" y="1533282"/>
            <a:ext cx="4579905"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a:t>Fortunately, we have the resources you need to finally conquer your food cravings and start </a:t>
            </a:r>
            <a:endParaRPr lang="en-US" sz="3000" dirty="0" smtClean="0"/>
          </a:p>
          <a:p>
            <a:pPr marL="0" indent="0">
              <a:spcBef>
                <a:spcPts val="0"/>
              </a:spcBef>
              <a:buNone/>
            </a:pPr>
            <a:r>
              <a:rPr lang="en-US" sz="3000" dirty="0" smtClean="0"/>
              <a:t>shedding </a:t>
            </a:r>
            <a:r>
              <a:rPr lang="en-US" sz="3000" dirty="0"/>
              <a:t>inches. Let’s talk about some steps you can take to curb your cravings by making different diet and lifestyle choices</a:t>
            </a:r>
            <a:r>
              <a:rPr lang="en-US" sz="3000" dirty="0" smtClean="0"/>
              <a:t>…</a:t>
            </a:r>
            <a:endParaRPr lang="en-US" sz="3000" dirty="0">
              <a:effectLst/>
            </a:endParaRPr>
          </a:p>
        </p:txBody>
      </p:sp>
      <p:sp>
        <p:nvSpPr>
          <p:cNvPr id="7" name="TextBox 6"/>
          <p:cNvSpPr txBox="1"/>
          <p:nvPr/>
        </p:nvSpPr>
        <p:spPr>
          <a:xfrm>
            <a:off x="976498" y="817425"/>
            <a:ext cx="7193509"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How to Curb Your Cravings</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52665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1495</TotalTime>
  <Words>1068</Words>
  <Application>Microsoft Office PowerPoint</Application>
  <PresentationFormat>On-screen Show (4:3)</PresentationFormat>
  <Paragraphs>72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Kristen Sullivan</cp:lastModifiedBy>
  <cp:revision>156</cp:revision>
  <dcterms:created xsi:type="dcterms:W3CDTF">2015-03-23T22:32:53Z</dcterms:created>
  <dcterms:modified xsi:type="dcterms:W3CDTF">2015-09-23T22:11:09Z</dcterms:modified>
</cp:coreProperties>
</file>