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28"/>
  </p:notesMasterIdLst>
  <p:handoutMasterIdLst>
    <p:handoutMasterId r:id="rId29"/>
  </p:handoutMasterIdLst>
  <p:sldIdLst>
    <p:sldId id="539" r:id="rId2"/>
    <p:sldId id="544" r:id="rId3"/>
    <p:sldId id="590" r:id="rId4"/>
    <p:sldId id="564" r:id="rId5"/>
    <p:sldId id="584" r:id="rId6"/>
    <p:sldId id="554" r:id="rId7"/>
    <p:sldId id="550" r:id="rId8"/>
    <p:sldId id="577" r:id="rId9"/>
    <p:sldId id="579" r:id="rId10"/>
    <p:sldId id="585" r:id="rId11"/>
    <p:sldId id="548" r:id="rId12"/>
    <p:sldId id="559" r:id="rId13"/>
    <p:sldId id="586" r:id="rId14"/>
    <p:sldId id="546" r:id="rId15"/>
    <p:sldId id="560" r:id="rId16"/>
    <p:sldId id="568" r:id="rId17"/>
    <p:sldId id="557" r:id="rId18"/>
    <p:sldId id="541" r:id="rId19"/>
    <p:sldId id="543" r:id="rId20"/>
    <p:sldId id="587" r:id="rId21"/>
    <p:sldId id="575" r:id="rId22"/>
    <p:sldId id="588" r:id="rId23"/>
    <p:sldId id="582" r:id="rId24"/>
    <p:sldId id="583" r:id="rId25"/>
    <p:sldId id="578" r:id="rId26"/>
    <p:sldId id="589" r:id="rId2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000" kern="1200">
        <a:solidFill>
          <a:schemeClr val="tx2"/>
        </a:solidFill>
        <a:latin typeface="Tahom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C77A4"/>
    <a:srgbClr val="CC042F"/>
    <a:srgbClr val="DE302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26" autoAdjust="0"/>
    <p:restoredTop sz="94660"/>
  </p:normalViewPr>
  <p:slideViewPr>
    <p:cSldViewPr>
      <p:cViewPr varScale="1">
        <p:scale>
          <a:sx n="91" d="100"/>
          <a:sy n="91" d="100"/>
        </p:scale>
        <p:origin x="-17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4718C-14AD-4D71-8677-C1C1DC4F385B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ADA15-3AD2-4B0E-94D9-44107BD314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6516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6728346-0926-7540-90F6-9C692AE06F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75134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066800"/>
            <a:ext cx="6804025" cy="1168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74E55-FF03-6543-B7EC-158C93EC77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9229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382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6D093-E3E6-8A41-9B83-D5D59E629B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48048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990600"/>
            <a:ext cx="680402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2362199"/>
            <a:ext cx="752475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E6216BD8-D05E-6641-83A0-3EAC26193E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9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0"/>
        <a:buChar char=""/>
        <a:defRPr sz="2800" kern="1200">
          <a:solidFill>
            <a:srgbClr val="404040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0"/>
        <a:buChar char=""/>
        <a:defRPr sz="2400" kern="1200">
          <a:solidFill>
            <a:srgbClr val="404040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0"/>
        <a:buChar char=""/>
        <a:defRPr sz="2000" kern="1200">
          <a:solidFill>
            <a:srgbClr val="404040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0"/>
        <a:buChar char=""/>
        <a:defRPr sz="1800" kern="1200">
          <a:solidFill>
            <a:srgbClr val="404040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0"/>
        <a:buChar char=""/>
        <a:defRPr sz="1800" kern="1200">
          <a:solidFill>
            <a:srgbClr val="404040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yweightlossutah.com/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Libby\Desktop\Shar's%20Videos%20and%20Ads\1%20-Final%20Commercial.mp4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yweightlossutah.com/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Libby\Desktop\Shar's%20Videos%20and%20Ads\2_60%20Like-Live%20Spot.mp4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3.mov"/><Relationship Id="rId5" Type="http://schemas.openxmlformats.org/officeDocument/2006/relationships/image" Target="../media/image30.png"/><Relationship Id="rId4" Type="http://schemas.microsoft.com/office/2007/relationships/media" Target="../media/media3.mov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4.mp4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media" Target="../media/media6.mp3"/><Relationship Id="rId3" Type="http://schemas.openxmlformats.org/officeDocument/2006/relationships/audio" Target="../media/media7.mp3"/><Relationship Id="rId7" Type="http://schemas.openxmlformats.org/officeDocument/2006/relationships/image" Target="../media/image33.png"/><Relationship Id="rId2" Type="http://schemas.openxmlformats.org/officeDocument/2006/relationships/audio" Target="../media/media6.mp3"/><Relationship Id="rId1" Type="http://schemas.openxmlformats.org/officeDocument/2006/relationships/audio" Target="../media/media5.mp3"/><Relationship Id="rId6" Type="http://schemas.microsoft.com/office/2007/relationships/media" Target="../media/media5.mp3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1.xml"/><Relationship Id="rId9" Type="http://schemas.microsoft.com/office/2007/relationships/media" Target="../media/media7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8.mp3"/><Relationship Id="rId5" Type="http://schemas.openxmlformats.org/officeDocument/2006/relationships/image" Target="../media/image33.png"/><Relationship Id="rId4" Type="http://schemas.microsoft.com/office/2007/relationships/media" Target="../media/media8.mp3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ealthyweightlossutah.com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healthyweightlossutah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077200" cy="1066800"/>
          </a:xfrm>
        </p:spPr>
        <p:txBody>
          <a:bodyPr/>
          <a:lstStyle/>
          <a:p>
            <a:pPr algn="r"/>
            <a:r>
              <a:rPr lang="en-US" sz="4800" b="1" dirty="0" smtClean="0">
                <a:solidFill>
                  <a:srgbClr val="1C77A4"/>
                </a:solidFill>
              </a:rPr>
              <a:t>Broadcast Media</a:t>
            </a:r>
            <a:br>
              <a:rPr lang="en-US" sz="4800" b="1" dirty="0" smtClean="0">
                <a:solidFill>
                  <a:srgbClr val="1C77A4"/>
                </a:solidFill>
              </a:rPr>
            </a:br>
            <a:r>
              <a:rPr lang="en-US" sz="2800" b="1" dirty="0" smtClean="0">
                <a:solidFill>
                  <a:srgbClr val="1C77A4"/>
                </a:solidFill>
              </a:rPr>
              <a:t>Television and Radio Advertising</a:t>
            </a:r>
            <a:endParaRPr lang="en-US" sz="4800" b="1" dirty="0">
              <a:solidFill>
                <a:srgbClr val="1C77A4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2514600"/>
            <a:ext cx="7772400" cy="349726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800" dirty="0">
                <a:solidFill>
                  <a:schemeClr val="tx1"/>
                </a:solidFill>
              </a:rPr>
              <a:t>W</a:t>
            </a:r>
            <a:r>
              <a:rPr lang="en-US" sz="1800" dirty="0" smtClean="0">
                <a:solidFill>
                  <a:schemeClr val="tx1"/>
                </a:solidFill>
              </a:rPr>
              <a:t>hy you should still consider adding Television and Radio advertising into your marketing mix and how to do it right.</a:t>
            </a:r>
          </a:p>
          <a:p>
            <a:pPr marL="0" indent="0" algn="r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											</a:t>
            </a:r>
          </a:p>
          <a:p>
            <a:pPr marL="0" indent="0" algn="r">
              <a:buNone/>
            </a:pPr>
            <a:r>
              <a:rPr lang="en-US" sz="1800" dirty="0">
                <a:solidFill>
                  <a:schemeClr val="tx1"/>
                </a:solidFill>
              </a:rPr>
              <a:t>	</a:t>
            </a:r>
            <a:r>
              <a:rPr lang="en-US" sz="1800" dirty="0" smtClean="0">
                <a:solidFill>
                  <a:schemeClr val="tx1"/>
                </a:solidFill>
              </a:rPr>
              <a:t>											</a:t>
            </a:r>
          </a:p>
          <a:p>
            <a:pPr marL="0" indent="0" algn="r">
              <a:buNone/>
            </a:pPr>
            <a:endParaRPr lang="en-US" sz="1800" i="1" dirty="0">
              <a:solidFill>
                <a:schemeClr val="tx1"/>
              </a:solidFill>
            </a:endParaRPr>
          </a:p>
          <a:p>
            <a:pPr marL="0" indent="0" algn="r">
              <a:buNone/>
            </a:pPr>
            <a:r>
              <a:rPr lang="en-US" sz="1800" i="1" dirty="0" smtClean="0">
                <a:solidFill>
                  <a:schemeClr val="tx1"/>
                </a:solidFill>
              </a:rPr>
              <a:t>															</a:t>
            </a:r>
            <a:endParaRPr lang="en-US" sz="1200" i="1" dirty="0" smtClean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5200" y="3657600"/>
            <a:ext cx="1219200" cy="152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38600" y="5257800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i="1" dirty="0" err="1">
                <a:solidFill>
                  <a:schemeClr val="tx1"/>
                </a:solidFill>
              </a:rPr>
              <a:t>Shar</a:t>
            </a:r>
            <a:r>
              <a:rPr lang="en-US" sz="1400" i="1" dirty="0">
                <a:solidFill>
                  <a:schemeClr val="tx1"/>
                </a:solidFill>
              </a:rPr>
              <a:t> </a:t>
            </a:r>
            <a:r>
              <a:rPr lang="en-US" sz="1400" i="1" dirty="0" smtClean="0">
                <a:solidFill>
                  <a:schemeClr val="tx1"/>
                </a:solidFill>
              </a:rPr>
              <a:t>Lewis</a:t>
            </a:r>
          </a:p>
          <a:p>
            <a:pPr algn="r"/>
            <a:r>
              <a:rPr lang="en-US" sz="1200" dirty="0" smtClean="0">
                <a:solidFill>
                  <a:schemeClr val="tx1"/>
                </a:solidFill>
              </a:rPr>
              <a:t>Vice President, Business Development</a:t>
            </a:r>
          </a:p>
          <a:p>
            <a:pPr algn="r"/>
            <a:r>
              <a:rPr lang="en-US" sz="1200" dirty="0" smtClean="0">
                <a:solidFill>
                  <a:schemeClr val="tx1"/>
                </a:solidFill>
              </a:rPr>
              <a:t>Club Reduce Consultant 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71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38200"/>
            <a:ext cx="6880225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Final Commercial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700" y="5486400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hlinkClick r:id="rId3"/>
              </a:rPr>
              <a:t>www.HealthyWeightLossUtah.com </a:t>
            </a:r>
            <a:r>
              <a:rPr lang="en-US" dirty="0" smtClean="0">
                <a:hlinkClick r:id="rId3"/>
              </a:rPr>
              <a:t> </a:t>
            </a:r>
            <a:endParaRPr lang="en-US" dirty="0"/>
          </a:p>
        </p:txBody>
      </p:sp>
      <p:pic>
        <p:nvPicPr>
          <p:cNvPr id="11" name="1 -Final Commercial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9812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056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838200" y="838200"/>
            <a:ext cx="7527702" cy="1117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 </a:t>
            </a:r>
            <a:r>
              <a:rPr lang="en-US" dirty="0" smtClean="0">
                <a:solidFill>
                  <a:srgbClr val="002060"/>
                </a:solidFill>
              </a:rPr>
              <a:t>6:30 pm News Weekly Sponsorship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:60 Second “Like-Live”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607146" y="2209800"/>
            <a:ext cx="8001000" cy="1764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 smtClean="0"/>
              <a:t>Lighthouse Health will have a 60 second weekly segment (Total of 5) in our 6:30 evening news.  KSL will throw one in for free.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83" t="44508" r="39598" b="20704"/>
          <a:stretch/>
        </p:blipFill>
        <p:spPr bwMode="auto">
          <a:xfrm>
            <a:off x="4597517" y="3200400"/>
            <a:ext cx="4317883" cy="23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3203408"/>
            <a:ext cx="4165601" cy="23431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565402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Value 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$1,350 each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90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Create :60 Like-Live Script &amp; Storyboard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399" y="1828800"/>
            <a:ext cx="4029097" cy="429704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800" y="2209800"/>
            <a:ext cx="3660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845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Final :60 Like-Live Spot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7700" y="5486400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hlinkClick r:id="rId3"/>
              </a:rPr>
              <a:t>www.HealthyWeightLossUtah.com</a:t>
            </a:r>
            <a:r>
              <a:rPr lang="en-US" sz="3600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2_60 Like-Live Spo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479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333137" y="990600"/>
            <a:ext cx="4499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     </a:t>
            </a:r>
            <a:r>
              <a:rPr lang="en-US" dirty="0" smtClean="0">
                <a:solidFill>
                  <a:srgbClr val="002060"/>
                </a:solidFill>
              </a:rPr>
              <a:t>Studio 5 Segments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 rot="10800000" flipV="1">
            <a:off x="228600" y="1977985"/>
            <a:ext cx="8610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dirty="0" smtClean="0"/>
              <a:t>Lighthouse  Health will receive 4/ 3-5 minute health  segment “as live” on Studio 5 which airs daily at 11am  reaching over 8,000 female viewers per day ( Date TBD). The segment will then be viewable on KSL.com Studio 5 page for up to 24 hours then archived for life linkable to your website.</a:t>
            </a:r>
            <a:endParaRPr lang="en-US" sz="2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http</a:t>
            </a:r>
            <a:r>
              <a:rPr lang="en-US" sz="2000" dirty="0">
                <a:solidFill>
                  <a:srgbClr val="002060"/>
                </a:solidFill>
              </a:rPr>
              <a:t>://studio5.ksl.com/?title=studio-5-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b="1" dirty="0" smtClean="0"/>
              <a:t>Value $1,000 each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0201" y="3886200"/>
            <a:ext cx="3124199" cy="2279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2161" y="3124200"/>
            <a:ext cx="2225039" cy="6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589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914400"/>
            <a:ext cx="6880225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Studio 5 Segment Preparation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53000" y="1676400"/>
            <a:ext cx="4106948" cy="457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917440" y="1752600"/>
            <a:ext cx="35560" cy="450254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381000" y="2057400"/>
            <a:ext cx="4343400" cy="368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800"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0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8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8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What is name of presenter and/ or guest?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What is your main promotional message?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Support your message with “talking points” – What specific details or expertise can you share that relates to main message?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TV is about visuals – What display items, models, photos or video do you have to support speaking points?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What website do you want to show on-screen?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What is your offer or discount?</a:t>
            </a:r>
          </a:p>
        </p:txBody>
      </p:sp>
    </p:spTree>
    <p:extLst>
      <p:ext uri="{BB962C8B-B14F-4D97-AF65-F5344CB8AC3E}">
        <p14:creationId xmlns:p14="http://schemas.microsoft.com/office/powerpoint/2010/main" xmlns="" val="309746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914400"/>
            <a:ext cx="6880225" cy="685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Appearance Info - What to Wear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1913477"/>
            <a:ext cx="3377263" cy="4106323"/>
          </a:xfrm>
        </p:spPr>
      </p:pic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609600" y="2276009"/>
            <a:ext cx="3660054" cy="313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800"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0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8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8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Dress in work professional attire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Solid, bright colors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Refrain from wearing white, as it alters the camera levels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No logos on </a:t>
            </a:r>
            <a:r>
              <a:rPr lang="en-US" sz="1600" dirty="0" smtClean="0"/>
              <a:t>clothing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Avoid high-contrast patterns such as herringbone, plaid or polka dots.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064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38200"/>
            <a:ext cx="6880225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Links on Television Website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065337"/>
            <a:ext cx="3904989" cy="36496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2057400"/>
            <a:ext cx="3581400" cy="36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909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3250183" y="838200"/>
            <a:ext cx="2665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News Ticker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jclement\Desktop\Mazda Tickers\Mazda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752600"/>
            <a:ext cx="608668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0" y="5257800"/>
            <a:ext cx="609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200" b="1" dirty="0"/>
              <a:t>Your logo remains on the screen for up to 40 minutes in am </a:t>
            </a:r>
            <a:r>
              <a:rPr lang="en-US" altLang="en-US" sz="1200" b="1" dirty="0" smtClean="0"/>
              <a:t>News.</a:t>
            </a:r>
            <a:endParaRPr lang="en-US" alt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9540" y="5865844"/>
            <a:ext cx="8884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news tickers valued at $3500 each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91657" y="4495800"/>
            <a:ext cx="923543" cy="39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177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143000" y="838200"/>
            <a:ext cx="688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News Billboard Sponsorships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6800" y="5187315"/>
            <a:ext cx="70104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dirty="0" smtClean="0"/>
              <a:t>Live 5 Weather sponsored by Lighthouse Health…..10-12 words ( KSL produces for free). Light House Health will receive weekly sponsorships within our news products </a:t>
            </a:r>
          </a:p>
          <a:p>
            <a:endParaRPr lang="en-US" altLang="en-US" sz="1400" b="1" dirty="0" smtClean="0"/>
          </a:p>
          <a:p>
            <a:pPr algn="ctr"/>
            <a:r>
              <a:rPr lang="en-US" alt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$100-$400 value per billboard</a:t>
            </a:r>
            <a:endParaRPr lang="en-US" altLang="en-US" sz="2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1600200"/>
            <a:ext cx="5995817" cy="3352800"/>
          </a:xfrm>
        </p:spPr>
      </p:pic>
    </p:spTree>
    <p:extLst>
      <p:ext uri="{BB962C8B-B14F-4D97-AF65-F5344CB8AC3E}">
        <p14:creationId xmlns:p14="http://schemas.microsoft.com/office/powerpoint/2010/main" xmlns="" val="12441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382000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Does Broadcast Media-Television and Radio-still work?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6000"/>
            <a:ext cx="7524750" cy="35734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 smtClean="0">
                <a:solidFill>
                  <a:srgbClr val="CC042F"/>
                </a:solidFill>
              </a:rPr>
              <a:t>Yes!</a:t>
            </a:r>
            <a:endParaRPr lang="en-US" sz="3600" b="1" dirty="0">
              <a:solidFill>
                <a:srgbClr val="CC042F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002060"/>
                </a:solidFill>
              </a:rPr>
              <a:t>3 Reasons WHY you may want add Television and Radio back into your Marketing </a:t>
            </a:r>
            <a:r>
              <a:rPr lang="en-US" sz="1800" b="1" dirty="0">
                <a:solidFill>
                  <a:srgbClr val="002060"/>
                </a:solidFill>
              </a:rPr>
              <a:t>M</a:t>
            </a:r>
            <a:r>
              <a:rPr lang="en-US" sz="1800" b="1" dirty="0" smtClean="0">
                <a:solidFill>
                  <a:srgbClr val="002060"/>
                </a:solidFill>
              </a:rPr>
              <a:t>ix</a:t>
            </a:r>
          </a:p>
          <a:p>
            <a:pPr marL="0" indent="0" algn="ctr">
              <a:buNone/>
            </a:pPr>
            <a:endParaRPr lang="en-US" sz="800" b="1" dirty="0" smtClean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Television and radio ads may be TARGETED EFFECTIVELY for your specific demographic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Unmatched for demonstrating product and/or SERVICE RESULTS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Effectively PROMPTS PEOPLE TO ACTION for your specific service</a:t>
            </a:r>
          </a:p>
        </p:txBody>
      </p:sp>
    </p:spTree>
    <p:extLst>
      <p:ext uri="{BB962C8B-B14F-4D97-AF65-F5344CB8AC3E}">
        <p14:creationId xmlns:p14="http://schemas.microsoft.com/office/powerpoint/2010/main" xmlns="" val="300784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Don’t Forget to Track Your Leads!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1"/>
            <a:ext cx="7524750" cy="2209800"/>
          </a:xfrm>
        </p:spPr>
        <p:txBody>
          <a:bodyPr/>
          <a:lstStyle/>
          <a:p>
            <a:pPr marL="0" indent="0">
              <a:buNone/>
            </a:pPr>
            <a:r>
              <a:rPr lang="en-US" sz="1600" b="1" u="sng" dirty="0" smtClean="0">
                <a:solidFill>
                  <a:srgbClr val="002060"/>
                </a:solidFill>
              </a:rPr>
              <a:t>NEW LEAD TRACKIN SYSTEM IN CLUB REDUCE 4.0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Club Reduce 4.0 allows you to track your leads by CAMPAIGN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Club Reduce 4.0 now allows you to put your leads in at first contact not just at register for seminar.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Cool things it can do</a:t>
            </a:r>
            <a:endParaRPr lang="en-US" sz="1600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4724400" y="3047999"/>
            <a:ext cx="3660054" cy="114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800"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0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8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8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SCREEN SHOTS OF NEW TRACKING SYSTEM IN CLU REDUCE 4.0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914400" y="3962400"/>
            <a:ext cx="8001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800" kern="1200">
                <a:solidFill>
                  <a:srgbClr val="40404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4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20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8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charset="0"/>
              <a:buChar char=""/>
              <a:defRPr sz="1800" kern="1200">
                <a:solidFill>
                  <a:srgbClr val="404040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0"/>
              <a:buNone/>
            </a:pPr>
            <a:r>
              <a:rPr lang="en-US" sz="1600" b="1" u="sng" dirty="0" smtClean="0">
                <a:solidFill>
                  <a:srgbClr val="002060"/>
                </a:solidFill>
              </a:rPr>
              <a:t>HEALTHY WEIGHTLOSS UTATH LEADS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350 leads in 5 weeks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Cost per lead $42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Continue to track # leads scheduled, #leads  show, # leads purchase, $ Amount purchased, $ Total from campaign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02373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848600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Weight Loss Commercial – Dr. Augello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7700" y="5540514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2258" y="1600200"/>
            <a:ext cx="6536633" cy="3649663"/>
          </a:xfrm>
        </p:spPr>
      </p:pic>
      <p:pic>
        <p:nvPicPr>
          <p:cNvPr id="3" name="DrAugello_Its Time_HD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60400" y="1600200"/>
            <a:ext cx="78232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64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848600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Additional Commercials - Neuropathy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7700" y="5540514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7735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smtClean="0"/>
              <a:t>http://crc.clubreduce.com/5_MARKETING/2_ALL/Television/30Second%20Neuropathy%20TV%20Commercial%20Example%201.mp4</a:t>
            </a:r>
            <a:endParaRPr lang="en-US" sz="1000" b="1" dirty="0"/>
          </a:p>
        </p:txBody>
      </p:sp>
      <p:pic>
        <p:nvPicPr>
          <p:cNvPr id="8" name="30-Second Neuropathy TV Commercial Example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71600" y="1676400"/>
            <a:ext cx="6407468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642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85800"/>
            <a:ext cx="6880225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Radio – Weight Loss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sz="2400" dirty="0" smtClean="0">
                <a:solidFill>
                  <a:srgbClr val="002060"/>
                </a:solidFill>
              </a:rPr>
              <a:t>Dr. Augello</a:t>
            </a:r>
            <a:r>
              <a:rPr lang="en-US" dirty="0" smtClean="0">
                <a:solidFill>
                  <a:srgbClr val="002060"/>
                </a:solidFill>
              </a:rPr>
              <a:t/>
            </a:r>
            <a:br>
              <a:rPr lang="en-US" dirty="0" smtClean="0">
                <a:solidFill>
                  <a:srgbClr val="002060"/>
                </a:solidFill>
              </a:rPr>
            </a:b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760537"/>
            <a:ext cx="6457490" cy="3649663"/>
          </a:xfrm>
        </p:spPr>
      </p:pic>
      <p:pic>
        <p:nvPicPr>
          <p:cNvPr id="4" name="Dr. Augello 30radio_Mike Becker_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447800" y="5494337"/>
            <a:ext cx="609600" cy="609600"/>
          </a:xfrm>
          <a:prstGeom prst="rect">
            <a:avLst/>
          </a:prstGeom>
        </p:spPr>
      </p:pic>
      <p:pic>
        <p:nvPicPr>
          <p:cNvPr id="6" name="Dr. Augello 30radio_Rick Michaels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78312" y="5494337"/>
            <a:ext cx="609600" cy="609600"/>
          </a:xfrm>
          <a:prstGeom prst="rect">
            <a:avLst/>
          </a:prstGeom>
        </p:spPr>
      </p:pic>
      <p:pic>
        <p:nvPicPr>
          <p:cNvPr id="7" name="Dr. Augello 30radio_3 Michaels -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804024" y="5494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091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38200"/>
            <a:ext cx="6880225" cy="8382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Radio - Neuropathy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1771" y="556260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http://crc.clubreduce.com/5_MARKETING/2_ALL/Radio/Example%20Radio%20Spot%20-%20Neuropathy.mp3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6204" y="1600200"/>
            <a:ext cx="4645596" cy="3410887"/>
          </a:xfrm>
        </p:spPr>
      </p:pic>
      <p:pic>
        <p:nvPicPr>
          <p:cNvPr id="4" name="Example Radio Spot - Neuropath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097712" y="4401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326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0"/>
            <a:ext cx="8001000" cy="10668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TV Weight Loss Commercial may be Personalized for your Clinic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2057400"/>
            <a:ext cx="7524750" cy="24384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You may use our Healthy Weight Loss Utah commercial and personalize it with your own logo, URL, phone, music, and voiceover for minimal editing fee.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</a:rPr>
              <a:t>$150 talent fee for voice-over recorded with your information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</a:rPr>
              <a:t>$150 to purchase music license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1"/>
                </a:solidFill>
              </a:rPr>
              <a:t>$450 to edit in logo, phone, website, adding in music, voiceover, Codex, and send to TV station in proper format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b="1" u="sng" dirty="0" smtClean="0">
                <a:solidFill>
                  <a:srgbClr val="002060"/>
                </a:solidFill>
              </a:rPr>
              <a:t>$750 total</a:t>
            </a:r>
            <a:endParaRPr lang="en-US" sz="16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1600" dirty="0" smtClean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4572000"/>
            <a:ext cx="297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CONTACT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Chris Crowder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Kingdom Films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</a:rPr>
              <a:t>(801) 549-8603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cmcrowder@aol.com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235778" y="4038600"/>
            <a:ext cx="352722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xmlns="" val="326053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Broadcast Media – Take A Ways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2600"/>
            <a:ext cx="7524750" cy="441959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Have a STRATEGY and a GOAL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Have an easy to remember URL and VANITY PHONE NUMBER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Identify WHO will be MANAGING LEADS and TRACK! TRACK! TRACK!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Get a PROPOSAL and NEGOTIATE the price and added value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Use BEFORE and AFTER PICTURES and VIDEO TESTIMONIALS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Know your COMMERCIAL RUN DATES and TIMES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Know your INTERVIEW dates and be prepared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Stay on top of the CONTRACT to ensure all promises are kept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Require a SUMMARY – PROOF OF PERFORMANCE document after the campaign ends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Work your leads, see the money roll in and </a:t>
            </a:r>
            <a:r>
              <a:rPr lang="en-US" sz="1600" dirty="0" smtClean="0">
                <a:solidFill>
                  <a:srgbClr val="002060"/>
                </a:solidFill>
              </a:rPr>
              <a:t>CELEBRATE YOUR SUCCESS!</a:t>
            </a:r>
          </a:p>
          <a:p>
            <a:pPr marL="0" indent="0" algn="ctr">
              <a:buNone/>
            </a:pPr>
            <a:endParaRPr lang="en-US" sz="8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1600" dirty="0" smtClean="0">
                <a:solidFill>
                  <a:srgbClr val="002060"/>
                </a:solidFill>
              </a:rPr>
              <a:t>THANK YOU!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82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85800"/>
            <a:ext cx="6880225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Pre-Planning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7524750" cy="441166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sz="1600" dirty="0"/>
              <a:t>N</a:t>
            </a:r>
            <a:r>
              <a:rPr lang="en-US" sz="1600" dirty="0" smtClean="0"/>
              <a:t>ame of Campaign – if other than your clinic name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002060"/>
                </a:solidFill>
              </a:rPr>
              <a:t>Healthy Weight Loss Utah </a:t>
            </a:r>
            <a:r>
              <a:rPr lang="en-US" sz="1200" dirty="0" smtClean="0"/>
              <a:t>(joint partnership with 2 other clinics in Utah – Elmore &amp; Roberts)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Vanity Phone Number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Something that will be easy for people to remember when they hear or see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A number specific for your campaign to track results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chemeClr val="tx1"/>
                </a:solidFill>
              </a:rPr>
              <a:t>Our regular one is 888-BurnFat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002060"/>
                </a:solidFill>
              </a:rPr>
              <a:t>1-844-NoFat4U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dirty="0" smtClean="0"/>
              <a:t>URL and Landing Page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Something easy to remember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/>
                </a:solidFill>
              </a:rPr>
              <a:t>Can find and purchase on Go Daddy or similar </a:t>
            </a:r>
            <a:r>
              <a:rPr lang="en-US" sz="1200" dirty="0" smtClean="0">
                <a:solidFill>
                  <a:schemeClr val="tx1"/>
                </a:solidFill>
              </a:rPr>
              <a:t>site</a:t>
            </a:r>
            <a:endParaRPr lang="en-US" sz="12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Our regular one is www.BurnFatUtah.com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rgbClr val="002060"/>
                </a:solidFill>
                <a:hlinkClick r:id="rId2"/>
              </a:rPr>
              <a:t>www.HealthyWeightLossUtah.com</a:t>
            </a:r>
            <a:endParaRPr lang="en-US" sz="1200" b="1" dirty="0" smtClean="0">
              <a:solidFill>
                <a:srgbClr val="002060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600" dirty="0" smtClean="0"/>
              <a:t>Identify who will take calls, receive opt-in notifications and manage leads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Calls go directly to marketing cell - phone answered by telemarketer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Track all calls on a Google Doc – Now can directly inside Club Reduce!</a:t>
            </a:r>
          </a:p>
        </p:txBody>
      </p:sp>
    </p:spTree>
    <p:extLst>
      <p:ext uri="{BB962C8B-B14F-4D97-AF65-F5344CB8AC3E}">
        <p14:creationId xmlns:p14="http://schemas.microsoft.com/office/powerpoint/2010/main" xmlns="" val="149682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001000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Landing Page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47700" y="5486400"/>
            <a:ext cx="784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hlinkClick r:id="rId2"/>
              </a:rPr>
              <a:t>www.HealthyWeightLossUtah.com</a:t>
            </a:r>
            <a:r>
              <a:rPr lang="en-US" sz="3600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2286000"/>
            <a:ext cx="2513840" cy="31242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0" y="1295400"/>
            <a:ext cx="2971800" cy="216097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9800" y="2209800"/>
            <a:ext cx="3058087" cy="2971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2183" y="3657600"/>
            <a:ext cx="3019634" cy="193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352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38200"/>
            <a:ext cx="6880225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Proposal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7524750" cy="4411663"/>
          </a:xfrm>
        </p:spPr>
        <p:txBody>
          <a:bodyPr/>
          <a:lstStyle/>
          <a:p>
            <a:pPr marL="0" indent="0">
              <a:buNone/>
            </a:pPr>
            <a:endParaRPr lang="en-US" sz="800" dirty="0" smtClean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Get a Proposal from one or several of your television stations</a:t>
            </a:r>
          </a:p>
          <a:p>
            <a:pPr>
              <a:buFont typeface="+mj-lt"/>
              <a:buAutoNum type="arabicPeriod"/>
            </a:pPr>
            <a:r>
              <a:rPr lang="en-US" sz="1600" dirty="0" smtClean="0"/>
              <a:t>Look at the station that meets your demographic needs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Programming geared towards women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 smtClean="0"/>
              <a:t>Women ages 35-65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34000" y="2895600"/>
            <a:ext cx="33404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 i="1">
                <a:solidFill>
                  <a:srgbClr val="0070C0"/>
                </a:solidFill>
                <a:latin typeface="+mn-lt"/>
                <a:cs typeface="Arial" pitchFamily="34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US" sz="1600" i="0" dirty="0" smtClean="0">
                <a:solidFill>
                  <a:srgbClr val="002060"/>
                </a:solidFill>
                <a:latin typeface="Franklin Gothic Medium" pitchFamily="34" charset="0"/>
              </a:rPr>
              <a:t>SALT LAKE CITY DMA</a:t>
            </a:r>
            <a:r>
              <a:rPr lang="en-US" b="0" i="0" dirty="0" smtClean="0">
                <a:solidFill>
                  <a:srgbClr val="002060"/>
                </a:solidFill>
                <a:latin typeface="Franklin Gothic Medium" pitchFamily="34" charset="0"/>
              </a:rPr>
              <a:t/>
            </a:r>
            <a:br>
              <a:rPr lang="en-US" b="0" i="0" dirty="0" smtClean="0">
                <a:solidFill>
                  <a:srgbClr val="002060"/>
                </a:solidFill>
                <a:latin typeface="Franklin Gothic Medium" pitchFamily="34" charset="0"/>
              </a:rPr>
            </a:br>
            <a:r>
              <a:rPr lang="en-US" sz="1200" b="0" i="0" dirty="0" smtClean="0">
                <a:solidFill>
                  <a:srgbClr val="002060"/>
                </a:solidFill>
                <a:latin typeface="Franklin Gothic Medium" pitchFamily="34" charset="0"/>
              </a:rPr>
              <a:t>#33 of 210 Markets / Largest Geographic DMA</a:t>
            </a:r>
            <a:endParaRPr lang="en-US" sz="1200" b="0" i="0" dirty="0">
              <a:solidFill>
                <a:srgbClr val="002060"/>
              </a:solidFill>
              <a:latin typeface="Franklin Gothic Medium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29" t="3431" r="24785" b="-12"/>
          <a:stretch/>
        </p:blipFill>
        <p:spPr>
          <a:xfrm>
            <a:off x="5715000" y="3505200"/>
            <a:ext cx="2578981" cy="2672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3505200"/>
            <a:ext cx="3667616" cy="278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648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9998" y="609600"/>
            <a:ext cx="736540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5562600"/>
            <a:ext cx="8759237" cy="7329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3131403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</a:rPr>
              <a:t>Lighthouse Health will reach over 486,862 Adults 25-64 3.8 times! </a:t>
            </a:r>
            <a:endParaRPr 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840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85800"/>
            <a:ext cx="6880225" cy="609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Summary of Proposal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994" y="1475709"/>
            <a:ext cx="8688012" cy="4772691"/>
          </a:xfrm>
        </p:spPr>
      </p:pic>
    </p:spTree>
    <p:extLst>
      <p:ext uri="{BB962C8B-B14F-4D97-AF65-F5344CB8AC3E}">
        <p14:creationId xmlns:p14="http://schemas.microsoft.com/office/powerpoint/2010/main" xmlns="" val="88648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914400"/>
            <a:ext cx="6880225" cy="9906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Produce the Commercial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4079174" cy="469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905000"/>
            <a:ext cx="3048000" cy="41830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Find someone to produce your spot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I</a:t>
            </a:r>
            <a:r>
              <a:rPr lang="en-US" sz="1600" dirty="0" smtClean="0"/>
              <a:t>n-house producers at TV station or referrals they trust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Create a SCRIPT based on your goals and strategy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Identify successful patients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Video shoot with patients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Photo shoot for AFTER pics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Be sure to get Photo/Video release signed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 smtClean="0"/>
              <a:t>Voiceover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600" dirty="0" smtClean="0"/>
          </a:p>
          <a:p>
            <a:pPr>
              <a:buFont typeface="Wingdings" panose="05000000000000000000" pitchFamily="2" charset="2"/>
              <a:buChar char="§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405042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38200"/>
            <a:ext cx="6880225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Commercial Storyboard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4267200" cy="392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905000"/>
            <a:ext cx="4495800" cy="388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476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it Theme2">
  <a:themeElements>
    <a:clrScheme name="All Black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ummit Theme2" id="{4F9EE387-957C-49EC-8EE1-40772DB4BCB2}" vid="{69C59346-6080-4065-A345-80015ED9CE8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Summit Theme2 (1)</Template>
  <TotalTime>29009</TotalTime>
  <Words>952</Words>
  <Application>Microsoft Office PowerPoint</Application>
  <PresentationFormat>On-screen Show (4:3)</PresentationFormat>
  <Paragraphs>134</Paragraphs>
  <Slides>26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Summit Theme2</vt:lpstr>
      <vt:lpstr>Broadcast Media Television and Radio Advertising</vt:lpstr>
      <vt:lpstr>Does Broadcast Media-Television and Radio-still work?</vt:lpstr>
      <vt:lpstr>Pre-Planning</vt:lpstr>
      <vt:lpstr>Landing Page </vt:lpstr>
      <vt:lpstr>Proposal</vt:lpstr>
      <vt:lpstr>Slide 6</vt:lpstr>
      <vt:lpstr>Summary of Proposal</vt:lpstr>
      <vt:lpstr>Produce the Commercial</vt:lpstr>
      <vt:lpstr>Commercial Storyboard</vt:lpstr>
      <vt:lpstr>Final Commercial</vt:lpstr>
      <vt:lpstr>  6:30 pm News Weekly Sponsorship  :60 Second “Like-Live”</vt:lpstr>
      <vt:lpstr>Create :60 Like-Live Script &amp; Storyboard</vt:lpstr>
      <vt:lpstr>Final :60 Like-Live Spot</vt:lpstr>
      <vt:lpstr>     Studio 5 Segments</vt:lpstr>
      <vt:lpstr>Studio 5 Segment Preparation</vt:lpstr>
      <vt:lpstr>Appearance Info - What to Wear</vt:lpstr>
      <vt:lpstr>Links on Television Website</vt:lpstr>
      <vt:lpstr>News Ticker</vt:lpstr>
      <vt:lpstr>News Billboard Sponsorships</vt:lpstr>
      <vt:lpstr>Don’t Forget to Track Your Leads!</vt:lpstr>
      <vt:lpstr>Weight Loss Commercial – Dr. Augello</vt:lpstr>
      <vt:lpstr>Additional Commercials - Neuropathy</vt:lpstr>
      <vt:lpstr>Radio – Weight Loss Dr. Augello </vt:lpstr>
      <vt:lpstr>Radio - Neuropathy</vt:lpstr>
      <vt:lpstr>TV Weight Loss Commercial may be Personalized for your Clinic</vt:lpstr>
      <vt:lpstr>Broadcast Media – Take A Ways</vt:lpstr>
    </vt:vector>
  </TitlesOfParts>
  <Company>Lighthouse Health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 Singleton</dc:creator>
  <cp:lastModifiedBy>Libby</cp:lastModifiedBy>
  <cp:revision>311</cp:revision>
  <cp:lastPrinted>2015-11-11T19:37:10Z</cp:lastPrinted>
  <dcterms:created xsi:type="dcterms:W3CDTF">2006-05-17T19:45:38Z</dcterms:created>
  <dcterms:modified xsi:type="dcterms:W3CDTF">2015-11-14T03:23:34Z</dcterms:modified>
</cp:coreProperties>
</file>