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58" r:id="rId2"/>
    <p:sldId id="259" r:id="rId3"/>
    <p:sldId id="260" r:id="rId4"/>
    <p:sldId id="261" r:id="rId5"/>
    <p:sldId id="262" r:id="rId6"/>
    <p:sldId id="263" r:id="rId7"/>
    <p:sldId id="266" r:id="rId8"/>
    <p:sldId id="267" r:id="rId9"/>
    <p:sldId id="264" r:id="rId10"/>
    <p:sldId id="265" r:id="rId11"/>
    <p:sldId id="268" r:id="rId12"/>
    <p:sldId id="26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36DF167-D76D-43A9-B750-2863921E2777}">
          <p14:sldIdLst>
            <p14:sldId id="258"/>
            <p14:sldId id="259"/>
            <p14:sldId id="260"/>
            <p14:sldId id="261"/>
            <p14:sldId id="262"/>
            <p14:sldId id="263"/>
            <p14:sldId id="266"/>
            <p14:sldId id="267"/>
            <p14:sldId id="264"/>
            <p14:sldId id="265"/>
            <p14:sldId id="268"/>
            <p14:sldId id="269"/>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77A4"/>
    <a:srgbClr val="000000"/>
    <a:srgbClr val="81B7D3"/>
    <a:srgbClr val="9AC3D9"/>
    <a:srgbClr val="FEFEFE"/>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48" autoAdjust="0"/>
  </p:normalViewPr>
  <p:slideViewPr>
    <p:cSldViewPr>
      <p:cViewPr>
        <p:scale>
          <a:sx n="100" d="100"/>
          <a:sy n="100" d="100"/>
        </p:scale>
        <p:origin x="-630" y="-72"/>
      </p:cViewPr>
      <p:guideLst>
        <p:guide orient="horz" pos="2160"/>
        <p:guide pos="2880"/>
      </p:guideLst>
    </p:cSldViewPr>
  </p:slideViewPr>
  <p:notesTextViewPr>
    <p:cViewPr>
      <p:scale>
        <a:sx n="1" d="1"/>
        <a:sy n="1" d="1"/>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970543" y="990600"/>
            <a:ext cx="7202913" cy="878993"/>
          </a:xfrm>
        </p:spPr>
        <p:txBody>
          <a:bodyPr anchor="b">
            <a:noAutofit/>
          </a:bodyPr>
          <a:lstStyle>
            <a:lvl1pPr algn="ctr">
              <a:defRPr sz="5000" b="1" baseline="0">
                <a:solidFill>
                  <a:srgbClr val="106D9C"/>
                </a:solidFill>
              </a:defRPr>
            </a:lvl1pPr>
          </a:lstStyle>
          <a:p>
            <a:r>
              <a:rPr lang="en-US" dirty="0" smtClean="0"/>
              <a:t>Title Header </a:t>
            </a:r>
            <a:endParaRPr lang="en-US" dirty="0"/>
          </a:p>
        </p:txBody>
      </p:sp>
      <p:sp>
        <p:nvSpPr>
          <p:cNvPr id="3" name="Subtitle 2"/>
          <p:cNvSpPr>
            <a:spLocks noGrp="1"/>
          </p:cNvSpPr>
          <p:nvPr>
            <p:ph type="subTitle" idx="1"/>
          </p:nvPr>
        </p:nvSpPr>
        <p:spPr>
          <a:xfrm>
            <a:off x="970543" y="2057400"/>
            <a:ext cx="7202913" cy="3990109"/>
          </a:xfrm>
        </p:spPr>
        <p:txBody>
          <a:bodyPr anchor="t">
            <a:normAutofit/>
          </a:bodyPr>
          <a:lstStyle>
            <a:lvl1pPr marL="342900" indent="-342900" algn="l">
              <a:buFont typeface="Arial" panose="020B0604020202020204" pitchFamily="34" charset="0"/>
              <a:buChar char="•"/>
              <a:defRPr sz="2000">
                <a:solidFill>
                  <a:schemeClr val="bg1">
                    <a:lumMod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
        <p:nvSpPr>
          <p:cNvPr id="4" name="Rectangle 3"/>
          <p:cNvSpPr/>
          <p:nvPr/>
        </p:nvSpPr>
        <p:spPr>
          <a:xfrm>
            <a:off x="7467600" y="6324600"/>
            <a:ext cx="1676400" cy="533400"/>
          </a:xfrm>
          <a:prstGeom prst="rect">
            <a:avLst/>
          </a:prstGeom>
          <a:solidFill>
            <a:srgbClr val="3B89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8100" y="6385785"/>
            <a:ext cx="1295400" cy="411029"/>
          </a:xfrm>
          <a:prstGeom prst="rect">
            <a:avLst/>
          </a:prstGeom>
        </p:spPr>
      </p:pic>
    </p:spTree>
    <p:extLst>
      <p:ext uri="{BB962C8B-B14F-4D97-AF65-F5344CB8AC3E}">
        <p14:creationId xmlns:p14="http://schemas.microsoft.com/office/powerpoint/2010/main" val="378052442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1273" y="1098325"/>
            <a:ext cx="7647708" cy="112634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31273" y="2337955"/>
            <a:ext cx="7647708" cy="3590122"/>
          </a:xfrm>
        </p:spPr>
        <p:txBody>
          <a:bodyPr>
            <a:normAutofit/>
          </a:bodyPr>
          <a:lstStyle>
            <a:lvl1pPr marL="0" indent="0">
              <a:buFont typeface="Arial" panose="020B0604020202020204" pitchFamily="34" charset="0"/>
              <a:buNone/>
              <a:defRPr sz="2000"/>
            </a:lvl1pPr>
            <a:lvl2pPr marL="557213" indent="-214313">
              <a:buFont typeface="Arial" panose="020B0604020202020204" pitchFamily="34" charset="0"/>
              <a:buChar char="•"/>
              <a:defRPr sz="2000"/>
            </a:lvl2pPr>
            <a:lvl3pPr marL="857250" indent="-171450">
              <a:buFont typeface="Wingdings" panose="05000000000000000000" pitchFamily="2" charset="2"/>
              <a:buChar char="§"/>
              <a:defRPr sz="2000"/>
            </a:lvl3pPr>
            <a:lvl4pPr marL="1200150" indent="-171450">
              <a:buFont typeface="Courier New" panose="02070309020205020404" pitchFamily="49" charset="0"/>
              <a:buChar char="o"/>
              <a:defRPr sz="2000"/>
            </a:lvl4pPr>
            <a:lvl5pPr marL="1543050" indent="-171450">
              <a:buFont typeface="Wingdings" panose="05000000000000000000" pitchFamily="2" charset="2"/>
              <a:buChar char="Ø"/>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4978974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997526"/>
            <a:ext cx="7796644" cy="932873"/>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1" y="2160589"/>
            <a:ext cx="3764972" cy="3880772"/>
          </a:xfrm>
        </p:spPr>
        <p:txBody>
          <a:bodyPr>
            <a:normAutofit/>
          </a:bodyPr>
          <a:lstStyle>
            <a:lvl1pPr marL="257175" indent="-257175">
              <a:buFont typeface="Arial" panose="020B0604020202020204" pitchFamily="34" charset="0"/>
              <a:buChar char="•"/>
              <a:defRPr sz="2000"/>
            </a:lvl1pPr>
            <a:lvl2pPr marL="557213" indent="-214313">
              <a:buFont typeface="Arial" panose="020B0604020202020204" pitchFamily="34" charset="0"/>
              <a:buChar char="•"/>
              <a:defRPr sz="2000"/>
            </a:lvl2pPr>
            <a:lvl3pPr marL="857250" indent="-171450">
              <a:buFont typeface="Arial" panose="020B0604020202020204" pitchFamily="34" charset="0"/>
              <a:buChar char="•"/>
              <a:defRPr sz="2000"/>
            </a:lvl3pPr>
            <a:lvl4pPr marL="1200150" indent="-171450">
              <a:buFont typeface="Arial" panose="020B0604020202020204" pitchFamily="34" charset="0"/>
              <a:buChar char="•"/>
              <a:defRPr sz="2000"/>
            </a:lvl4pPr>
            <a:lvl5pPr marL="1543050" indent="-171450">
              <a:buFont typeface="Arial" panose="020B0604020202020204" pitchFamily="34" charset="0"/>
              <a:buChar char="•"/>
              <a:defRPr sz="2000"/>
            </a:lvl5pPr>
            <a:lvl6pPr>
              <a:defRPr sz="900"/>
            </a:lvl6pPr>
            <a:lvl7pPr>
              <a:defRPr sz="900"/>
            </a:lvl7pPr>
            <a:lvl8pPr>
              <a:defRPr sz="900"/>
            </a:lvl8pPr>
            <a:lvl9pPr>
              <a:defRPr sz="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34346" y="2160589"/>
            <a:ext cx="3771900" cy="3880773"/>
          </a:xfrm>
        </p:spPr>
        <p:txBody>
          <a:bodyPr>
            <a:normAutofit/>
          </a:bodyPr>
          <a:lstStyle>
            <a:lvl1pPr marL="257175" indent="-257175">
              <a:buFont typeface="Arial" panose="020B0604020202020204" pitchFamily="34" charset="0"/>
              <a:buChar char="•"/>
              <a:defRPr sz="2000"/>
            </a:lvl1pPr>
            <a:lvl2pPr marL="557213" indent="-214313">
              <a:buFont typeface="Arial" panose="020B0604020202020204" pitchFamily="34" charset="0"/>
              <a:buChar char="•"/>
              <a:defRPr sz="2000"/>
            </a:lvl2pPr>
            <a:lvl3pPr marL="857250" indent="-171450">
              <a:buFont typeface="Arial" panose="020B0604020202020204" pitchFamily="34" charset="0"/>
              <a:buChar char="•"/>
              <a:defRPr sz="2000"/>
            </a:lvl3pPr>
            <a:lvl4pPr marL="1200150" indent="-171450">
              <a:buFont typeface="Arial" panose="020B0604020202020204" pitchFamily="34" charset="0"/>
              <a:buChar char="•"/>
              <a:defRPr sz="2000"/>
            </a:lvl4pPr>
            <a:lvl5pPr marL="1543050" indent="-171450">
              <a:buFont typeface="Arial" panose="020B0604020202020204" pitchFamily="34" charset="0"/>
              <a:buChar char="•"/>
              <a:defRPr sz="2000"/>
            </a:lvl5pPr>
            <a:lvl6pPr>
              <a:defRPr sz="900"/>
            </a:lvl6pPr>
            <a:lvl7pPr>
              <a:defRPr sz="900"/>
            </a:lvl7pPr>
            <a:lvl8pPr>
              <a:defRPr sz="900"/>
            </a:lvl8pPr>
            <a:lvl9pPr>
              <a:defRPr sz="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29179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71" y="34255"/>
            <a:ext cx="9144000" cy="6858000"/>
          </a:xfrm>
          <a:prstGeom prst="rect">
            <a:avLst/>
          </a:prstGeom>
        </p:spPr>
      </p:pic>
      <p:sp>
        <p:nvSpPr>
          <p:cNvPr id="2" name="Title Placeholder 1"/>
          <p:cNvSpPr>
            <a:spLocks noGrp="1"/>
          </p:cNvSpPr>
          <p:nvPr>
            <p:ph type="title"/>
          </p:nvPr>
        </p:nvSpPr>
        <p:spPr>
          <a:xfrm>
            <a:off x="831273" y="1098325"/>
            <a:ext cx="7647708" cy="1035275"/>
          </a:xfrm>
          <a:prstGeom prst="rect">
            <a:avLst/>
          </a:prstGeom>
        </p:spPr>
        <p:txBody>
          <a:bodyPr vert="horz" lIns="91440" tIns="45720" rIns="91440" bIns="45720" rtlCol="0" anchor="t">
            <a:noAutofit/>
          </a:bodyPr>
          <a:lstStyle/>
          <a:p>
            <a:r>
              <a:rPr lang="en-US" dirty="0" smtClean="0"/>
              <a:t>Title Header</a:t>
            </a:r>
            <a:endParaRPr lang="en-US" dirty="0"/>
          </a:p>
        </p:txBody>
      </p:sp>
      <p:sp>
        <p:nvSpPr>
          <p:cNvPr id="3" name="Text Placeholder 2"/>
          <p:cNvSpPr>
            <a:spLocks noGrp="1"/>
          </p:cNvSpPr>
          <p:nvPr>
            <p:ph type="body" idx="1"/>
          </p:nvPr>
        </p:nvSpPr>
        <p:spPr>
          <a:xfrm>
            <a:off x="831273" y="2286000"/>
            <a:ext cx="7647707" cy="389659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p:nvSpPr>
        <p:spPr>
          <a:xfrm>
            <a:off x="7471094" y="6420040"/>
            <a:ext cx="1698771" cy="472215"/>
          </a:xfrm>
          <a:prstGeom prst="rect">
            <a:avLst/>
          </a:prstGeom>
          <a:solidFill>
            <a:srgbClr val="3B89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58100" y="6385785"/>
            <a:ext cx="1295400" cy="411029"/>
          </a:xfrm>
          <a:prstGeom prst="rect">
            <a:avLst/>
          </a:prstGeom>
        </p:spPr>
      </p:pic>
    </p:spTree>
    <p:extLst>
      <p:ext uri="{BB962C8B-B14F-4D97-AF65-F5344CB8AC3E}">
        <p14:creationId xmlns:p14="http://schemas.microsoft.com/office/powerpoint/2010/main" val="3875465199"/>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Lst>
  <p:timing>
    <p:tnLst>
      <p:par>
        <p:cTn id="1" dur="indefinite" restart="never" nodeType="tmRoot"/>
      </p:par>
    </p:tnLst>
  </p:timing>
  <p:txStyles>
    <p:titleStyle>
      <a:lvl1pPr algn="ctr" defTabSz="342900" rtl="0" eaLnBrk="1" latinLnBrk="0" hangingPunct="1">
        <a:spcBef>
          <a:spcPct val="0"/>
        </a:spcBef>
        <a:buNone/>
        <a:defRPr sz="5000" b="1" kern="1200" baseline="0">
          <a:solidFill>
            <a:srgbClr val="106D9C"/>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rgbClr val="000000"/>
        </a:buClr>
        <a:buSzPct val="80000"/>
        <a:buFont typeface="Arial" panose="020B0604020202020204" pitchFamily="34" charset="0"/>
        <a:buChar char="•"/>
        <a:defRPr sz="1350" kern="1200">
          <a:solidFill>
            <a:srgbClr val="000000"/>
          </a:solidFill>
          <a:latin typeface="+mn-lt"/>
          <a:ea typeface="+mn-ea"/>
          <a:cs typeface="+mn-cs"/>
        </a:defRPr>
      </a:lvl1pPr>
      <a:lvl2pPr marL="557213" indent="-214313" algn="l" defTabSz="342900" rtl="0" eaLnBrk="1" latinLnBrk="0" hangingPunct="1">
        <a:spcBef>
          <a:spcPts val="750"/>
        </a:spcBef>
        <a:spcAft>
          <a:spcPts val="0"/>
        </a:spcAft>
        <a:buClr>
          <a:srgbClr val="000000"/>
        </a:buClr>
        <a:buSzPct val="80000"/>
        <a:buFont typeface="Arial" panose="020B0604020202020204" pitchFamily="34" charset="0"/>
        <a:buChar char="•"/>
        <a:defRPr sz="1200" kern="1200">
          <a:solidFill>
            <a:srgbClr val="000000"/>
          </a:solidFill>
          <a:latin typeface="+mn-lt"/>
          <a:ea typeface="+mn-ea"/>
          <a:cs typeface="+mn-cs"/>
        </a:defRPr>
      </a:lvl2pPr>
      <a:lvl3pPr marL="857250" indent="-171450" algn="l" defTabSz="342900" rtl="0" eaLnBrk="1" latinLnBrk="0" hangingPunct="1">
        <a:spcBef>
          <a:spcPts val="750"/>
        </a:spcBef>
        <a:spcAft>
          <a:spcPts val="0"/>
        </a:spcAft>
        <a:buClr>
          <a:srgbClr val="000000"/>
        </a:buClr>
        <a:buSzPct val="80000"/>
        <a:buFont typeface="Arial" panose="020B0604020202020204" pitchFamily="34" charset="0"/>
        <a:buChar char="•"/>
        <a:defRPr sz="1050" kern="1200">
          <a:solidFill>
            <a:srgbClr val="000000"/>
          </a:solidFill>
          <a:latin typeface="+mn-lt"/>
          <a:ea typeface="+mn-ea"/>
          <a:cs typeface="+mn-cs"/>
        </a:defRPr>
      </a:lvl3pPr>
      <a:lvl4pPr marL="1200150" indent="-171450" algn="l" defTabSz="342900" rtl="0" eaLnBrk="1" latinLnBrk="0" hangingPunct="1">
        <a:spcBef>
          <a:spcPts val="750"/>
        </a:spcBef>
        <a:spcAft>
          <a:spcPts val="0"/>
        </a:spcAft>
        <a:buClr>
          <a:srgbClr val="000000"/>
        </a:buClr>
        <a:buSzPct val="80000"/>
        <a:buFont typeface="Arial" panose="020B0604020202020204" pitchFamily="34" charset="0"/>
        <a:buChar char="•"/>
        <a:defRPr sz="900" kern="1200">
          <a:solidFill>
            <a:srgbClr val="000000"/>
          </a:solidFill>
          <a:latin typeface="+mn-lt"/>
          <a:ea typeface="+mn-ea"/>
          <a:cs typeface="+mn-cs"/>
        </a:defRPr>
      </a:lvl4pPr>
      <a:lvl5pPr marL="1543050" indent="-171450" algn="l" defTabSz="342900" rtl="0" eaLnBrk="1" latinLnBrk="0" hangingPunct="1">
        <a:spcBef>
          <a:spcPts val="750"/>
        </a:spcBef>
        <a:spcAft>
          <a:spcPts val="0"/>
        </a:spcAft>
        <a:buClr>
          <a:srgbClr val="000000"/>
        </a:buClr>
        <a:buSzPct val="80000"/>
        <a:buFont typeface="Arial" panose="020B0604020202020204" pitchFamily="34" charset="0"/>
        <a:buChar char="•"/>
        <a:defRPr sz="900" kern="1200">
          <a:solidFill>
            <a:srgbClr val="000000"/>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057400"/>
            <a:ext cx="7772400" cy="878993"/>
          </a:xfrm>
        </p:spPr>
        <p:txBody>
          <a:bodyPr/>
          <a:lstStyle/>
          <a:p>
            <a:r>
              <a:rPr lang="en-US" sz="4800" dirty="0" smtClean="0"/>
              <a:t>Pregnancy Dos and Don’ts</a:t>
            </a:r>
            <a:endParaRPr lang="en-US" sz="4800" dirty="0"/>
          </a:p>
        </p:txBody>
      </p:sp>
      <p:sp>
        <p:nvSpPr>
          <p:cNvPr id="3" name="Subtitle 2"/>
          <p:cNvSpPr>
            <a:spLocks noGrp="1"/>
          </p:cNvSpPr>
          <p:nvPr>
            <p:ph type="subTitle" idx="1"/>
          </p:nvPr>
        </p:nvSpPr>
        <p:spPr>
          <a:xfrm>
            <a:off x="914400" y="3200400"/>
            <a:ext cx="7202913" cy="685800"/>
          </a:xfrm>
        </p:spPr>
        <p:txBody>
          <a:bodyPr>
            <a:normAutofit/>
          </a:bodyPr>
          <a:lstStyle/>
          <a:p>
            <a:pPr marL="0" indent="0" algn="ctr">
              <a:buNone/>
            </a:pPr>
            <a:r>
              <a:rPr lang="en-US" sz="3000" dirty="0" smtClean="0"/>
              <a:t>With Dr. </a:t>
            </a:r>
            <a:r>
              <a:rPr lang="en-US" sz="3000" dirty="0" smtClean="0"/>
              <a:t>Todd Singleton</a:t>
            </a:r>
            <a:endParaRPr lang="en-US" sz="3000" dirty="0"/>
          </a:p>
        </p:txBody>
      </p:sp>
    </p:spTree>
    <p:extLst>
      <p:ext uri="{BB962C8B-B14F-4D97-AF65-F5344CB8AC3E}">
        <p14:creationId xmlns:p14="http://schemas.microsoft.com/office/powerpoint/2010/main" val="31123923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Infants Nutrition </a:t>
            </a:r>
          </a:p>
        </p:txBody>
      </p:sp>
      <p:sp>
        <p:nvSpPr>
          <p:cNvPr id="4" name="Content Placeholder 3"/>
          <p:cNvSpPr>
            <a:spLocks noGrp="1"/>
          </p:cNvSpPr>
          <p:nvPr>
            <p:ph sz="half" idx="1"/>
          </p:nvPr>
        </p:nvSpPr>
        <p:spPr>
          <a:xfrm>
            <a:off x="1219200" y="2286000"/>
            <a:ext cx="3428999" cy="3880772"/>
          </a:xfrm>
        </p:spPr>
        <p:txBody>
          <a:bodyPr/>
          <a:lstStyle/>
          <a:p>
            <a:r>
              <a:rPr lang="en-US" dirty="0" smtClean="0"/>
              <a:t>Sugar Free</a:t>
            </a:r>
          </a:p>
          <a:p>
            <a:r>
              <a:rPr lang="en-US" dirty="0" smtClean="0"/>
              <a:t>Daily Free</a:t>
            </a:r>
          </a:p>
          <a:p>
            <a:r>
              <a:rPr lang="en-US" dirty="0" smtClean="0"/>
              <a:t>Soy Free</a:t>
            </a:r>
          </a:p>
          <a:p>
            <a:r>
              <a:rPr lang="en-US" dirty="0" smtClean="0"/>
              <a:t>Lactose Free</a:t>
            </a:r>
          </a:p>
          <a:p>
            <a:r>
              <a:rPr lang="en-US" dirty="0" smtClean="0"/>
              <a:t>Needed Enzyme blends</a:t>
            </a:r>
          </a:p>
          <a:p>
            <a:r>
              <a:rPr lang="en-US" dirty="0" smtClean="0"/>
              <a:t>Vitamin A, C, E, K, B1, B2, B5, B6, B12 and K</a:t>
            </a:r>
          </a:p>
          <a:p>
            <a:r>
              <a:rPr lang="en-US" dirty="0" smtClean="0"/>
              <a:t>Folic Acid</a:t>
            </a:r>
          </a:p>
        </p:txBody>
      </p:sp>
      <p:pic>
        <p:nvPicPr>
          <p:cNvPr id="6"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244020" y="2160588"/>
            <a:ext cx="2551685" cy="3881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590800"/>
            <a:ext cx="1071563" cy="1071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43205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smtClean="0"/>
              <a:t>Are the Following Treatments Safe?</a:t>
            </a:r>
            <a:endParaRPr lang="en-US" sz="3500" dirty="0"/>
          </a:p>
        </p:txBody>
      </p:sp>
      <p:sp>
        <p:nvSpPr>
          <p:cNvPr id="4" name="Content Placeholder 3"/>
          <p:cNvSpPr>
            <a:spLocks noGrp="1"/>
          </p:cNvSpPr>
          <p:nvPr>
            <p:ph sz="half" idx="1"/>
          </p:nvPr>
        </p:nvSpPr>
        <p:spPr>
          <a:xfrm>
            <a:off x="1295400" y="2133600"/>
            <a:ext cx="3200399" cy="3880772"/>
          </a:xfrm>
        </p:spPr>
        <p:txBody>
          <a:bodyPr/>
          <a:lstStyle/>
          <a:p>
            <a:r>
              <a:rPr lang="en-US" dirty="0" smtClean="0"/>
              <a:t>Infrared </a:t>
            </a:r>
            <a:r>
              <a:rPr lang="en-US" dirty="0" err="1" smtClean="0"/>
              <a:t>Sanua</a:t>
            </a:r>
            <a:endParaRPr lang="en-US" dirty="0" smtClean="0"/>
          </a:p>
          <a:p>
            <a:pPr lvl="1"/>
            <a:r>
              <a:rPr lang="en-US" dirty="0" smtClean="0">
                <a:solidFill>
                  <a:srgbClr val="FF0000"/>
                </a:solidFill>
              </a:rPr>
              <a:t>NO</a:t>
            </a:r>
          </a:p>
          <a:p>
            <a:r>
              <a:rPr lang="en-US" dirty="0" err="1" smtClean="0"/>
              <a:t>Lipo</a:t>
            </a:r>
            <a:endParaRPr lang="en-US" dirty="0" smtClean="0"/>
          </a:p>
          <a:p>
            <a:pPr lvl="1"/>
            <a:r>
              <a:rPr lang="en-US" dirty="0" smtClean="0">
                <a:solidFill>
                  <a:srgbClr val="FF0000"/>
                </a:solidFill>
              </a:rPr>
              <a:t>NO</a:t>
            </a:r>
          </a:p>
          <a:p>
            <a:r>
              <a:rPr lang="en-US" dirty="0" smtClean="0"/>
              <a:t>SMT</a:t>
            </a:r>
          </a:p>
          <a:p>
            <a:pPr lvl="1"/>
            <a:r>
              <a:rPr lang="en-US" dirty="0" smtClean="0">
                <a:solidFill>
                  <a:srgbClr val="FF0000"/>
                </a:solidFill>
              </a:rPr>
              <a:t>YES</a:t>
            </a:r>
          </a:p>
          <a:p>
            <a:r>
              <a:rPr lang="en-US" dirty="0" smtClean="0"/>
              <a:t>WBV</a:t>
            </a:r>
          </a:p>
          <a:p>
            <a:pPr lvl="1"/>
            <a:r>
              <a:rPr lang="en-US" dirty="0" smtClean="0">
                <a:solidFill>
                  <a:srgbClr val="FF0000"/>
                </a:solidFill>
              </a:rPr>
              <a:t>YES – In 3</a:t>
            </a:r>
            <a:r>
              <a:rPr lang="en-US" baseline="30000" dirty="0" smtClean="0">
                <a:solidFill>
                  <a:srgbClr val="FF0000"/>
                </a:solidFill>
              </a:rPr>
              <a:t>rd</a:t>
            </a:r>
            <a:r>
              <a:rPr lang="en-US" dirty="0" smtClean="0">
                <a:solidFill>
                  <a:srgbClr val="FF0000"/>
                </a:solidFill>
              </a:rPr>
              <a:t> trimester then NO</a:t>
            </a:r>
            <a:endParaRPr lang="en-US" dirty="0">
              <a:solidFill>
                <a:srgbClr val="FF0000"/>
              </a:solidFill>
            </a:endParaRPr>
          </a:p>
        </p:txBody>
      </p:sp>
      <p:pic>
        <p:nvPicPr>
          <p:cNvPr id="9218" name="Picture 2" descr="Image result for pregnant m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1981200"/>
            <a:ext cx="2641600"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36851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752600"/>
            <a:ext cx="7202913" cy="1219200"/>
          </a:xfrm>
        </p:spPr>
        <p:txBody>
          <a:bodyPr/>
          <a:lstStyle/>
          <a:p>
            <a:r>
              <a:rPr lang="en-US" sz="6500" dirty="0" smtClean="0"/>
              <a:t>Thank You</a:t>
            </a:r>
            <a:endParaRPr lang="en-US" sz="6500" dirty="0"/>
          </a:p>
        </p:txBody>
      </p:sp>
      <p:sp>
        <p:nvSpPr>
          <p:cNvPr id="5" name="Subtitle 4"/>
          <p:cNvSpPr>
            <a:spLocks noGrp="1"/>
          </p:cNvSpPr>
          <p:nvPr>
            <p:ph type="subTitle" idx="1"/>
          </p:nvPr>
        </p:nvSpPr>
        <p:spPr>
          <a:xfrm>
            <a:off x="990600" y="3429000"/>
            <a:ext cx="7202913" cy="838200"/>
          </a:xfrm>
        </p:spPr>
        <p:txBody>
          <a:bodyPr/>
          <a:lstStyle/>
          <a:p>
            <a:pPr marL="0" indent="0" algn="ctr">
              <a:buNone/>
            </a:pPr>
            <a:r>
              <a:rPr lang="en-US" dirty="0" smtClean="0"/>
              <a:t>Text or call with any questions #801-903-7141</a:t>
            </a:r>
            <a:endParaRPr lang="en-US" dirty="0"/>
          </a:p>
        </p:txBody>
      </p:sp>
    </p:spTree>
    <p:extLst>
      <p:ext uri="{BB962C8B-B14F-4D97-AF65-F5344CB8AC3E}">
        <p14:creationId xmlns:p14="http://schemas.microsoft.com/office/powerpoint/2010/main" val="24151558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609600" y="1447800"/>
            <a:ext cx="4191000" cy="3880772"/>
          </a:xfrm>
        </p:spPr>
        <p:txBody>
          <a:bodyPr>
            <a:noAutofit/>
          </a:bodyPr>
          <a:lstStyle/>
          <a:p>
            <a:r>
              <a:rPr lang="en-US" sz="3000" dirty="0" smtClean="0"/>
              <a:t>In this webinar we are going to go over what Pregnant and Nursing woman can and can’t do while visiting your clinic, doing a program and taking supplements.</a:t>
            </a:r>
            <a:endParaRPr lang="en-US" sz="3000" dirty="0"/>
          </a:p>
        </p:txBody>
      </p:sp>
      <p:sp>
        <p:nvSpPr>
          <p:cNvPr id="7" name="AutoShape 4" descr="Image result for pregnant m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828800"/>
            <a:ext cx="3272738"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25561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7796644" cy="932873"/>
          </a:xfrm>
        </p:spPr>
        <p:txBody>
          <a:bodyPr/>
          <a:lstStyle/>
          <a:p>
            <a:r>
              <a:rPr lang="en-US" dirty="0" smtClean="0"/>
              <a:t>Question:</a:t>
            </a:r>
            <a:br>
              <a:rPr lang="en-US" dirty="0" smtClean="0"/>
            </a:br>
            <a:r>
              <a:rPr lang="en-US" sz="2200" i="1" dirty="0" smtClean="0"/>
              <a:t>Is it safe to complete a Club Reduce program while pregnant?</a:t>
            </a:r>
            <a:endParaRPr lang="en-US" sz="2200" i="1" dirty="0"/>
          </a:p>
        </p:txBody>
      </p:sp>
      <p:sp>
        <p:nvSpPr>
          <p:cNvPr id="4" name="Content Placeholder 3"/>
          <p:cNvSpPr>
            <a:spLocks noGrp="1"/>
          </p:cNvSpPr>
          <p:nvPr>
            <p:ph sz="half" idx="1"/>
          </p:nvPr>
        </p:nvSpPr>
        <p:spPr>
          <a:xfrm>
            <a:off x="1676400" y="2667000"/>
            <a:ext cx="3124199" cy="2563811"/>
          </a:xfrm>
        </p:spPr>
        <p:txBody>
          <a:bodyPr>
            <a:normAutofit/>
          </a:bodyPr>
          <a:lstStyle/>
          <a:p>
            <a:r>
              <a:rPr lang="en-US" sz="3000" dirty="0" smtClean="0">
                <a:solidFill>
                  <a:srgbClr val="FF0000"/>
                </a:solidFill>
              </a:rPr>
              <a:t>Yes!</a:t>
            </a:r>
          </a:p>
          <a:p>
            <a:r>
              <a:rPr lang="en-US" sz="3000" dirty="0" smtClean="0"/>
              <a:t>20 Day Rejuvenation WITHOUT the detox.</a:t>
            </a:r>
            <a:endParaRPr lang="en-US" sz="3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362200"/>
            <a:ext cx="2667000" cy="3445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62925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838200"/>
            <a:ext cx="7796644" cy="932873"/>
          </a:xfrm>
        </p:spPr>
        <p:txBody>
          <a:bodyPr/>
          <a:lstStyle/>
          <a:p>
            <a:r>
              <a:rPr lang="en-US" dirty="0"/>
              <a:t>Question:</a:t>
            </a:r>
            <a:br>
              <a:rPr lang="en-US" dirty="0"/>
            </a:br>
            <a:r>
              <a:rPr lang="en-US" sz="2000" i="1" dirty="0"/>
              <a:t>Is it safe to </a:t>
            </a:r>
            <a:r>
              <a:rPr lang="en-US" sz="2000" i="1" dirty="0" smtClean="0"/>
              <a:t>receive a Body Wrap while pregnant AND nursing?</a:t>
            </a:r>
            <a:endParaRPr lang="en-US" sz="2000" dirty="0"/>
          </a:p>
        </p:txBody>
      </p:sp>
      <p:sp>
        <p:nvSpPr>
          <p:cNvPr id="5" name="Content Placeholder 4"/>
          <p:cNvSpPr>
            <a:spLocks noGrp="1"/>
          </p:cNvSpPr>
          <p:nvPr>
            <p:ph sz="half" idx="1"/>
          </p:nvPr>
        </p:nvSpPr>
        <p:spPr>
          <a:xfrm>
            <a:off x="1295400" y="2286000"/>
            <a:ext cx="3200399" cy="3880772"/>
          </a:xfrm>
        </p:spPr>
        <p:txBody>
          <a:bodyPr>
            <a:normAutofit/>
          </a:bodyPr>
          <a:lstStyle/>
          <a:p>
            <a:r>
              <a:rPr lang="en-US" sz="2500" dirty="0" smtClean="0">
                <a:solidFill>
                  <a:srgbClr val="FF0000"/>
                </a:solidFill>
              </a:rPr>
              <a:t>No!</a:t>
            </a:r>
          </a:p>
          <a:p>
            <a:r>
              <a:rPr lang="en-US" sz="2500" dirty="0" smtClean="0"/>
              <a:t>Toxins from the Body Wrap get to the mothers blood stream.  The baby shares the same blood.</a:t>
            </a:r>
            <a:endParaRPr lang="en-US" sz="2500" dirty="0"/>
          </a:p>
        </p:txBody>
      </p:sp>
      <p:pic>
        <p:nvPicPr>
          <p:cNvPr id="3074" name="Picture 2" descr="Image result for body wr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667000"/>
            <a:ext cx="4048125" cy="2686051"/>
          </a:xfrm>
          <a:prstGeom prst="rect">
            <a:avLst/>
          </a:prstGeom>
          <a:noFill/>
          <a:extLst>
            <a:ext uri="{909E8E84-426E-40DD-AFC4-6F175D3DCCD1}">
              <a14:hiddenFill xmlns:a14="http://schemas.microsoft.com/office/drawing/2010/main">
                <a:solidFill>
                  <a:srgbClr val="FFFFFF"/>
                </a:solidFill>
              </a14:hiddenFill>
            </a:ext>
          </a:extLst>
        </p:spPr>
      </p:pic>
      <p:sp>
        <p:nvSpPr>
          <p:cNvPr id="7" name="&quot;No&quot; Symbol 6"/>
          <p:cNvSpPr/>
          <p:nvPr/>
        </p:nvSpPr>
        <p:spPr>
          <a:xfrm>
            <a:off x="5529262" y="2895600"/>
            <a:ext cx="2286000" cy="2057400"/>
          </a:xfrm>
          <a:prstGeom prst="noSmoking">
            <a:avLst>
              <a:gd name="adj" fmla="val 1334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7800592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Question:</a:t>
            </a:r>
            <a:br>
              <a:rPr lang="en-US" dirty="0"/>
            </a:br>
            <a:r>
              <a:rPr lang="en-US" sz="2000" i="1" dirty="0" smtClean="0"/>
              <a:t>Is it safe for a pregnant and nursing woman to do a detox?</a:t>
            </a:r>
            <a:endParaRPr lang="en-US" sz="2000" dirty="0"/>
          </a:p>
        </p:txBody>
      </p:sp>
      <p:sp>
        <p:nvSpPr>
          <p:cNvPr id="5" name="Content Placeholder 4"/>
          <p:cNvSpPr>
            <a:spLocks noGrp="1"/>
          </p:cNvSpPr>
          <p:nvPr>
            <p:ph sz="half" idx="1"/>
          </p:nvPr>
        </p:nvSpPr>
        <p:spPr>
          <a:xfrm>
            <a:off x="1066800" y="2362200"/>
            <a:ext cx="3460173" cy="3679161"/>
          </a:xfrm>
        </p:spPr>
        <p:txBody>
          <a:bodyPr>
            <a:normAutofit/>
          </a:bodyPr>
          <a:lstStyle/>
          <a:p>
            <a:r>
              <a:rPr lang="en-US" sz="2500" dirty="0" smtClean="0">
                <a:solidFill>
                  <a:srgbClr val="FF0000"/>
                </a:solidFill>
              </a:rPr>
              <a:t>No!</a:t>
            </a:r>
          </a:p>
          <a:p>
            <a:r>
              <a:rPr lang="en-US" sz="2500" dirty="0" smtClean="0"/>
              <a:t>A pregnant mother needs to eat to get nutrition to the baby.</a:t>
            </a:r>
          </a:p>
          <a:p>
            <a:r>
              <a:rPr lang="en-US" sz="2500" dirty="0" smtClean="0"/>
              <a:t>A nursing mother needs to eat have milk for the baby.</a:t>
            </a:r>
            <a:endParaRPr lang="en-US" sz="2500" dirty="0"/>
          </a:p>
        </p:txBody>
      </p:sp>
      <p:pic>
        <p:nvPicPr>
          <p:cNvPr id="4098" name="Picture 2" descr="Image result for solutions 4 detox k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666999"/>
            <a:ext cx="2857500" cy="2495551"/>
          </a:xfrm>
          <a:prstGeom prst="rect">
            <a:avLst/>
          </a:prstGeom>
          <a:noFill/>
          <a:extLst>
            <a:ext uri="{909E8E84-426E-40DD-AFC4-6F175D3DCCD1}">
              <a14:hiddenFill xmlns:a14="http://schemas.microsoft.com/office/drawing/2010/main">
                <a:solidFill>
                  <a:srgbClr val="FFFFFF"/>
                </a:solidFill>
              </a14:hiddenFill>
            </a:ext>
          </a:extLst>
        </p:spPr>
      </p:pic>
      <p:sp>
        <p:nvSpPr>
          <p:cNvPr id="8" name="&quot;No&quot; Symbol 7"/>
          <p:cNvSpPr/>
          <p:nvPr/>
        </p:nvSpPr>
        <p:spPr>
          <a:xfrm>
            <a:off x="5562600" y="3067050"/>
            <a:ext cx="1714500" cy="1600200"/>
          </a:xfrm>
          <a:prstGeom prst="noSmoking">
            <a:avLst>
              <a:gd name="adj" fmla="val 1334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5614550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9738" y="838200"/>
            <a:ext cx="7796644" cy="932873"/>
          </a:xfrm>
        </p:spPr>
        <p:txBody>
          <a:bodyPr/>
          <a:lstStyle/>
          <a:p>
            <a:r>
              <a:rPr lang="en-US" dirty="0"/>
              <a:t>Question:</a:t>
            </a:r>
            <a:br>
              <a:rPr lang="en-US" dirty="0"/>
            </a:br>
            <a:r>
              <a:rPr lang="en-US" sz="2000" i="1" dirty="0" smtClean="0"/>
              <a:t>Does Solutions4 offer prenatal supplements?</a:t>
            </a:r>
            <a:endParaRPr lang="en-US" sz="2000" dirty="0"/>
          </a:p>
        </p:txBody>
      </p:sp>
      <p:sp>
        <p:nvSpPr>
          <p:cNvPr id="5" name="Content Placeholder 4"/>
          <p:cNvSpPr>
            <a:spLocks noGrp="1"/>
          </p:cNvSpPr>
          <p:nvPr>
            <p:ph sz="half" idx="1"/>
          </p:nvPr>
        </p:nvSpPr>
        <p:spPr>
          <a:xfrm>
            <a:off x="609600" y="2160588"/>
            <a:ext cx="3962399" cy="4087811"/>
          </a:xfrm>
        </p:spPr>
        <p:txBody>
          <a:bodyPr>
            <a:normAutofit lnSpcReduction="10000"/>
          </a:bodyPr>
          <a:lstStyle/>
          <a:p>
            <a:r>
              <a:rPr lang="en-US" dirty="0" smtClean="0">
                <a:solidFill>
                  <a:srgbClr val="FF0000"/>
                </a:solidFill>
              </a:rPr>
              <a:t>Yes!</a:t>
            </a:r>
          </a:p>
          <a:p>
            <a:r>
              <a:rPr lang="en-US" dirty="0" smtClean="0"/>
              <a:t>The following are great prenatal supplements for your patient to take.</a:t>
            </a:r>
          </a:p>
          <a:p>
            <a:pPr lvl="1"/>
            <a:r>
              <a:rPr lang="en-US" dirty="0" smtClean="0"/>
              <a:t>1 Cardio Health</a:t>
            </a:r>
          </a:p>
          <a:p>
            <a:pPr lvl="1"/>
            <a:r>
              <a:rPr lang="en-US" dirty="0" smtClean="0"/>
              <a:t>2 Vitamin D</a:t>
            </a:r>
          </a:p>
          <a:p>
            <a:pPr lvl="1"/>
            <a:r>
              <a:rPr lang="en-US" dirty="0" smtClean="0"/>
              <a:t>2 Liquid Calcium</a:t>
            </a:r>
          </a:p>
          <a:p>
            <a:pPr lvl="1"/>
            <a:r>
              <a:rPr lang="en-US" dirty="0" smtClean="0"/>
              <a:t>2 Multivitamin/</a:t>
            </a:r>
            <a:r>
              <a:rPr lang="en-US" dirty="0" err="1" smtClean="0"/>
              <a:t>Multimineral</a:t>
            </a:r>
            <a:endParaRPr lang="en-US" dirty="0" smtClean="0"/>
          </a:p>
          <a:p>
            <a:pPr lvl="1"/>
            <a:r>
              <a:rPr lang="en-US" dirty="0" smtClean="0"/>
              <a:t>2 Thyroid/Adrenal (Iodine)</a:t>
            </a:r>
          </a:p>
          <a:p>
            <a:pPr lvl="1"/>
            <a:r>
              <a:rPr lang="en-US" dirty="0" smtClean="0"/>
              <a:t>3 Flax Seed Oil</a:t>
            </a:r>
          </a:p>
          <a:p>
            <a:pPr lvl="1"/>
            <a:r>
              <a:rPr lang="en-US" dirty="0" smtClean="0"/>
              <a:t>1 Nutritional Shake</a:t>
            </a:r>
            <a:endParaRPr lang="en-US" dirty="0"/>
          </a:p>
        </p:txBody>
      </p:sp>
      <p:sp>
        <p:nvSpPr>
          <p:cNvPr id="7" name="AutoShape 2" descr="https://photos-5.dropbox.com/t/2/AACmC2gEtJ6aRWfK_dzHmJNm0L4X0-WtzvksdlUWBpn1Zw/12/586863375/jpeg/256x256/1/_/1/2/Vanilla%20Nutritional%20Shake.jpg/ELKY6twEGNCQBCACKAI/6NFKA8PGxPc7IoL7Z0HNQDOk6hygANMglWoAD6QBzOU?size=2048x1536&amp;size_mode=3"/>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3661893"/>
            <a:ext cx="1600200" cy="2434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599" y="4179680"/>
            <a:ext cx="946467" cy="1861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1231" y="3273123"/>
            <a:ext cx="1100314" cy="1842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2203" y="2451986"/>
            <a:ext cx="804863"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3725" y="1981200"/>
            <a:ext cx="1981200" cy="1524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04174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Folic Acid</a:t>
            </a:r>
            <a:endParaRPr lang="en-US" dirty="0"/>
          </a:p>
        </p:txBody>
      </p:sp>
      <p:sp>
        <p:nvSpPr>
          <p:cNvPr id="3" name="Content Placeholder 2"/>
          <p:cNvSpPr>
            <a:spLocks noGrp="1"/>
          </p:cNvSpPr>
          <p:nvPr>
            <p:ph sz="half" idx="1"/>
          </p:nvPr>
        </p:nvSpPr>
        <p:spPr>
          <a:xfrm>
            <a:off x="990600" y="2136314"/>
            <a:ext cx="3962400" cy="4035886"/>
          </a:xfrm>
        </p:spPr>
        <p:txBody>
          <a:bodyPr>
            <a:normAutofit lnSpcReduction="10000"/>
          </a:bodyPr>
          <a:lstStyle/>
          <a:p>
            <a:r>
              <a:rPr lang="en-US" dirty="0" smtClean="0"/>
              <a:t>It is important for a woman who is pregnant to get enough folic acid because it helps prevent neural tube defects (NDTs).  It also helps prevent serious birth defects of the spinal cord like spina bifida and the brain.</a:t>
            </a:r>
          </a:p>
          <a:p>
            <a:r>
              <a:rPr lang="en-US" dirty="0" smtClean="0"/>
              <a:t>Solutions4 supplements that have folic acid:</a:t>
            </a:r>
          </a:p>
          <a:p>
            <a:pPr lvl="1"/>
            <a:r>
              <a:rPr lang="en-US" dirty="0" err="1" smtClean="0">
                <a:solidFill>
                  <a:srgbClr val="FF0000"/>
                </a:solidFill>
              </a:rPr>
              <a:t>Multiviatmin</a:t>
            </a:r>
            <a:r>
              <a:rPr lang="en-US" dirty="0" smtClean="0">
                <a:solidFill>
                  <a:srgbClr val="FF0000"/>
                </a:solidFill>
              </a:rPr>
              <a:t>/</a:t>
            </a:r>
            <a:r>
              <a:rPr lang="en-US" dirty="0" err="1" smtClean="0">
                <a:solidFill>
                  <a:srgbClr val="FF0000"/>
                </a:solidFill>
              </a:rPr>
              <a:t>Multimineral</a:t>
            </a:r>
            <a:endParaRPr lang="en-US" dirty="0" smtClean="0">
              <a:solidFill>
                <a:srgbClr val="FF0000"/>
              </a:solidFill>
            </a:endParaRPr>
          </a:p>
          <a:p>
            <a:pPr lvl="1"/>
            <a:r>
              <a:rPr lang="en-US" dirty="0" smtClean="0">
                <a:solidFill>
                  <a:srgbClr val="FF0000"/>
                </a:solidFill>
              </a:rPr>
              <a:t>Soluitons4 Nutritional Shake</a:t>
            </a:r>
            <a:endParaRPr lang="en-US" dirty="0">
              <a:solidFill>
                <a:srgbClr val="FF000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209800"/>
            <a:ext cx="1743075"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11776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990600" y="914400"/>
            <a:ext cx="7202913" cy="878993"/>
          </a:xfrm>
        </p:spPr>
        <p:txBody>
          <a:bodyPr/>
          <a:lstStyle/>
          <a:p>
            <a:r>
              <a:rPr lang="en-US" dirty="0" smtClean="0"/>
              <a:t>Folic Acid USP</a:t>
            </a:r>
            <a:endParaRPr lang="en-US" dirty="0"/>
          </a:p>
        </p:txBody>
      </p:sp>
      <p:sp>
        <p:nvSpPr>
          <p:cNvPr id="3" name="Content Placeholder 2"/>
          <p:cNvSpPr>
            <a:spLocks noGrp="1"/>
          </p:cNvSpPr>
          <p:nvPr>
            <p:ph type="subTitle" idx="1"/>
          </p:nvPr>
        </p:nvSpPr>
        <p:spPr>
          <a:xfrm>
            <a:off x="838200" y="1981200"/>
            <a:ext cx="7202913" cy="3990109"/>
          </a:xfrm>
        </p:spPr>
        <p:txBody>
          <a:bodyPr>
            <a:normAutofit fontScale="92500" lnSpcReduction="20000"/>
          </a:bodyPr>
          <a:lstStyle/>
          <a:p>
            <a:r>
              <a:rPr lang="en-US" dirty="0"/>
              <a:t>What does the USP Verified Mark tell you?</a:t>
            </a:r>
          </a:p>
          <a:p>
            <a:r>
              <a:rPr lang="en-US" dirty="0"/>
              <a:t>The distinctive USP Verified Mark is awarded by USP to dietary supplement products that successfully undergo and meet the stringent requirements of its voluntary USP Dietary Supplements Verification Process.</a:t>
            </a:r>
          </a:p>
          <a:p>
            <a:r>
              <a:rPr lang="en-US" dirty="0"/>
              <a:t>The USP Verified Mark on the label indicated that the product:</a:t>
            </a:r>
          </a:p>
          <a:p>
            <a:r>
              <a:rPr lang="en-US" dirty="0"/>
              <a:t>Contains the ingredients listed on the label, in the declared potency and amount</a:t>
            </a:r>
          </a:p>
          <a:p>
            <a:r>
              <a:rPr lang="en-US" dirty="0"/>
              <a:t>Does not contain harmful levels of specified contaminants</a:t>
            </a:r>
          </a:p>
          <a:p>
            <a:r>
              <a:rPr lang="en-US" dirty="0"/>
              <a:t>Will break down and release into the body within specified amount of time</a:t>
            </a:r>
          </a:p>
          <a:p>
            <a:r>
              <a:rPr lang="en-US" dirty="0"/>
              <a:t>Has been made using safe, sanitary and well-controlled manufacturing practices according to FDA and USP </a:t>
            </a:r>
            <a:r>
              <a:rPr lang="en-US" dirty="0" err="1"/>
              <a:t>guildeline</a:t>
            </a:r>
            <a:endParaRPr lang="en-US" dirty="0"/>
          </a:p>
          <a:p>
            <a:endParaRPr lang="en-US" dirty="0"/>
          </a:p>
        </p:txBody>
      </p:sp>
    </p:spTree>
    <p:extLst>
      <p:ext uri="{BB962C8B-B14F-4D97-AF65-F5344CB8AC3E}">
        <p14:creationId xmlns:p14="http://schemas.microsoft.com/office/powerpoint/2010/main" val="40515189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406" y="914400"/>
            <a:ext cx="7796644" cy="932873"/>
          </a:xfrm>
        </p:spPr>
        <p:txBody>
          <a:bodyPr/>
          <a:lstStyle/>
          <a:p>
            <a:r>
              <a:rPr lang="en-US" dirty="0" smtClean="0"/>
              <a:t>Infants Nutrition </a:t>
            </a:r>
            <a:endParaRPr lang="en-US" dirty="0"/>
          </a:p>
        </p:txBody>
      </p:sp>
      <p:sp>
        <p:nvSpPr>
          <p:cNvPr id="3" name="Content Placeholder 2"/>
          <p:cNvSpPr>
            <a:spLocks noGrp="1"/>
          </p:cNvSpPr>
          <p:nvPr>
            <p:ph sz="half" idx="1"/>
          </p:nvPr>
        </p:nvSpPr>
        <p:spPr>
          <a:xfrm>
            <a:off x="609600" y="2160588"/>
            <a:ext cx="4343399" cy="4545011"/>
          </a:xfrm>
        </p:spPr>
        <p:txBody>
          <a:bodyPr>
            <a:normAutofit/>
          </a:bodyPr>
          <a:lstStyle/>
          <a:p>
            <a:r>
              <a:rPr lang="en-US" dirty="0" smtClean="0"/>
              <a:t>The greatest nutrients an infant can receive is from the mothers breast milk.</a:t>
            </a:r>
          </a:p>
          <a:p>
            <a:r>
              <a:rPr lang="en-US" dirty="0" smtClean="0"/>
              <a:t>Some mothers are not able to breast feed for different reasons.</a:t>
            </a:r>
          </a:p>
          <a:p>
            <a:r>
              <a:rPr lang="en-US" dirty="0" smtClean="0"/>
              <a:t>Do not give your infants </a:t>
            </a:r>
            <a:r>
              <a:rPr lang="en-US" dirty="0" err="1" smtClean="0"/>
              <a:t>Similac</a:t>
            </a:r>
            <a:r>
              <a:rPr lang="en-US" dirty="0" smtClean="0"/>
              <a:t> or other related formulas!</a:t>
            </a:r>
          </a:p>
          <a:p>
            <a:pPr lvl="1"/>
            <a:r>
              <a:rPr lang="en-US" sz="1500" dirty="0" smtClean="0"/>
              <a:t>42.6% corn syrup solids (very first ingredient)</a:t>
            </a:r>
          </a:p>
          <a:p>
            <a:pPr lvl="1"/>
            <a:r>
              <a:rPr lang="en-US" sz="1500" dirty="0" smtClean="0"/>
              <a:t>11.5 % high oleic safflower oil</a:t>
            </a:r>
          </a:p>
          <a:p>
            <a:pPr lvl="1"/>
            <a:r>
              <a:rPr lang="en-US" sz="1500" dirty="0" smtClean="0"/>
              <a:t>10.1% sugar</a:t>
            </a:r>
          </a:p>
          <a:p>
            <a:pPr lvl="1"/>
            <a:r>
              <a:rPr lang="en-US" sz="1500" dirty="0" smtClean="0"/>
              <a:t>8.4% GMO soy oil</a:t>
            </a:r>
          </a:p>
          <a:p>
            <a:pPr lvl="1"/>
            <a:endParaRPr lang="en-US" sz="1500" dirty="0" smtClean="0"/>
          </a:p>
          <a:p>
            <a:endParaRPr lang="en-US" dirty="0"/>
          </a:p>
        </p:txBody>
      </p:sp>
      <p:pic>
        <p:nvPicPr>
          <p:cNvPr id="7170" name="Picture 2" descr="Image result for simila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362200"/>
            <a:ext cx="2990850" cy="2990850"/>
          </a:xfrm>
          <a:prstGeom prst="rect">
            <a:avLst/>
          </a:prstGeom>
          <a:noFill/>
          <a:extLst>
            <a:ext uri="{909E8E84-426E-40DD-AFC4-6F175D3DCCD1}">
              <a14:hiddenFill xmlns:a14="http://schemas.microsoft.com/office/drawing/2010/main">
                <a:solidFill>
                  <a:srgbClr val="FFFFFF"/>
                </a:solidFill>
              </a14:hiddenFill>
            </a:ext>
          </a:extLst>
        </p:spPr>
      </p:pic>
      <p:sp>
        <p:nvSpPr>
          <p:cNvPr id="6" name="&quot;No&quot; Symbol 5"/>
          <p:cNvSpPr/>
          <p:nvPr/>
        </p:nvSpPr>
        <p:spPr>
          <a:xfrm>
            <a:off x="5974556" y="2819400"/>
            <a:ext cx="1557338" cy="1524000"/>
          </a:xfrm>
          <a:prstGeom prst="noSmoking">
            <a:avLst>
              <a:gd name="adj" fmla="val 1334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861917460"/>
      </p:ext>
    </p:extLst>
  </p:cSld>
  <p:clrMapOvr>
    <a:masterClrMapping/>
  </p:clrMapOvr>
  <p:timing>
    <p:tnLst>
      <p:par>
        <p:cTn id="1" dur="indefinite" restart="never" nodeType="tmRoot"/>
      </p:par>
    </p:tnLst>
  </p:timing>
</p:sld>
</file>

<file path=ppt/theme/theme1.xml><?xml version="1.0" encoding="utf-8"?>
<a:theme xmlns:a="http://schemas.openxmlformats.org/drawingml/2006/main" name="Summit Theme2 (1)">
  <a:themeElements>
    <a:clrScheme name="Custom 1">
      <a:dk1>
        <a:srgbClr val="106D9C"/>
      </a:dk1>
      <a:lt1>
        <a:srgbClr val="106D9C"/>
      </a:lt1>
      <a:dk2>
        <a:srgbClr val="106D9C"/>
      </a:dk2>
      <a:lt2>
        <a:srgbClr val="106D9C"/>
      </a:lt2>
      <a:accent1>
        <a:srgbClr val="106D9C"/>
      </a:accent1>
      <a:accent2>
        <a:srgbClr val="106D9C"/>
      </a:accent2>
      <a:accent3>
        <a:srgbClr val="106D9C"/>
      </a:accent3>
      <a:accent4>
        <a:srgbClr val="106D9C"/>
      </a:accent4>
      <a:accent5>
        <a:srgbClr val="106D9C"/>
      </a:accent5>
      <a:accent6>
        <a:srgbClr val="106D9C"/>
      </a:accent6>
      <a:hlink>
        <a:srgbClr val="5F5F5F"/>
      </a:hlink>
      <a:folHlink>
        <a:srgbClr val="5F5F5F"/>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Summit Theme2" id="{718A665C-8674-44B6-B5DB-0B4D69A17002}" vid="{420C94B5-F2CC-4C35-BE5A-E24F081E3DC9}"/>
    </a:ext>
  </a:extLst>
</a:theme>
</file>

<file path=docProps/app.xml><?xml version="1.0" encoding="utf-8"?>
<Properties xmlns="http://schemas.openxmlformats.org/officeDocument/2006/extended-properties" xmlns:vt="http://schemas.openxmlformats.org/officeDocument/2006/docPropsVTypes">
  <Template>ss-ppt template</Template>
  <TotalTime>673</TotalTime>
  <Words>433</Words>
  <Application>Microsoft Office PowerPoint</Application>
  <PresentationFormat>On-screen Show (4:3)</PresentationFormat>
  <Paragraphs>63</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Summit Theme2 (1)</vt:lpstr>
      <vt:lpstr>Pregnancy Dos and Don’ts</vt:lpstr>
      <vt:lpstr>PowerPoint Presentation</vt:lpstr>
      <vt:lpstr>Question: Is it safe to complete a Club Reduce program while pregnant?</vt:lpstr>
      <vt:lpstr>Question: Is it safe to receive a Body Wrap while pregnant AND nursing?</vt:lpstr>
      <vt:lpstr>Question: Is it safe for a pregnant and nursing woman to do a detox?</vt:lpstr>
      <vt:lpstr>Question: Does Solutions4 offer prenatal supplements?</vt:lpstr>
      <vt:lpstr>Importance of Folic Acid</vt:lpstr>
      <vt:lpstr>Folic Acid USP</vt:lpstr>
      <vt:lpstr>Infants Nutrition </vt:lpstr>
      <vt:lpstr>Infants Nutrition </vt:lpstr>
      <vt:lpstr>Are the Following Treatments Safe?</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Lighthouse5</dc:creator>
  <cp:lastModifiedBy>Joe</cp:lastModifiedBy>
  <cp:revision>61</cp:revision>
  <dcterms:created xsi:type="dcterms:W3CDTF">2016-06-13T17:55:25Z</dcterms:created>
  <dcterms:modified xsi:type="dcterms:W3CDTF">2017-07-17T20:59:29Z</dcterms:modified>
</cp:coreProperties>
</file>