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9"/>
  </p:handoutMasterIdLst>
  <p:sldIdLst>
    <p:sldId id="256" r:id="rId2"/>
    <p:sldId id="324" r:id="rId3"/>
    <p:sldId id="325" r:id="rId4"/>
    <p:sldId id="326" r:id="rId5"/>
    <p:sldId id="327" r:id="rId6"/>
    <p:sldId id="328" r:id="rId7"/>
    <p:sldId id="332" r:id="rId8"/>
    <p:sldId id="333" r:id="rId9"/>
    <p:sldId id="329" r:id="rId10"/>
    <p:sldId id="330" r:id="rId11"/>
    <p:sldId id="331" r:id="rId12"/>
    <p:sldId id="335" r:id="rId13"/>
    <p:sldId id="336" r:id="rId14"/>
    <p:sldId id="337" r:id="rId15"/>
    <p:sldId id="334" r:id="rId16"/>
    <p:sldId id="338" r:id="rId17"/>
    <p:sldId id="357" r:id="rId1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74" autoAdjust="0"/>
    <p:restoredTop sz="94660" autoAdjust="0"/>
  </p:normalViewPr>
  <p:slideViewPr>
    <p:cSldViewPr snapToGrid="0">
      <p:cViewPr>
        <p:scale>
          <a:sx n="100" d="100"/>
          <a:sy n="100" d="100"/>
        </p:scale>
        <p:origin x="-726" y="-336"/>
      </p:cViewPr>
      <p:guideLst>
        <p:guide orient="horz" pos="2160"/>
        <p:guide pos="2880"/>
      </p:guideLst>
    </p:cSldViewPr>
  </p:slideViewPr>
  <p:outlineViewPr>
    <p:cViewPr>
      <p:scale>
        <a:sx n="33" d="100"/>
        <a:sy n="33" d="100"/>
      </p:scale>
      <p:origin x="0" y="34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B53930DC-1FA7-4801-ABDE-91AF39FA8EF2}" type="datetimeFigureOut">
              <a:rPr lang="en-US" smtClean="0"/>
              <a:t>10/4/2016</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8145F093-9EBF-48A7-B75F-AFD717707338}" type="slidenum">
              <a:rPr lang="en-US" smtClean="0"/>
              <a:t>‹#›</a:t>
            </a:fld>
            <a:endParaRPr lang="en-US"/>
          </a:p>
        </p:txBody>
      </p:sp>
    </p:spTree>
    <p:extLst>
      <p:ext uri="{BB962C8B-B14F-4D97-AF65-F5344CB8AC3E}">
        <p14:creationId xmlns:p14="http://schemas.microsoft.com/office/powerpoint/2010/main" val="6509973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4" y="1146427"/>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4"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8377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826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997528"/>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90"/>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48065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4"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7775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4644" y="900668"/>
            <a:ext cx="8324195" cy="4431983"/>
          </a:xfrm>
          <a:prstGeom prst="rect">
            <a:avLst/>
          </a:prstGeom>
          <a:noFill/>
        </p:spPr>
        <p:txBody>
          <a:bodyPr wrap="square" rtlCol="0">
            <a:spAutoFit/>
          </a:bodyPr>
          <a:lstStyle/>
          <a:p>
            <a:pPr algn="ctr"/>
            <a:r>
              <a:rPr lang="en-US" sz="6600" b="1" dirty="0" smtClean="0">
                <a:solidFill>
                  <a:srgbClr val="1C77A4"/>
                </a:solidFill>
              </a:rPr>
              <a:t>How to Increase Potential Patient Show </a:t>
            </a:r>
            <a:r>
              <a:rPr lang="en-US" sz="6600" b="1" dirty="0">
                <a:solidFill>
                  <a:srgbClr val="1C77A4"/>
                </a:solidFill>
              </a:rPr>
              <a:t>R</a:t>
            </a:r>
            <a:r>
              <a:rPr lang="en-US" sz="6600" b="1" dirty="0" smtClean="0">
                <a:solidFill>
                  <a:srgbClr val="1C77A4"/>
                </a:solidFill>
              </a:rPr>
              <a:t>ate In Your Office</a:t>
            </a:r>
            <a:endParaRPr lang="en-US" sz="6600" b="1" dirty="0" smtClean="0">
              <a:solidFill>
                <a:srgbClr val="1C77A4"/>
              </a:solidFill>
            </a:endParaRPr>
          </a:p>
          <a:p>
            <a:pPr algn="ctr"/>
            <a:endParaRPr lang="en-US" b="1" dirty="0" smtClean="0">
              <a:solidFill>
                <a:srgbClr val="1C77A4"/>
              </a:solidFill>
            </a:endParaRPr>
          </a:p>
        </p:txBody>
      </p:sp>
      <p:sp>
        <p:nvSpPr>
          <p:cNvPr id="3" name="TextBox 2"/>
          <p:cNvSpPr txBox="1"/>
          <p:nvPr/>
        </p:nvSpPr>
        <p:spPr>
          <a:xfrm>
            <a:off x="254642" y="5504101"/>
            <a:ext cx="8324195" cy="477054"/>
          </a:xfrm>
          <a:prstGeom prst="rect">
            <a:avLst/>
          </a:prstGeom>
          <a:noFill/>
        </p:spPr>
        <p:txBody>
          <a:bodyPr wrap="square" rtlCol="0">
            <a:spAutoFit/>
          </a:bodyPr>
          <a:lstStyle/>
          <a:p>
            <a:pPr algn="ctr"/>
            <a:r>
              <a:rPr lang="en-US" sz="2500" b="1" dirty="0" smtClean="0">
                <a:solidFill>
                  <a:srgbClr val="1C77A4"/>
                </a:solidFill>
              </a:rPr>
              <a:t>By Dr. Todd Singleton</a:t>
            </a:r>
            <a:endParaRPr lang="en-US" sz="2500" b="1" dirty="0" smtClean="0">
              <a:solidFill>
                <a:srgbClr val="1C77A4"/>
              </a:solidFill>
            </a:endParaRPr>
          </a:p>
        </p:txBody>
      </p:sp>
    </p:spTree>
    <p:extLst>
      <p:ext uri="{BB962C8B-B14F-4D97-AF65-F5344CB8AC3E}">
        <p14:creationId xmlns:p14="http://schemas.microsoft.com/office/powerpoint/2010/main" val="4261340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1" y="1799259"/>
            <a:ext cx="5818751" cy="4370427"/>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300" dirty="0" smtClean="0"/>
              <a:t>If a potential patient asks whether or not insurance covers your services: “If it did, you wouldn’t have this problem.”</a:t>
            </a:r>
          </a:p>
          <a:p>
            <a:pPr marL="285750" indent="-285750">
              <a:spcAft>
                <a:spcPts val="1000"/>
              </a:spcAft>
              <a:buFont typeface="Arial" panose="020B0604020202020204" pitchFamily="34" charset="0"/>
              <a:buChar char="•"/>
            </a:pPr>
            <a:r>
              <a:rPr lang="en-US" sz="2300" dirty="0" smtClean="0"/>
              <a:t>Insurance covers medication, DMEs, and surgery, which will not alleviate your ______ in the long-term. </a:t>
            </a:r>
          </a:p>
          <a:p>
            <a:pPr marL="285750" indent="-285750">
              <a:spcAft>
                <a:spcPts val="1000"/>
              </a:spcAft>
              <a:buFont typeface="Arial" panose="020B0604020202020204" pitchFamily="34" charset="0"/>
              <a:buChar char="•"/>
            </a:pPr>
            <a:r>
              <a:rPr lang="en-US" sz="2300" dirty="0" smtClean="0"/>
              <a:t>“Would you agree with me that what you are doing now is not working?”</a:t>
            </a:r>
          </a:p>
          <a:p>
            <a:pPr marL="285750" indent="-285750">
              <a:spcAft>
                <a:spcPts val="1000"/>
              </a:spcAft>
              <a:buFont typeface="Arial" panose="020B0604020202020204" pitchFamily="34" charset="0"/>
              <a:buChar char="•"/>
            </a:pPr>
            <a:r>
              <a:rPr lang="en-US" sz="2300" dirty="0" smtClean="0"/>
              <a:t>Many people with this same condition end up in assisted living centers that cost $5K to $8K per month.</a:t>
            </a:r>
          </a:p>
        </p:txBody>
      </p:sp>
      <p:sp>
        <p:nvSpPr>
          <p:cNvPr id="7" name="Title 1"/>
          <p:cNvSpPr>
            <a:spLocks noGrp="1"/>
          </p:cNvSpPr>
          <p:nvPr>
            <p:ph type="ctrTitle"/>
          </p:nvPr>
        </p:nvSpPr>
        <p:spPr>
          <a:xfrm>
            <a:off x="509954" y="984737"/>
            <a:ext cx="8194431" cy="694594"/>
          </a:xfrm>
        </p:spPr>
        <p:txBody>
          <a:bodyPr/>
          <a:lstStyle/>
          <a:p>
            <a:pPr algn="ctr"/>
            <a:r>
              <a:rPr lang="en-US" sz="4400" b="1" dirty="0" smtClean="0">
                <a:solidFill>
                  <a:srgbClr val="1C77A4"/>
                </a:solidFill>
                <a:latin typeface="+mn-lt"/>
              </a:rPr>
              <a:t>Discussing Insurance</a:t>
            </a:r>
            <a:endParaRPr lang="en-US" sz="3200" dirty="0">
              <a:latin typeface="+mn-lt"/>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1451" t="8056" r="17382" b="1378"/>
          <a:stretch/>
        </p:blipFill>
        <p:spPr>
          <a:xfrm>
            <a:off x="6390252" y="1679331"/>
            <a:ext cx="2398895" cy="4572000"/>
          </a:xfrm>
          <a:prstGeom prst="rect">
            <a:avLst/>
          </a:prstGeom>
        </p:spPr>
      </p:pic>
    </p:spTree>
    <p:extLst>
      <p:ext uri="{BB962C8B-B14F-4D97-AF65-F5344CB8AC3E}">
        <p14:creationId xmlns:p14="http://schemas.microsoft.com/office/powerpoint/2010/main" val="4068475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19146" y="1733031"/>
            <a:ext cx="4985239" cy="4452501"/>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400" dirty="0" smtClean="0"/>
              <a:t>A rule made effective in October of 2011 (section 2251.3 of the Medicare Manual) states that:</a:t>
            </a:r>
          </a:p>
          <a:p>
            <a:pPr marL="285750" indent="-285750">
              <a:spcAft>
                <a:spcPts val="1000"/>
              </a:spcAft>
              <a:buFont typeface="Arial" panose="020B0604020202020204" pitchFamily="34" charset="0"/>
              <a:buChar char="•"/>
            </a:pPr>
            <a:r>
              <a:rPr lang="en-US" sz="2400" dirty="0" smtClean="0"/>
              <a:t>“</a:t>
            </a:r>
            <a:r>
              <a:rPr lang="en-US" sz="2400" dirty="0"/>
              <a:t>A treatment plan that seeks to prevent disease, promote health, and prolong and enhance the quality of life; or therapy that is performed to maintain or prevent deterioration of a chronic condition is deemed NOT medically </a:t>
            </a:r>
            <a:r>
              <a:rPr lang="en-US" sz="2400" dirty="0" smtClean="0"/>
              <a:t>necessary.”</a:t>
            </a:r>
          </a:p>
        </p:txBody>
      </p:sp>
      <p:sp>
        <p:nvSpPr>
          <p:cNvPr id="7" name="Title 1"/>
          <p:cNvSpPr>
            <a:spLocks noGrp="1"/>
          </p:cNvSpPr>
          <p:nvPr>
            <p:ph type="ctrTitle"/>
          </p:nvPr>
        </p:nvSpPr>
        <p:spPr>
          <a:xfrm>
            <a:off x="509954" y="984737"/>
            <a:ext cx="8194431" cy="694594"/>
          </a:xfrm>
        </p:spPr>
        <p:txBody>
          <a:bodyPr/>
          <a:lstStyle/>
          <a:p>
            <a:pPr algn="ctr"/>
            <a:r>
              <a:rPr lang="en-US" sz="4400" b="1" dirty="0" smtClean="0">
                <a:solidFill>
                  <a:srgbClr val="1C77A4"/>
                </a:solidFill>
                <a:latin typeface="+mn-lt"/>
              </a:rPr>
              <a:t>The Problem with Medicare</a:t>
            </a:r>
            <a:endParaRPr lang="en-US" sz="3200" dirty="0">
              <a:latin typeface="+mn-lt"/>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6612" b="4707"/>
          <a:stretch/>
        </p:blipFill>
        <p:spPr>
          <a:xfrm>
            <a:off x="509954" y="1873708"/>
            <a:ext cx="2980592" cy="39687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314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23594" y="1776045"/>
            <a:ext cx="4721470" cy="4221669"/>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600" dirty="0" smtClean="0"/>
              <a:t>If a potential patient asks you what you do in your office…</a:t>
            </a:r>
          </a:p>
          <a:p>
            <a:pPr marL="285750" indent="-285750">
              <a:spcAft>
                <a:spcPts val="1000"/>
              </a:spcAft>
              <a:buFont typeface="Arial" panose="020B0604020202020204" pitchFamily="34" charset="0"/>
              <a:buChar char="•"/>
            </a:pPr>
            <a:r>
              <a:rPr lang="en-US" sz="2600" dirty="0" smtClean="0"/>
              <a:t>“Well, first of all, we need to see if you are one of the patients that can be helped. We’ve successfully helped thousands of patients, and we want to see if we can help you too..”</a:t>
            </a:r>
          </a:p>
        </p:txBody>
      </p:sp>
      <p:sp>
        <p:nvSpPr>
          <p:cNvPr id="5" name="Title 1"/>
          <p:cNvSpPr>
            <a:spLocks noGrp="1"/>
          </p:cNvSpPr>
          <p:nvPr>
            <p:ph type="ctrTitle"/>
          </p:nvPr>
        </p:nvSpPr>
        <p:spPr>
          <a:xfrm>
            <a:off x="509954" y="984737"/>
            <a:ext cx="8194431" cy="694594"/>
          </a:xfrm>
        </p:spPr>
        <p:txBody>
          <a:bodyPr/>
          <a:lstStyle/>
          <a:p>
            <a:pPr algn="ctr"/>
            <a:r>
              <a:rPr lang="en-US" sz="4400" b="1" dirty="0" smtClean="0">
                <a:solidFill>
                  <a:srgbClr val="1C77A4"/>
                </a:solidFill>
                <a:latin typeface="+mn-lt"/>
              </a:rPr>
              <a:t>Explaining the Process</a:t>
            </a:r>
            <a:endParaRPr lang="en-US" sz="3200"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244" y="1855175"/>
            <a:ext cx="2885367" cy="42216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0230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4254" y="2073519"/>
            <a:ext cx="4642338" cy="2492990"/>
          </a:xfrm>
          <a:prstGeom prst="rect">
            <a:avLst/>
          </a:prstGeom>
          <a:noFill/>
        </p:spPr>
        <p:txBody>
          <a:bodyPr wrap="square" rtlCol="0">
            <a:spAutoFit/>
          </a:bodyPr>
          <a:lstStyle/>
          <a:p>
            <a:pPr>
              <a:spcAft>
                <a:spcPts val="1000"/>
              </a:spcAft>
            </a:pPr>
            <a:r>
              <a:rPr lang="en-US" sz="2600" dirty="0" smtClean="0"/>
              <a:t>“We will do a thorough evaluation to get to the cause of your problem.  This will let the doctor know if you are a candidate for any of our programs”</a:t>
            </a:r>
            <a:endParaRPr lang="en-US" sz="2600" dirty="0" smtClean="0"/>
          </a:p>
        </p:txBody>
      </p:sp>
      <p:sp>
        <p:nvSpPr>
          <p:cNvPr id="5" name="Title 1"/>
          <p:cNvSpPr>
            <a:spLocks noGrp="1"/>
          </p:cNvSpPr>
          <p:nvPr>
            <p:ph type="ctrTitle"/>
          </p:nvPr>
        </p:nvSpPr>
        <p:spPr>
          <a:xfrm>
            <a:off x="509954" y="984737"/>
            <a:ext cx="8194431" cy="694594"/>
          </a:xfrm>
        </p:spPr>
        <p:txBody>
          <a:bodyPr/>
          <a:lstStyle/>
          <a:p>
            <a:pPr algn="ctr"/>
            <a:r>
              <a:rPr lang="en-US" sz="4400" b="1" dirty="0" smtClean="0">
                <a:solidFill>
                  <a:srgbClr val="1C77A4"/>
                </a:solidFill>
                <a:latin typeface="+mn-lt"/>
              </a:rPr>
              <a:t>Explaining the Process</a:t>
            </a:r>
            <a:endParaRPr lang="en-US" sz="3200" dirty="0">
              <a:latin typeface="+mn-lt"/>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5974"/>
          <a:stretch/>
        </p:blipFill>
        <p:spPr>
          <a:xfrm>
            <a:off x="5483722" y="1822938"/>
            <a:ext cx="2873009" cy="4053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3332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896" y="1841109"/>
            <a:ext cx="4571429" cy="4411464"/>
          </a:xfrm>
          <a:prstGeom prst="rect">
            <a:avLst/>
          </a:prstGeom>
          <a:noFill/>
        </p:spPr>
        <p:txBody>
          <a:bodyPr wrap="square" rtlCol="0">
            <a:spAutoFit/>
          </a:bodyPr>
          <a:lstStyle/>
          <a:p>
            <a:pPr marL="457200" indent="-457200">
              <a:spcAft>
                <a:spcPts val="1000"/>
              </a:spcAft>
              <a:buFont typeface="Arial" panose="020B0604020202020204" pitchFamily="34" charset="0"/>
              <a:buChar char="•"/>
            </a:pPr>
            <a:r>
              <a:rPr lang="en-US" sz="2200" dirty="0" smtClean="0"/>
              <a:t>“Let me get your address and phone number so that we can send you our newsletter! This will give you a little more information about what we do here.”</a:t>
            </a:r>
          </a:p>
          <a:p>
            <a:pPr marL="457200" indent="-457200">
              <a:spcAft>
                <a:spcPts val="1000"/>
              </a:spcAft>
              <a:buFont typeface="Arial" panose="020B0604020202020204" pitchFamily="34" charset="0"/>
              <a:buChar char="•"/>
            </a:pPr>
            <a:r>
              <a:rPr lang="en-US" sz="2200" dirty="0" smtClean="0"/>
              <a:t>If the potential patient still hasn’t scheduled, refer back to the script on scheduling.</a:t>
            </a:r>
          </a:p>
          <a:p>
            <a:pPr marL="457200" indent="-457200">
              <a:spcAft>
                <a:spcPts val="1000"/>
              </a:spcAft>
              <a:buFont typeface="Arial" panose="020B0604020202020204" pitchFamily="34" charset="0"/>
              <a:buChar char="•"/>
            </a:pPr>
            <a:r>
              <a:rPr lang="en-US" sz="2200" dirty="0" smtClean="0"/>
              <a:t>“Feel free to discuss what we do here with your friends and family!”</a:t>
            </a:r>
            <a:endParaRPr lang="en-US" sz="2200" dirty="0"/>
          </a:p>
        </p:txBody>
      </p:sp>
      <p:sp>
        <p:nvSpPr>
          <p:cNvPr id="5" name="Title 1"/>
          <p:cNvSpPr txBox="1">
            <a:spLocks/>
          </p:cNvSpPr>
          <p:nvPr/>
        </p:nvSpPr>
        <p:spPr>
          <a:xfrm>
            <a:off x="310896" y="984737"/>
            <a:ext cx="8503217" cy="694594"/>
          </a:xfrm>
          <a:prstGeom prst="rect">
            <a:avLst/>
          </a:prstGeom>
        </p:spPr>
        <p:txBody>
          <a:bodyPr vert="horz" lIns="91440" tIns="45720" rIns="91440" bIns="45720" rtlCol="0" anchor="t">
            <a:noAutofit/>
          </a:bodyPr>
          <a:lstStyle>
            <a:lvl1pPr algn="l" defTabSz="257175" rtl="0" eaLnBrk="1" latinLnBrk="0" hangingPunct="1">
              <a:spcBef>
                <a:spcPct val="0"/>
              </a:spcBef>
              <a:buNone/>
              <a:defRPr sz="202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smtClean="0">
                <a:solidFill>
                  <a:srgbClr val="1C77A4"/>
                </a:solidFill>
                <a:latin typeface="+mn-lt"/>
              </a:rPr>
              <a:t>Send Additional Information</a:t>
            </a:r>
            <a:endParaRPr lang="en-US" sz="4400" dirty="0">
              <a:latin typeface="+mn-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942" y="1841109"/>
            <a:ext cx="2910404" cy="3767328"/>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325" y="2219130"/>
            <a:ext cx="2885630" cy="37772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6526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2964"/>
          <a:stretch/>
        </p:blipFill>
        <p:spPr>
          <a:xfrm>
            <a:off x="5280404" y="1608991"/>
            <a:ext cx="3197725" cy="4651133"/>
          </a:xfrm>
          <a:prstGeom prst="rect">
            <a:avLst/>
          </a:prstGeom>
        </p:spPr>
      </p:pic>
      <p:sp>
        <p:nvSpPr>
          <p:cNvPr id="3" name="TextBox 2"/>
          <p:cNvSpPr txBox="1"/>
          <p:nvPr/>
        </p:nvSpPr>
        <p:spPr>
          <a:xfrm>
            <a:off x="844061" y="1899138"/>
            <a:ext cx="4659924" cy="4221669"/>
          </a:xfrm>
          <a:prstGeom prst="rect">
            <a:avLst/>
          </a:prstGeom>
          <a:noFill/>
        </p:spPr>
        <p:txBody>
          <a:bodyPr wrap="square" rtlCol="0">
            <a:spAutoFit/>
          </a:bodyPr>
          <a:lstStyle/>
          <a:p>
            <a:pPr marL="457200" indent="-457200">
              <a:spcAft>
                <a:spcPts val="1000"/>
              </a:spcAft>
              <a:buFont typeface="Arial" panose="020B0604020202020204" pitchFamily="34" charset="0"/>
              <a:buChar char="•"/>
            </a:pPr>
            <a:r>
              <a:rPr lang="en-US" sz="2600" dirty="0" smtClean="0"/>
              <a:t>For a Weight Loss patient invite them to the Free Weight Loss Seminar.  </a:t>
            </a:r>
            <a:endParaRPr lang="en-US" sz="2600" dirty="0"/>
          </a:p>
          <a:p>
            <a:pPr marL="457200" indent="-457200">
              <a:spcAft>
                <a:spcPts val="1000"/>
              </a:spcAft>
              <a:buFont typeface="Arial" panose="020B0604020202020204" pitchFamily="34" charset="0"/>
              <a:buChar char="•"/>
            </a:pPr>
            <a:r>
              <a:rPr lang="en-US" sz="2600" dirty="0" smtClean="0"/>
              <a:t>For a neuropathy patient let them know that the first evaluation is free.  They may also have up to 1-2 free treatments to see if they qualify to become a patient.</a:t>
            </a:r>
            <a:endParaRPr lang="en-US" sz="2600" dirty="0" smtClean="0"/>
          </a:p>
        </p:txBody>
      </p:sp>
      <p:sp>
        <p:nvSpPr>
          <p:cNvPr id="5" name="Title 1"/>
          <p:cNvSpPr>
            <a:spLocks noGrp="1"/>
          </p:cNvSpPr>
          <p:nvPr>
            <p:ph type="ctrTitle"/>
          </p:nvPr>
        </p:nvSpPr>
        <p:spPr>
          <a:xfrm>
            <a:off x="509954" y="984737"/>
            <a:ext cx="8194431" cy="694594"/>
          </a:xfrm>
        </p:spPr>
        <p:txBody>
          <a:bodyPr/>
          <a:lstStyle/>
          <a:p>
            <a:pPr algn="ctr"/>
            <a:r>
              <a:rPr lang="en-US" sz="4400" b="1" dirty="0" smtClean="0">
                <a:solidFill>
                  <a:srgbClr val="1C77A4"/>
                </a:solidFill>
                <a:latin typeface="+mn-lt"/>
              </a:rPr>
              <a:t>Don’t Forget Free Services!</a:t>
            </a:r>
            <a:endParaRPr lang="en-US" sz="3200" dirty="0">
              <a:latin typeface="+mn-lt"/>
            </a:endParaRPr>
          </a:p>
        </p:txBody>
      </p:sp>
    </p:spTree>
    <p:extLst>
      <p:ext uri="{BB962C8B-B14F-4D97-AF65-F5344CB8AC3E}">
        <p14:creationId xmlns:p14="http://schemas.microsoft.com/office/powerpoint/2010/main" val="2329821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538" y="2309392"/>
            <a:ext cx="1560093" cy="301381"/>
          </a:xfrm>
          <a:prstGeom prst="rect">
            <a:avLst/>
          </a:prstGeom>
          <a:ln>
            <a:noFill/>
          </a:ln>
          <a:effectLst>
            <a:outerShdw blurRad="292100" dist="139700" dir="2700000" algn="tl" rotWithShape="0">
              <a:srgbClr val="333333">
                <a:alpha val="65000"/>
              </a:srgbClr>
            </a:outerShdw>
          </a:effectLst>
        </p:spPr>
      </p:pic>
      <p:sp>
        <p:nvSpPr>
          <p:cNvPr id="4" name="Title 1"/>
          <p:cNvSpPr txBox="1">
            <a:spLocks/>
          </p:cNvSpPr>
          <p:nvPr/>
        </p:nvSpPr>
        <p:spPr>
          <a:xfrm>
            <a:off x="310896" y="984737"/>
            <a:ext cx="8503217" cy="694594"/>
          </a:xfrm>
          <a:prstGeom prst="rect">
            <a:avLst/>
          </a:prstGeom>
        </p:spPr>
        <p:txBody>
          <a:bodyPr vert="horz" lIns="91440" tIns="45720" rIns="91440" bIns="45720" rtlCol="0" anchor="t">
            <a:noAutofit/>
          </a:bodyPr>
          <a:lstStyle>
            <a:lvl1pPr algn="l" defTabSz="257175" rtl="0" eaLnBrk="1" latinLnBrk="0" hangingPunct="1">
              <a:spcBef>
                <a:spcPct val="0"/>
              </a:spcBef>
              <a:buNone/>
              <a:defRPr sz="202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rgbClr val="1C77A4"/>
                </a:solidFill>
                <a:latin typeface="+mn-lt"/>
              </a:rPr>
              <a:t>Where to Find Scripts on Club Reduce</a:t>
            </a:r>
            <a:endParaRPr lang="en-US" sz="3600"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530" y="1937040"/>
            <a:ext cx="4652682" cy="3999764"/>
          </a:xfrm>
          <a:prstGeom prst="rect">
            <a:avLst/>
          </a:prstGeom>
          <a:ln>
            <a:noFill/>
          </a:ln>
          <a:effectLst>
            <a:outerShdw blurRad="292100" dist="139700" dir="2700000" algn="tl" rotWithShape="0">
              <a:srgbClr val="333333">
                <a:alpha val="65000"/>
              </a:srgbClr>
            </a:outerShdw>
          </a:effectLst>
        </p:spPr>
      </p:pic>
      <p:sp>
        <p:nvSpPr>
          <p:cNvPr id="7" name="Oval 6"/>
          <p:cNvSpPr/>
          <p:nvPr/>
        </p:nvSpPr>
        <p:spPr>
          <a:xfrm>
            <a:off x="2709727" y="3793488"/>
            <a:ext cx="1163604" cy="116360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804584" y="2761130"/>
            <a:ext cx="1010334" cy="112058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582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7729" y="1285140"/>
            <a:ext cx="8519747" cy="1529130"/>
          </a:xfrm>
          <a:prstGeom prst="rect">
            <a:avLst/>
          </a:prstGeom>
        </p:spPr>
        <p:txBody>
          <a:bodyPr vert="horz" lIns="91440" tIns="45720" rIns="91440" bIns="45720" rtlCol="0" anchor="t">
            <a:normAutofit/>
          </a:bodyPr>
          <a:lstStyle>
            <a:lvl1pPr algn="l" defTabSz="257175" rtl="0" eaLnBrk="1" latinLnBrk="0" hangingPunct="1">
              <a:spcBef>
                <a:spcPct val="0"/>
              </a:spcBef>
              <a:buNone/>
              <a:defRPr sz="202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900" b="1" dirty="0" smtClean="0">
                <a:solidFill>
                  <a:srgbClr val="1C77A4"/>
                </a:solidFill>
                <a:latin typeface="+mn-lt"/>
              </a:rPr>
              <a:t>Thank you!</a:t>
            </a:r>
          </a:p>
          <a:p>
            <a:pPr algn="ctr"/>
            <a:endParaRPr lang="en-US" sz="4350" b="1" dirty="0">
              <a:solidFill>
                <a:srgbClr val="1C77A4"/>
              </a:solidFill>
              <a:latin typeface="+mn-lt"/>
            </a:endParaRPr>
          </a:p>
          <a:p>
            <a:pPr algn="ctr"/>
            <a:endParaRPr lang="en-US" sz="4350" dirty="0">
              <a:latin typeface="+mn-lt"/>
            </a:endParaRPr>
          </a:p>
        </p:txBody>
      </p:sp>
      <p:sp>
        <p:nvSpPr>
          <p:cNvPr id="9" name="Title 1"/>
          <p:cNvSpPr txBox="1">
            <a:spLocks/>
          </p:cNvSpPr>
          <p:nvPr/>
        </p:nvSpPr>
        <p:spPr>
          <a:xfrm>
            <a:off x="174379" y="3143250"/>
            <a:ext cx="8519747" cy="941511"/>
          </a:xfrm>
          <a:prstGeom prst="rect">
            <a:avLst/>
          </a:prstGeom>
        </p:spPr>
        <p:txBody>
          <a:bodyPr vert="horz" lIns="91440" tIns="45720" rIns="91440" bIns="45720" rtlCol="0" anchor="t">
            <a:normAutofit fontScale="77500" lnSpcReduction="20000"/>
          </a:bodyPr>
          <a:lstStyle>
            <a:lvl1pPr algn="l" defTabSz="257175" rtl="0" eaLnBrk="1" latinLnBrk="0" hangingPunct="1">
              <a:spcBef>
                <a:spcPct val="0"/>
              </a:spcBef>
              <a:buNone/>
              <a:defRPr sz="202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350" b="1" dirty="0" smtClean="0">
                <a:solidFill>
                  <a:srgbClr val="1C77A4"/>
                </a:solidFill>
                <a:latin typeface="+mn-lt"/>
              </a:rPr>
              <a:t>Any Question?</a:t>
            </a:r>
          </a:p>
          <a:p>
            <a:pPr algn="ctr"/>
            <a:r>
              <a:rPr lang="en-US" sz="4350" b="1" dirty="0" smtClean="0">
                <a:solidFill>
                  <a:srgbClr val="1C77A4"/>
                </a:solidFill>
                <a:latin typeface="+mn-lt"/>
              </a:rPr>
              <a:t>Call or text me at 801-903-7141</a:t>
            </a:r>
            <a:endParaRPr lang="en-US" sz="4350" b="1" dirty="0" smtClean="0">
              <a:solidFill>
                <a:srgbClr val="1C77A4"/>
              </a:solidFill>
              <a:latin typeface="+mn-lt"/>
            </a:endParaRPr>
          </a:p>
          <a:p>
            <a:pPr algn="ctr"/>
            <a:endParaRPr lang="en-US" sz="4350" b="1" dirty="0">
              <a:solidFill>
                <a:srgbClr val="1C77A4"/>
              </a:solidFill>
              <a:latin typeface="+mn-lt"/>
            </a:endParaRPr>
          </a:p>
          <a:p>
            <a:pPr algn="ctr"/>
            <a:endParaRPr lang="en-US" sz="4350" dirty="0">
              <a:latin typeface="+mn-lt"/>
            </a:endParaRPr>
          </a:p>
        </p:txBody>
      </p:sp>
    </p:spTree>
    <p:extLst>
      <p:ext uri="{BB962C8B-B14F-4D97-AF65-F5344CB8AC3E}">
        <p14:creationId xmlns:p14="http://schemas.microsoft.com/office/powerpoint/2010/main" val="2137313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7877" y="1824403"/>
            <a:ext cx="5073162" cy="5473293"/>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600" dirty="0" smtClean="0"/>
              <a:t>Each call may take 3-15 minutes.</a:t>
            </a:r>
          </a:p>
          <a:p>
            <a:pPr marL="285750" indent="-285750">
              <a:spcAft>
                <a:spcPts val="1000"/>
              </a:spcAft>
              <a:buFont typeface="Arial" panose="020B0604020202020204" pitchFamily="34" charset="0"/>
              <a:buChar char="•"/>
            </a:pPr>
            <a:r>
              <a:rPr lang="en-US" sz="2600" dirty="0" smtClean="0"/>
              <a:t>Use a mirror to make sure that you smile.</a:t>
            </a:r>
          </a:p>
          <a:p>
            <a:pPr marL="285750" indent="-285750">
              <a:spcAft>
                <a:spcPts val="1000"/>
              </a:spcAft>
              <a:buFont typeface="Arial" panose="020B0604020202020204" pitchFamily="34" charset="0"/>
              <a:buChar char="•"/>
            </a:pPr>
            <a:r>
              <a:rPr lang="en-US" sz="2600" dirty="0" smtClean="0"/>
              <a:t>Bring your “A” game.</a:t>
            </a:r>
          </a:p>
          <a:p>
            <a:pPr marL="285750" indent="-285750">
              <a:spcAft>
                <a:spcPts val="1000"/>
              </a:spcAft>
              <a:buFont typeface="Arial" panose="020B0604020202020204" pitchFamily="34" charset="0"/>
              <a:buChar char="•"/>
            </a:pPr>
            <a:r>
              <a:rPr lang="en-US" sz="2600" dirty="0" smtClean="0"/>
              <a:t>Remember that the way you say “hello” and the tone that you use will determine whether they hang up on your or not.</a:t>
            </a:r>
          </a:p>
          <a:p>
            <a:pPr marL="285750" indent="-285750">
              <a:spcAft>
                <a:spcPts val="1000"/>
              </a:spcAft>
              <a:buFont typeface="Arial" panose="020B0604020202020204" pitchFamily="34" charset="0"/>
              <a:buChar char="•"/>
            </a:pPr>
            <a:endParaRPr lang="en-US" sz="2400" dirty="0"/>
          </a:p>
          <a:p>
            <a:pPr marL="285750" indent="-285750">
              <a:spcAft>
                <a:spcPts val="1000"/>
              </a:spcAft>
              <a:buFont typeface="Arial" panose="020B0604020202020204" pitchFamily="34" charset="0"/>
              <a:buChar char="•"/>
            </a:pPr>
            <a:endParaRPr lang="en-US" sz="24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2683" t="11665" r="9636" b="12492"/>
          <a:stretch/>
        </p:blipFill>
        <p:spPr>
          <a:xfrm>
            <a:off x="6040314" y="1797619"/>
            <a:ext cx="2655278" cy="4462150"/>
          </a:xfrm>
          <a:prstGeom prst="rect">
            <a:avLst/>
          </a:prstGeom>
        </p:spPr>
      </p:pic>
      <p:sp>
        <p:nvSpPr>
          <p:cNvPr id="7" name="Title 1"/>
          <p:cNvSpPr>
            <a:spLocks noGrp="1"/>
          </p:cNvSpPr>
          <p:nvPr>
            <p:ph type="ctrTitle"/>
          </p:nvPr>
        </p:nvSpPr>
        <p:spPr>
          <a:xfrm>
            <a:off x="509954" y="984737"/>
            <a:ext cx="8194431" cy="694594"/>
          </a:xfrm>
        </p:spPr>
        <p:txBody>
          <a:bodyPr/>
          <a:lstStyle/>
          <a:p>
            <a:pPr algn="ctr"/>
            <a:r>
              <a:rPr lang="en-US" sz="4400" b="1" dirty="0" smtClean="0">
                <a:solidFill>
                  <a:srgbClr val="1C77A4"/>
                </a:solidFill>
                <a:latin typeface="+mn-lt"/>
              </a:rPr>
              <a:t>Phone Scripts and Techniques</a:t>
            </a:r>
            <a:endParaRPr lang="en-US" sz="3200" dirty="0">
              <a:latin typeface="+mn-lt"/>
            </a:endParaRPr>
          </a:p>
        </p:txBody>
      </p:sp>
    </p:spTree>
    <p:extLst>
      <p:ext uri="{BB962C8B-B14F-4D97-AF65-F5344CB8AC3E}">
        <p14:creationId xmlns:p14="http://schemas.microsoft.com/office/powerpoint/2010/main" val="3282583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51026" y="2083776"/>
            <a:ext cx="4835770" cy="3549690"/>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600" dirty="0" smtClean="0"/>
              <a:t>“My name is _________ and I work with Dr. ________.”</a:t>
            </a:r>
          </a:p>
          <a:p>
            <a:pPr marL="285750" indent="-285750">
              <a:spcAft>
                <a:spcPts val="1000"/>
              </a:spcAft>
              <a:buFont typeface="Arial" panose="020B0604020202020204" pitchFamily="34" charset="0"/>
              <a:buChar char="•"/>
            </a:pPr>
            <a:r>
              <a:rPr lang="en-US" sz="2600" dirty="0" smtClean="0"/>
              <a:t>“You ran across our site through your search for </a:t>
            </a:r>
            <a:r>
              <a:rPr lang="en-US" sz="2600" dirty="0" smtClean="0"/>
              <a:t>______</a:t>
            </a:r>
            <a:r>
              <a:rPr lang="en-US" sz="2600" dirty="0" smtClean="0"/>
              <a:t>” </a:t>
            </a:r>
            <a:r>
              <a:rPr lang="en-US" sz="2600" dirty="0" smtClean="0"/>
              <a:t>(or whatever you are listing). </a:t>
            </a:r>
          </a:p>
          <a:p>
            <a:pPr marL="285750" indent="-285750">
              <a:spcAft>
                <a:spcPts val="1000"/>
              </a:spcAft>
              <a:buFont typeface="Arial" panose="020B0604020202020204" pitchFamily="34" charset="0"/>
              <a:buChar char="•"/>
            </a:pPr>
            <a:r>
              <a:rPr lang="en-US" sz="2600" dirty="0" smtClean="0"/>
              <a:t>“I’m sorry you have to suffer with this.”</a:t>
            </a:r>
            <a:endParaRPr lang="en-US" sz="2600" dirty="0"/>
          </a:p>
        </p:txBody>
      </p:sp>
      <p:sp>
        <p:nvSpPr>
          <p:cNvPr id="6" name="Title 1"/>
          <p:cNvSpPr>
            <a:spLocks noGrp="1"/>
          </p:cNvSpPr>
          <p:nvPr>
            <p:ph type="ctrTitle"/>
          </p:nvPr>
        </p:nvSpPr>
        <p:spPr>
          <a:xfrm>
            <a:off x="509954" y="984737"/>
            <a:ext cx="8194431" cy="694594"/>
          </a:xfrm>
        </p:spPr>
        <p:txBody>
          <a:bodyPr/>
          <a:lstStyle/>
          <a:p>
            <a:pPr algn="ctr"/>
            <a:r>
              <a:rPr lang="en-US" sz="4400" b="1" dirty="0" smtClean="0">
                <a:solidFill>
                  <a:srgbClr val="1C77A4"/>
                </a:solidFill>
                <a:latin typeface="+mn-lt"/>
              </a:rPr>
              <a:t>How to Introduce Yourself</a:t>
            </a:r>
            <a:endParaRPr lang="en-US" sz="3200" dirty="0">
              <a:latin typeface="+mn-lt"/>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4775" b="14095"/>
          <a:stretch/>
        </p:blipFill>
        <p:spPr>
          <a:xfrm>
            <a:off x="589082" y="1951892"/>
            <a:ext cx="2947523" cy="39829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4411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3002"/>
          <a:stretch/>
        </p:blipFill>
        <p:spPr>
          <a:xfrm>
            <a:off x="5757288" y="1565030"/>
            <a:ext cx="3219658" cy="4692809"/>
          </a:xfrm>
          <a:prstGeom prst="rect">
            <a:avLst/>
          </a:prstGeom>
        </p:spPr>
      </p:pic>
      <p:sp>
        <p:nvSpPr>
          <p:cNvPr id="3" name="TextBox 2"/>
          <p:cNvSpPr txBox="1"/>
          <p:nvPr/>
        </p:nvSpPr>
        <p:spPr>
          <a:xfrm>
            <a:off x="509954" y="1881554"/>
            <a:ext cx="5319346" cy="4496103"/>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450" dirty="0" smtClean="0"/>
              <a:t>“Please tell me a little about your </a:t>
            </a:r>
            <a:r>
              <a:rPr lang="en-US" sz="2450" dirty="0" smtClean="0"/>
              <a:t>_____ and </a:t>
            </a:r>
            <a:r>
              <a:rPr lang="en-US" sz="2450" dirty="0" smtClean="0"/>
              <a:t>what it is that you have difficulty with. Are there things that you cannot do anymore?”</a:t>
            </a:r>
          </a:p>
          <a:p>
            <a:pPr marL="285750" indent="-285750">
              <a:spcAft>
                <a:spcPts val="1000"/>
              </a:spcAft>
              <a:buFont typeface="Arial" panose="020B0604020202020204" pitchFamily="34" charset="0"/>
              <a:buChar char="•"/>
            </a:pPr>
            <a:r>
              <a:rPr lang="en-US" sz="2450" dirty="0" smtClean="0"/>
              <a:t>Listen and let them talk.</a:t>
            </a:r>
          </a:p>
          <a:p>
            <a:pPr marL="285750" indent="-285750">
              <a:spcAft>
                <a:spcPts val="1000"/>
              </a:spcAft>
              <a:buFont typeface="Arial" panose="020B0604020202020204" pitchFamily="34" charset="0"/>
              <a:buChar char="•"/>
            </a:pPr>
            <a:r>
              <a:rPr lang="en-US" sz="2450" dirty="0" smtClean="0"/>
              <a:t>“Well, I have great news for you… the program that we use in our office has helped thousands of patients recover from ______ and get back to doing what they love.”</a:t>
            </a:r>
            <a:endParaRPr lang="en-US" sz="2450" dirty="0"/>
          </a:p>
        </p:txBody>
      </p:sp>
      <p:sp>
        <p:nvSpPr>
          <p:cNvPr id="9" name="Title 1"/>
          <p:cNvSpPr>
            <a:spLocks noGrp="1"/>
          </p:cNvSpPr>
          <p:nvPr>
            <p:ph type="ctrTitle"/>
          </p:nvPr>
        </p:nvSpPr>
        <p:spPr>
          <a:xfrm>
            <a:off x="509954" y="984737"/>
            <a:ext cx="8194431" cy="694594"/>
          </a:xfrm>
        </p:spPr>
        <p:txBody>
          <a:bodyPr/>
          <a:lstStyle/>
          <a:p>
            <a:pPr algn="ctr"/>
            <a:r>
              <a:rPr lang="en-US" sz="4400" b="1" dirty="0" smtClean="0">
                <a:solidFill>
                  <a:srgbClr val="1C77A4"/>
                </a:solidFill>
                <a:latin typeface="+mn-lt"/>
              </a:rPr>
              <a:t>Let Potential Patients Talk </a:t>
            </a:r>
            <a:endParaRPr lang="en-US" sz="3200" dirty="0">
              <a:latin typeface="+mn-lt"/>
            </a:endParaRPr>
          </a:p>
        </p:txBody>
      </p:sp>
    </p:spTree>
    <p:extLst>
      <p:ext uri="{BB962C8B-B14F-4D97-AF65-F5344CB8AC3E}">
        <p14:creationId xmlns:p14="http://schemas.microsoft.com/office/powerpoint/2010/main" val="1662310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54315" y="1734278"/>
            <a:ext cx="4756638" cy="4965462"/>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450" dirty="0" smtClean="0"/>
              <a:t>Share a personal story if you’ve worked in the clinic or talked with patients that have seen results. </a:t>
            </a:r>
          </a:p>
          <a:p>
            <a:pPr marL="285750" indent="-285750">
              <a:spcAft>
                <a:spcPts val="1000"/>
              </a:spcAft>
              <a:buFont typeface="Arial" panose="020B0604020202020204" pitchFamily="34" charset="0"/>
              <a:buChar char="•"/>
            </a:pPr>
            <a:r>
              <a:rPr lang="en-US" sz="2450" dirty="0" smtClean="0"/>
              <a:t>Note: If you have not worked in the clinic, you should spend 5-10 minutes each week visiting with patients to hear success stories. These stories are powerful when you report back to potential patients.</a:t>
            </a:r>
          </a:p>
          <a:p>
            <a:pPr>
              <a:spcAft>
                <a:spcPts val="1000"/>
              </a:spcAft>
            </a:pPr>
            <a:endParaRPr lang="en-US" sz="2450" dirty="0"/>
          </a:p>
        </p:txBody>
      </p:sp>
      <p:sp>
        <p:nvSpPr>
          <p:cNvPr id="5" name="Title 1"/>
          <p:cNvSpPr>
            <a:spLocks noGrp="1"/>
          </p:cNvSpPr>
          <p:nvPr>
            <p:ph type="ctrTitle"/>
          </p:nvPr>
        </p:nvSpPr>
        <p:spPr>
          <a:xfrm>
            <a:off x="509954" y="984737"/>
            <a:ext cx="8194431" cy="694594"/>
          </a:xfrm>
        </p:spPr>
        <p:txBody>
          <a:bodyPr/>
          <a:lstStyle/>
          <a:p>
            <a:pPr algn="ctr"/>
            <a:r>
              <a:rPr lang="en-US" sz="4400" b="1" dirty="0" smtClean="0">
                <a:solidFill>
                  <a:srgbClr val="1C77A4"/>
                </a:solidFill>
                <a:latin typeface="+mn-lt"/>
              </a:rPr>
              <a:t>Share Success Stories</a:t>
            </a:r>
            <a:endParaRPr lang="en-US" sz="3200"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415" y="1857374"/>
            <a:ext cx="2728547" cy="40928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3796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9954" y="1899139"/>
            <a:ext cx="4793566" cy="4932119"/>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200" dirty="0" smtClean="0"/>
              <a:t>For example: “I was in the clinic yesterday, and a man said that he didn’t need his cane anymore and can walk his dog around the entire block</a:t>
            </a:r>
            <a:r>
              <a:rPr lang="en-US" sz="2200" dirty="0" smtClean="0"/>
              <a:t>.”</a:t>
            </a:r>
          </a:p>
          <a:p>
            <a:pPr marL="285750" indent="-285750">
              <a:spcAft>
                <a:spcPts val="1000"/>
              </a:spcAft>
              <a:buFont typeface="Arial" panose="020B0604020202020204" pitchFamily="34" charset="0"/>
              <a:buChar char="•"/>
            </a:pPr>
            <a:r>
              <a:rPr lang="en-US" sz="2200" dirty="0" smtClean="0"/>
              <a:t>You can use any success stories that you have from other programs in your office!</a:t>
            </a:r>
            <a:endParaRPr lang="en-US" sz="2200" dirty="0" smtClean="0"/>
          </a:p>
          <a:p>
            <a:pPr marL="285750" indent="-285750">
              <a:spcAft>
                <a:spcPts val="1000"/>
              </a:spcAft>
              <a:buFont typeface="Arial" panose="020B0604020202020204" pitchFamily="34" charset="0"/>
              <a:buChar char="•"/>
            </a:pPr>
            <a:r>
              <a:rPr lang="en-US" sz="2200" dirty="0" smtClean="0"/>
              <a:t>“I would like to invite you into our office as soon as possible so that you can have an amazing experience too.”  </a:t>
            </a:r>
          </a:p>
          <a:p>
            <a:pPr>
              <a:spcAft>
                <a:spcPts val="1000"/>
              </a:spcAft>
            </a:pPr>
            <a:endParaRPr lang="en-US" sz="2550" dirty="0"/>
          </a:p>
        </p:txBody>
      </p:sp>
      <p:sp>
        <p:nvSpPr>
          <p:cNvPr id="5" name="Title 1"/>
          <p:cNvSpPr>
            <a:spLocks noGrp="1"/>
          </p:cNvSpPr>
          <p:nvPr>
            <p:ph type="ctrTitle"/>
          </p:nvPr>
        </p:nvSpPr>
        <p:spPr>
          <a:xfrm>
            <a:off x="509954" y="984737"/>
            <a:ext cx="8194431" cy="694594"/>
          </a:xfrm>
        </p:spPr>
        <p:txBody>
          <a:bodyPr/>
          <a:lstStyle/>
          <a:p>
            <a:pPr algn="ctr"/>
            <a:r>
              <a:rPr lang="en-US" sz="4400" b="1" dirty="0" smtClean="0">
                <a:solidFill>
                  <a:srgbClr val="1C77A4"/>
                </a:solidFill>
                <a:latin typeface="+mn-lt"/>
              </a:rPr>
              <a:t>Share Success Stories</a:t>
            </a:r>
            <a:endParaRPr lang="en-US" sz="3200" dirty="0">
              <a:latin typeface="+mn-l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373"/>
          <a:stretch/>
        </p:blipFill>
        <p:spPr>
          <a:xfrm>
            <a:off x="5206886" y="1565032"/>
            <a:ext cx="3660153" cy="4703884"/>
          </a:xfrm>
          <a:prstGeom prst="rect">
            <a:avLst/>
          </a:prstGeom>
        </p:spPr>
      </p:pic>
    </p:spTree>
    <p:extLst>
      <p:ext uri="{BB962C8B-B14F-4D97-AF65-F5344CB8AC3E}">
        <p14:creationId xmlns:p14="http://schemas.microsoft.com/office/powerpoint/2010/main" val="2592550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9816" y="1529861"/>
            <a:ext cx="3153507" cy="4730261"/>
          </a:xfrm>
          <a:prstGeom prst="rect">
            <a:avLst/>
          </a:prstGeom>
        </p:spPr>
      </p:pic>
      <p:sp>
        <p:nvSpPr>
          <p:cNvPr id="3" name="TextBox 2"/>
          <p:cNvSpPr txBox="1"/>
          <p:nvPr/>
        </p:nvSpPr>
        <p:spPr>
          <a:xfrm>
            <a:off x="589085" y="1730325"/>
            <a:ext cx="5275384" cy="4539704"/>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350" dirty="0" smtClean="0"/>
              <a:t>If your potential patient wants to check with their doctor before making an appointment, ask them:</a:t>
            </a:r>
          </a:p>
          <a:p>
            <a:pPr marL="285750" indent="-285750">
              <a:spcAft>
                <a:spcPts val="1000"/>
              </a:spcAft>
              <a:buFont typeface="Arial" panose="020B0604020202020204" pitchFamily="34" charset="0"/>
              <a:buChar char="•"/>
            </a:pPr>
            <a:r>
              <a:rPr lang="en-US" sz="2350" dirty="0" smtClean="0"/>
              <a:t>“How long has he/she been your doctor?”</a:t>
            </a:r>
          </a:p>
          <a:p>
            <a:pPr marL="285750" indent="-285750">
              <a:spcAft>
                <a:spcPts val="1000"/>
              </a:spcAft>
              <a:buFont typeface="Arial" panose="020B0604020202020204" pitchFamily="34" charset="0"/>
              <a:buChar char="•"/>
            </a:pPr>
            <a:r>
              <a:rPr lang="en-US" sz="2350" dirty="0" smtClean="0"/>
              <a:t>“Has your ______ gotten better or worse under their care?”</a:t>
            </a:r>
          </a:p>
          <a:p>
            <a:pPr marL="285750" indent="-285750">
              <a:spcAft>
                <a:spcPts val="1000"/>
              </a:spcAft>
              <a:buFont typeface="Arial" panose="020B0604020202020204" pitchFamily="34" charset="0"/>
              <a:buChar char="•"/>
            </a:pPr>
            <a:r>
              <a:rPr lang="en-US" sz="2350" dirty="0" smtClean="0"/>
              <a:t>Your doctor may be good at running tests and prescribing medications, but they haven’t fixed your underlying problem.</a:t>
            </a:r>
          </a:p>
        </p:txBody>
      </p:sp>
      <p:sp>
        <p:nvSpPr>
          <p:cNvPr id="5" name="Title 1"/>
          <p:cNvSpPr>
            <a:spLocks noGrp="1"/>
          </p:cNvSpPr>
          <p:nvPr>
            <p:ph type="ctrTitle"/>
          </p:nvPr>
        </p:nvSpPr>
        <p:spPr>
          <a:xfrm>
            <a:off x="509954" y="984737"/>
            <a:ext cx="8194431" cy="694594"/>
          </a:xfrm>
        </p:spPr>
        <p:txBody>
          <a:bodyPr/>
          <a:lstStyle/>
          <a:p>
            <a:pPr algn="ctr"/>
            <a:r>
              <a:rPr lang="en-US" sz="4400" b="1" dirty="0" smtClean="0">
                <a:solidFill>
                  <a:srgbClr val="1C77A4"/>
                </a:solidFill>
                <a:latin typeface="+mn-lt"/>
              </a:rPr>
              <a:t>Responding to Objections</a:t>
            </a:r>
            <a:endParaRPr lang="en-US" sz="3200" dirty="0">
              <a:latin typeface="+mn-lt"/>
            </a:endParaRPr>
          </a:p>
        </p:txBody>
      </p:sp>
    </p:spTree>
    <p:extLst>
      <p:ext uri="{BB962C8B-B14F-4D97-AF65-F5344CB8AC3E}">
        <p14:creationId xmlns:p14="http://schemas.microsoft.com/office/powerpoint/2010/main" val="4258455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1828800"/>
            <a:ext cx="4818185" cy="4221669"/>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600" dirty="0" smtClean="0"/>
              <a:t>If a potential patient wants to check their schedule first…</a:t>
            </a:r>
          </a:p>
          <a:p>
            <a:pPr marL="285750" indent="-285750">
              <a:spcAft>
                <a:spcPts val="1000"/>
              </a:spcAft>
              <a:buFont typeface="Arial" panose="020B0604020202020204" pitchFamily="34" charset="0"/>
              <a:buChar char="•"/>
            </a:pPr>
            <a:r>
              <a:rPr lang="en-US" sz="2600" dirty="0" smtClean="0"/>
              <a:t>“Can we at least pencil you in? Dr. _____ has a full schedule, and we’re mostly booking appointments three weeks out. We could have you walking around the block by then!”</a:t>
            </a:r>
          </a:p>
        </p:txBody>
      </p:sp>
      <p:sp>
        <p:nvSpPr>
          <p:cNvPr id="5" name="Title 1"/>
          <p:cNvSpPr>
            <a:spLocks noGrp="1"/>
          </p:cNvSpPr>
          <p:nvPr>
            <p:ph type="ctrTitle"/>
          </p:nvPr>
        </p:nvSpPr>
        <p:spPr>
          <a:xfrm>
            <a:off x="509954" y="984737"/>
            <a:ext cx="8194431" cy="694594"/>
          </a:xfrm>
        </p:spPr>
        <p:txBody>
          <a:bodyPr/>
          <a:lstStyle/>
          <a:p>
            <a:pPr algn="ctr"/>
            <a:r>
              <a:rPr lang="en-US" sz="4400" b="1" dirty="0" smtClean="0">
                <a:solidFill>
                  <a:srgbClr val="1C77A4"/>
                </a:solidFill>
                <a:latin typeface="+mn-lt"/>
              </a:rPr>
              <a:t>Responding to Objections</a:t>
            </a:r>
            <a:endParaRPr lang="en-US" sz="3200" dirty="0">
              <a:latin typeface="+mn-lt"/>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2808"/>
          <a:stretch/>
        </p:blipFill>
        <p:spPr>
          <a:xfrm>
            <a:off x="624253" y="1864649"/>
            <a:ext cx="2839212" cy="41499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5874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9677" y="2039816"/>
            <a:ext cx="5257799" cy="3657411"/>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500" dirty="0" smtClean="0"/>
              <a:t>“What day works best for you?”</a:t>
            </a:r>
          </a:p>
          <a:p>
            <a:pPr marL="742950" lvl="1" indent="-285750">
              <a:spcAft>
                <a:spcPts val="1000"/>
              </a:spcAft>
              <a:buFont typeface="Arial" panose="020B0604020202020204" pitchFamily="34" charset="0"/>
              <a:buChar char="•"/>
            </a:pPr>
            <a:r>
              <a:rPr lang="en-US" sz="2000" dirty="0" smtClean="0"/>
              <a:t>Always give two options (Monday or Wednesday, for example).</a:t>
            </a:r>
          </a:p>
          <a:p>
            <a:pPr marL="285750" indent="-285750">
              <a:spcAft>
                <a:spcPts val="1000"/>
              </a:spcAft>
              <a:buFont typeface="Arial" panose="020B0604020202020204" pitchFamily="34" charset="0"/>
              <a:buChar char="•"/>
            </a:pPr>
            <a:r>
              <a:rPr lang="en-US" sz="2500" dirty="0" smtClean="0"/>
              <a:t>“What time works best for you?”</a:t>
            </a:r>
          </a:p>
          <a:p>
            <a:pPr marL="742950" lvl="1" indent="-285750">
              <a:spcAft>
                <a:spcPts val="1000"/>
              </a:spcAft>
              <a:buFont typeface="Arial" panose="020B0604020202020204" pitchFamily="34" charset="0"/>
              <a:buChar char="•"/>
            </a:pPr>
            <a:r>
              <a:rPr lang="en-US" sz="2000" dirty="0" smtClean="0"/>
              <a:t>Give two options: morning or afternoon.</a:t>
            </a:r>
          </a:p>
          <a:p>
            <a:pPr marL="742950" lvl="1" indent="-285750">
              <a:spcAft>
                <a:spcPts val="1000"/>
              </a:spcAft>
              <a:buFont typeface="Arial" panose="020B0604020202020204" pitchFamily="34" charset="0"/>
              <a:buChar char="•"/>
            </a:pPr>
            <a:r>
              <a:rPr lang="en-US" sz="2000" dirty="0" smtClean="0"/>
              <a:t>“Would 9:15 or 11:15 work for you?”</a:t>
            </a:r>
          </a:p>
          <a:p>
            <a:pPr marL="742950" lvl="1" indent="-285750">
              <a:spcAft>
                <a:spcPts val="1000"/>
              </a:spcAft>
              <a:buFont typeface="Arial" panose="020B0604020202020204" pitchFamily="34" charset="0"/>
              <a:buChar char="•"/>
            </a:pPr>
            <a:r>
              <a:rPr lang="en-US" sz="2000" dirty="0" smtClean="0"/>
              <a:t>If they ask for a 10:00, ask “Would 10:15 work for you?”</a:t>
            </a:r>
          </a:p>
        </p:txBody>
      </p:sp>
      <p:sp>
        <p:nvSpPr>
          <p:cNvPr id="5" name="Title 1"/>
          <p:cNvSpPr>
            <a:spLocks noGrp="1"/>
          </p:cNvSpPr>
          <p:nvPr>
            <p:ph type="ctrTitle"/>
          </p:nvPr>
        </p:nvSpPr>
        <p:spPr>
          <a:xfrm>
            <a:off x="509954" y="984737"/>
            <a:ext cx="8194431" cy="694594"/>
          </a:xfrm>
        </p:spPr>
        <p:txBody>
          <a:bodyPr/>
          <a:lstStyle/>
          <a:p>
            <a:pPr algn="ctr"/>
            <a:r>
              <a:rPr lang="en-US" sz="4400" b="1" dirty="0" smtClean="0">
                <a:solidFill>
                  <a:srgbClr val="1C77A4"/>
                </a:solidFill>
                <a:latin typeface="+mn-lt"/>
              </a:rPr>
              <a:t>Don’t Ask “If” — Ask “When”</a:t>
            </a:r>
            <a:endParaRPr lang="en-US" sz="3200"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46" y="1931085"/>
            <a:ext cx="2672862" cy="40291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0694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Summit Theme2" id="{718A665C-8674-44B6-B5DB-0B4D69A17002}" vid="{420C94B5-F2CC-4C35-BE5A-E24F081E3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Summit Theme2 (1)</Template>
  <TotalTime>2932</TotalTime>
  <Words>883</Words>
  <Application>Microsoft Office PowerPoint</Application>
  <PresentationFormat>On-screen Show (4:3)</PresentationFormat>
  <Paragraphs>61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Summit Theme2</vt:lpstr>
      <vt:lpstr>PowerPoint Presentation</vt:lpstr>
      <vt:lpstr>Phone Scripts and Techniques</vt:lpstr>
      <vt:lpstr>How to Introduce Yourself</vt:lpstr>
      <vt:lpstr>Let Potential Patients Talk </vt:lpstr>
      <vt:lpstr>Share Success Stories</vt:lpstr>
      <vt:lpstr>Share Success Stories</vt:lpstr>
      <vt:lpstr>Responding to Objections</vt:lpstr>
      <vt:lpstr>Responding to Objections</vt:lpstr>
      <vt:lpstr>Don’t Ask “If” — Ask “When”</vt:lpstr>
      <vt:lpstr>Discussing Insurance</vt:lpstr>
      <vt:lpstr>The Problem with Medicare</vt:lpstr>
      <vt:lpstr>Explaining the Process</vt:lpstr>
      <vt:lpstr>Explaining the Process</vt:lpstr>
      <vt:lpstr>PowerPoint Presentation</vt:lpstr>
      <vt:lpstr>Don’t Forget Free Services!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Club Reduce</dc:creator>
  <cp:lastModifiedBy>Joe</cp:lastModifiedBy>
  <cp:revision>89</cp:revision>
  <cp:lastPrinted>2016-01-22T00:16:06Z</cp:lastPrinted>
  <dcterms:created xsi:type="dcterms:W3CDTF">2016-01-08T15:33:00Z</dcterms:created>
  <dcterms:modified xsi:type="dcterms:W3CDTF">2016-10-05T22:46:26Z</dcterms:modified>
</cp:coreProperties>
</file>