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56" r:id="rId2"/>
    <p:sldId id="271" r:id="rId3"/>
    <p:sldId id="273" r:id="rId4"/>
    <p:sldId id="275" r:id="rId5"/>
    <p:sldId id="276" r:id="rId6"/>
    <p:sldId id="274" r:id="rId7"/>
    <p:sldId id="277" r:id="rId8"/>
    <p:sldId id="280" r:id="rId9"/>
    <p:sldId id="281" r:id="rId10"/>
    <p:sldId id="272" r:id="rId11"/>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7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66" autoAdjust="0"/>
    <p:restoredTop sz="94660" autoAdjust="0"/>
  </p:normalViewPr>
  <p:slideViewPr>
    <p:cSldViewPr snapToGrid="0">
      <p:cViewPr varScale="1">
        <p:scale>
          <a:sx n="84" d="100"/>
          <a:sy n="84" d="100"/>
        </p:scale>
        <p:origin x="102" y="618"/>
      </p:cViewPr>
      <p:guideLst>
        <p:guide orient="horz" pos="2160"/>
        <p:guide pos="2880"/>
      </p:guideLst>
    </p:cSldViewPr>
  </p:slideViewPr>
  <p:outlineViewPr>
    <p:cViewPr>
      <p:scale>
        <a:sx n="33" d="100"/>
        <a:sy n="33" d="100"/>
      </p:scale>
      <p:origin x="0" y="346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5C7F8F78-2AC4-467C-A055-38E2B695F65F}" type="datetimeFigureOut">
              <a:rPr lang="en-US" smtClean="0"/>
              <a:t>4/11/2016</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1FCF018A-CF5B-419F-8B92-4EB5FD3416E7}" type="slidenum">
              <a:rPr lang="en-US" smtClean="0"/>
              <a:t>‹#›</a:t>
            </a:fld>
            <a:endParaRPr lang="en-US"/>
          </a:p>
        </p:txBody>
      </p:sp>
    </p:spTree>
    <p:extLst>
      <p:ext uri="{BB962C8B-B14F-4D97-AF65-F5344CB8AC3E}">
        <p14:creationId xmlns:p14="http://schemas.microsoft.com/office/powerpoint/2010/main" val="1166099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BFA9EE88-52A6-4DEA-B2D6-1F357986D165}" type="datetimeFigureOut">
              <a:rPr lang="en-US" smtClean="0"/>
              <a:t>4/11/2016</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7C8FEF65-A512-4AE1-8B81-B7DA49CFC200}" type="slidenum">
              <a:rPr lang="en-US" smtClean="0"/>
              <a:t>‹#›</a:t>
            </a:fld>
            <a:endParaRPr lang="en-US"/>
          </a:p>
        </p:txBody>
      </p:sp>
    </p:spTree>
    <p:extLst>
      <p:ext uri="{BB962C8B-B14F-4D97-AF65-F5344CB8AC3E}">
        <p14:creationId xmlns:p14="http://schemas.microsoft.com/office/powerpoint/2010/main" val="1457181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970544" y="1146427"/>
            <a:ext cx="7202913" cy="878993"/>
          </a:xfrm>
        </p:spPr>
        <p:txBody>
          <a:bodyPr anchor="b">
            <a:noAutofit/>
          </a:bodyPr>
          <a:lstStyle>
            <a:lvl1pPr algn="l">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70544" y="2222847"/>
            <a:ext cx="7202913" cy="3824662"/>
          </a:xfrm>
        </p:spPr>
        <p:txBody>
          <a:bodyPr anchor="t"/>
          <a:lstStyle>
            <a:lvl1pPr marL="0" indent="0" algn="l">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08377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1273" y="1098325"/>
            <a:ext cx="7647708" cy="112634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31273" y="2337955"/>
            <a:ext cx="7647708" cy="35901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48267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2" y="997528"/>
            <a:ext cx="7796644" cy="932873"/>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1" y="2160589"/>
            <a:ext cx="3764972" cy="388077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4346" y="2160590"/>
            <a:ext cx="3771900" cy="388077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748065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831273" y="1098325"/>
            <a:ext cx="764770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1274" y="2419126"/>
            <a:ext cx="7647707" cy="37634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977752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3040" y="1547248"/>
            <a:ext cx="8324195" cy="3631763"/>
          </a:xfrm>
          <a:prstGeom prst="rect">
            <a:avLst/>
          </a:prstGeom>
          <a:noFill/>
        </p:spPr>
        <p:txBody>
          <a:bodyPr wrap="square" rtlCol="0">
            <a:spAutoFit/>
          </a:bodyPr>
          <a:lstStyle/>
          <a:p>
            <a:pPr algn="ctr"/>
            <a:r>
              <a:rPr lang="en-US" sz="6000" b="1" dirty="0" smtClean="0">
                <a:solidFill>
                  <a:srgbClr val="1C77A4"/>
                </a:solidFill>
              </a:rPr>
              <a:t>How to Help Your Patients Through a Healing Crisis</a:t>
            </a:r>
            <a:endParaRPr lang="en-US" sz="5400" b="1" dirty="0" smtClean="0">
              <a:solidFill>
                <a:srgbClr val="1C77A4"/>
              </a:solidFill>
            </a:endParaRPr>
          </a:p>
          <a:p>
            <a:pPr algn="ctr"/>
            <a:endParaRPr lang="en-US" b="1" dirty="0">
              <a:solidFill>
                <a:srgbClr val="1C77A4"/>
              </a:solidFill>
            </a:endParaRPr>
          </a:p>
          <a:p>
            <a:pPr algn="ctr"/>
            <a:r>
              <a:rPr lang="en-US" sz="3200" dirty="0" smtClean="0"/>
              <a:t>With Dr. Todd Singleton</a:t>
            </a:r>
            <a:endParaRPr lang="en-US" sz="1050" dirty="0" smtClean="0"/>
          </a:p>
        </p:txBody>
      </p:sp>
    </p:spTree>
    <p:extLst>
      <p:ext uri="{BB962C8B-B14F-4D97-AF65-F5344CB8AC3E}">
        <p14:creationId xmlns:p14="http://schemas.microsoft.com/office/powerpoint/2010/main" val="4261340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1938" y="2507834"/>
            <a:ext cx="8703047" cy="1107996"/>
          </a:xfrm>
          <a:prstGeom prst="rect">
            <a:avLst/>
          </a:prstGeom>
          <a:noFill/>
        </p:spPr>
        <p:txBody>
          <a:bodyPr wrap="square" rtlCol="0">
            <a:spAutoFit/>
          </a:bodyPr>
          <a:lstStyle/>
          <a:p>
            <a:pPr algn="ctr"/>
            <a:r>
              <a:rPr lang="en-US" sz="6600" b="1" dirty="0" smtClean="0">
                <a:solidFill>
                  <a:srgbClr val="1C77A4"/>
                </a:solidFill>
              </a:rPr>
              <a:t>Any Questions?</a:t>
            </a:r>
          </a:p>
        </p:txBody>
      </p:sp>
    </p:spTree>
    <p:extLst>
      <p:ext uri="{BB962C8B-B14F-4D97-AF65-F5344CB8AC3E}">
        <p14:creationId xmlns:p14="http://schemas.microsoft.com/office/powerpoint/2010/main" val="3594323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0818" y="918731"/>
            <a:ext cx="8703047" cy="754053"/>
          </a:xfrm>
          <a:prstGeom prst="rect">
            <a:avLst/>
          </a:prstGeom>
          <a:noFill/>
        </p:spPr>
        <p:txBody>
          <a:bodyPr wrap="square" rtlCol="0">
            <a:spAutoFit/>
          </a:bodyPr>
          <a:lstStyle/>
          <a:p>
            <a:pPr algn="ctr"/>
            <a:r>
              <a:rPr lang="en-US" sz="4300" b="1" dirty="0" smtClean="0">
                <a:solidFill>
                  <a:srgbClr val="1C77A4"/>
                </a:solidFill>
              </a:rPr>
              <a:t>The Process of Detoxification</a:t>
            </a:r>
          </a:p>
        </p:txBody>
      </p:sp>
      <p:sp>
        <p:nvSpPr>
          <p:cNvPr id="2" name="TextBox 1"/>
          <p:cNvSpPr txBox="1"/>
          <p:nvPr/>
        </p:nvSpPr>
        <p:spPr>
          <a:xfrm>
            <a:off x="3901904" y="1999059"/>
            <a:ext cx="4819186" cy="3621504"/>
          </a:xfrm>
          <a:prstGeom prst="rect">
            <a:avLst/>
          </a:prstGeom>
          <a:noFill/>
        </p:spPr>
        <p:txBody>
          <a:bodyPr wrap="square" rtlCol="0">
            <a:spAutoFit/>
          </a:bodyPr>
          <a:lstStyle/>
          <a:p>
            <a:pPr marL="285750" indent="-285750">
              <a:spcBef>
                <a:spcPts val="750"/>
              </a:spcBef>
              <a:buFont typeface="Arial" panose="020B0604020202020204" pitchFamily="34" charset="0"/>
              <a:buChar char="•"/>
            </a:pPr>
            <a:r>
              <a:rPr lang="en-US" sz="2400" dirty="0" smtClean="0"/>
              <a:t>A detoxification program removes all barriers to the body’s natural healing abilities.</a:t>
            </a:r>
          </a:p>
          <a:p>
            <a:pPr marL="285750" indent="-285750">
              <a:spcBef>
                <a:spcPts val="750"/>
              </a:spcBef>
              <a:buFont typeface="Arial" panose="020B0604020202020204" pitchFamily="34" charset="0"/>
              <a:buChar char="•"/>
            </a:pPr>
            <a:r>
              <a:rPr lang="en-US" sz="2400" dirty="0" smtClean="0"/>
              <a:t>On a detoxification program, the gut is given a rest and energy is conserved.</a:t>
            </a:r>
          </a:p>
          <a:p>
            <a:pPr marL="285750" indent="-285750">
              <a:spcBef>
                <a:spcPts val="750"/>
              </a:spcBef>
              <a:buFont typeface="Arial" panose="020B0604020202020204" pitchFamily="34" charset="0"/>
              <a:buChar char="•"/>
            </a:pPr>
            <a:r>
              <a:rPr lang="en-US" sz="2400" dirty="0" smtClean="0"/>
              <a:t>The body uses this energy to rid itself of toxins and accumulated waste.</a:t>
            </a:r>
            <a:endParaRPr lang="en-US" sz="2400"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43500" r="9875"/>
          <a:stretch/>
        </p:blipFill>
        <p:spPr>
          <a:xfrm>
            <a:off x="697230" y="1856292"/>
            <a:ext cx="2914650" cy="39070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50180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0818" y="861581"/>
            <a:ext cx="8703047" cy="769441"/>
          </a:xfrm>
          <a:prstGeom prst="rect">
            <a:avLst/>
          </a:prstGeom>
          <a:noFill/>
        </p:spPr>
        <p:txBody>
          <a:bodyPr wrap="square" rtlCol="0">
            <a:spAutoFit/>
          </a:bodyPr>
          <a:lstStyle/>
          <a:p>
            <a:pPr algn="ctr"/>
            <a:r>
              <a:rPr lang="en-US" sz="4400" b="1" dirty="0" smtClean="0">
                <a:solidFill>
                  <a:srgbClr val="1C77A4"/>
                </a:solidFill>
              </a:rPr>
              <a:t>Detoxification: How It Works</a:t>
            </a:r>
          </a:p>
        </p:txBody>
      </p:sp>
      <p:sp>
        <p:nvSpPr>
          <p:cNvPr id="5" name="TextBox 4"/>
          <p:cNvSpPr txBox="1"/>
          <p:nvPr/>
        </p:nvSpPr>
        <p:spPr>
          <a:xfrm>
            <a:off x="530054" y="1772588"/>
            <a:ext cx="4958500" cy="4298613"/>
          </a:xfrm>
          <a:prstGeom prst="rect">
            <a:avLst/>
          </a:prstGeom>
          <a:noFill/>
        </p:spPr>
        <p:txBody>
          <a:bodyPr wrap="square" rtlCol="0">
            <a:spAutoFit/>
          </a:bodyPr>
          <a:lstStyle/>
          <a:p>
            <a:pPr marL="285750" indent="-285750">
              <a:spcBef>
                <a:spcPts val="750"/>
              </a:spcBef>
              <a:buFont typeface="Arial" panose="020B0604020202020204" pitchFamily="34" charset="0"/>
              <a:buChar char="•"/>
            </a:pPr>
            <a:r>
              <a:rPr lang="en-US" sz="2600" dirty="0" smtClean="0"/>
              <a:t>On a detoxification program, a patient will drink a simple lemonade mixture sweetened with pure maple syrup.</a:t>
            </a:r>
          </a:p>
          <a:p>
            <a:pPr marL="285750" indent="-285750">
              <a:spcBef>
                <a:spcPts val="750"/>
              </a:spcBef>
              <a:buFont typeface="Arial" panose="020B0604020202020204" pitchFamily="34" charset="0"/>
              <a:buChar char="•"/>
            </a:pPr>
            <a:r>
              <a:rPr lang="en-US" sz="2600" dirty="0" smtClean="0"/>
              <a:t>This provides a source of easily absorbable nutrition.</a:t>
            </a:r>
          </a:p>
          <a:p>
            <a:pPr marL="285750" indent="-285750">
              <a:spcBef>
                <a:spcPts val="750"/>
              </a:spcBef>
              <a:buFont typeface="Arial" panose="020B0604020202020204" pitchFamily="34" charset="0"/>
              <a:buChar char="•"/>
            </a:pPr>
            <a:r>
              <a:rPr lang="en-US" sz="2600" dirty="0" smtClean="0"/>
              <a:t>Herbal supplements are used to provide additional nutrients and facilitate the healing process.</a:t>
            </a:r>
            <a:endParaRPr lang="en-US" sz="2600" dirty="0"/>
          </a:p>
        </p:txBody>
      </p:sp>
      <p:pic>
        <p:nvPicPr>
          <p:cNvPr id="1028" name="Picture 4" descr="http://previews.123rf.com/images/photomaru/photomaru1104/photomaru110400004/9228343-Glass-of-lemonade-isolated-on-white-Stock-Photo-juic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23560" y="1583514"/>
            <a:ext cx="3097530" cy="4487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36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0818" y="827291"/>
            <a:ext cx="8703047" cy="830997"/>
          </a:xfrm>
          <a:prstGeom prst="rect">
            <a:avLst/>
          </a:prstGeom>
          <a:noFill/>
        </p:spPr>
        <p:txBody>
          <a:bodyPr wrap="square" rtlCol="0">
            <a:spAutoFit/>
          </a:bodyPr>
          <a:lstStyle/>
          <a:p>
            <a:pPr algn="ctr"/>
            <a:r>
              <a:rPr lang="en-US" sz="4800" b="1" dirty="0" smtClean="0">
                <a:solidFill>
                  <a:srgbClr val="1C77A4"/>
                </a:solidFill>
              </a:rPr>
              <a:t>The Healing Crisis</a:t>
            </a:r>
          </a:p>
        </p:txBody>
      </p:sp>
      <p:sp>
        <p:nvSpPr>
          <p:cNvPr id="5" name="TextBox 4"/>
          <p:cNvSpPr txBox="1"/>
          <p:nvPr/>
        </p:nvSpPr>
        <p:spPr>
          <a:xfrm>
            <a:off x="3440430" y="1832804"/>
            <a:ext cx="5282814" cy="4190891"/>
          </a:xfrm>
          <a:prstGeom prst="rect">
            <a:avLst/>
          </a:prstGeom>
          <a:noFill/>
        </p:spPr>
        <p:txBody>
          <a:bodyPr wrap="square" rtlCol="0">
            <a:spAutoFit/>
          </a:bodyPr>
          <a:lstStyle/>
          <a:p>
            <a:pPr marL="285750" indent="-285750">
              <a:spcBef>
                <a:spcPts val="750"/>
              </a:spcBef>
              <a:buFont typeface="Arial" panose="020B0604020202020204" pitchFamily="34" charset="0"/>
              <a:buChar char="•"/>
            </a:pPr>
            <a:r>
              <a:rPr lang="en-US" sz="2300" dirty="0" smtClean="0"/>
              <a:t>The consumption of caffeine, refined sugar, alcohol, and junk foods each contribute to the need to detoxify regularly.</a:t>
            </a:r>
          </a:p>
          <a:p>
            <a:pPr marL="285750" indent="-285750">
              <a:spcBef>
                <a:spcPts val="750"/>
              </a:spcBef>
              <a:buFont typeface="Arial" panose="020B0604020202020204" pitchFamily="34" charset="0"/>
              <a:buChar char="•"/>
            </a:pPr>
            <a:r>
              <a:rPr lang="en-US" sz="2300" dirty="0" smtClean="0"/>
              <a:t>When we detoxify, our bodies pull these substances out of long-term storage and into circulation (where they can be processed for removal).</a:t>
            </a:r>
          </a:p>
          <a:p>
            <a:pPr marL="285750" indent="-285750">
              <a:spcBef>
                <a:spcPts val="750"/>
              </a:spcBef>
              <a:buFont typeface="Arial" panose="020B0604020202020204" pitchFamily="34" charset="0"/>
              <a:buChar char="•"/>
            </a:pPr>
            <a:r>
              <a:rPr lang="en-US" sz="2300" dirty="0" smtClean="0"/>
              <a:t>This occasionally causes unpleasant symptoms known as a “healing crisis.”</a:t>
            </a:r>
            <a:endParaRPr lang="en-US" sz="2300" dirty="0"/>
          </a:p>
        </p:txBody>
      </p:sp>
      <p:pic>
        <p:nvPicPr>
          <p:cNvPr id="2052" name="Picture 4" descr="http://t4.ulule.me/vox/1624/shocking-truths-about-junk-food-3.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968" y="2056587"/>
            <a:ext cx="3045831" cy="3795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458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4314" y="1672784"/>
            <a:ext cx="8488216" cy="4606389"/>
          </a:xfrm>
          <a:prstGeom prst="rect">
            <a:avLst/>
          </a:prstGeom>
          <a:noFill/>
        </p:spPr>
        <p:txBody>
          <a:bodyPr wrap="square" rtlCol="0">
            <a:spAutoFit/>
          </a:bodyPr>
          <a:lstStyle/>
          <a:p>
            <a:pPr>
              <a:spcBef>
                <a:spcPts val="750"/>
              </a:spcBef>
            </a:pPr>
            <a:r>
              <a:rPr lang="en-US" sz="2200" dirty="0" smtClean="0"/>
              <a:t>If your patient is having a healing crisis, symptoms may include:</a:t>
            </a:r>
            <a:endParaRPr lang="en-US" sz="100" dirty="0" smtClean="0"/>
          </a:p>
          <a:p>
            <a:pPr marL="342900" indent="-342900">
              <a:spcBef>
                <a:spcPts val="750"/>
              </a:spcBef>
              <a:buFont typeface="Arial" panose="020B0604020202020204" pitchFamily="34" charset="0"/>
              <a:buChar char="•"/>
            </a:pPr>
            <a:r>
              <a:rPr lang="en-US" dirty="0" smtClean="0"/>
              <a:t>Headaches</a:t>
            </a:r>
          </a:p>
          <a:p>
            <a:pPr marL="342900" indent="-342900">
              <a:spcBef>
                <a:spcPts val="750"/>
              </a:spcBef>
              <a:buFont typeface="Arial" panose="020B0604020202020204" pitchFamily="34" charset="0"/>
              <a:buChar char="•"/>
            </a:pPr>
            <a:r>
              <a:rPr lang="en-US" dirty="0" smtClean="0"/>
              <a:t>Skin breakouts</a:t>
            </a:r>
          </a:p>
          <a:p>
            <a:pPr marL="342900" indent="-342900">
              <a:spcBef>
                <a:spcPts val="750"/>
              </a:spcBef>
              <a:buFont typeface="Arial" panose="020B0604020202020204" pitchFamily="34" charset="0"/>
              <a:buChar char="•"/>
            </a:pPr>
            <a:r>
              <a:rPr lang="en-US" dirty="0" smtClean="0"/>
              <a:t>Bowel sluggishness</a:t>
            </a:r>
          </a:p>
          <a:p>
            <a:pPr marL="342900" indent="-342900">
              <a:spcBef>
                <a:spcPts val="750"/>
              </a:spcBef>
              <a:buFont typeface="Arial" panose="020B0604020202020204" pitchFamily="34" charset="0"/>
              <a:buChar char="•"/>
            </a:pPr>
            <a:r>
              <a:rPr lang="en-US" dirty="0" smtClean="0"/>
              <a:t>Diarrhea</a:t>
            </a:r>
          </a:p>
          <a:p>
            <a:pPr marL="342900" indent="-342900">
              <a:spcBef>
                <a:spcPts val="750"/>
              </a:spcBef>
              <a:buFont typeface="Arial" panose="020B0604020202020204" pitchFamily="34" charset="0"/>
              <a:buChar char="•"/>
            </a:pPr>
            <a:r>
              <a:rPr lang="en-US" dirty="0" smtClean="0"/>
              <a:t>Fatigue</a:t>
            </a:r>
          </a:p>
          <a:p>
            <a:pPr marL="342900" indent="-342900">
              <a:spcBef>
                <a:spcPts val="750"/>
              </a:spcBef>
              <a:buFont typeface="Arial" panose="020B0604020202020204" pitchFamily="34" charset="0"/>
              <a:buChar char="•"/>
            </a:pPr>
            <a:r>
              <a:rPr lang="en-US" dirty="0" smtClean="0"/>
              <a:t>Sweating</a:t>
            </a:r>
          </a:p>
          <a:p>
            <a:pPr marL="342900" indent="-342900">
              <a:spcBef>
                <a:spcPts val="750"/>
              </a:spcBef>
              <a:buFont typeface="Arial" panose="020B0604020202020204" pitchFamily="34" charset="0"/>
              <a:buChar char="•"/>
            </a:pPr>
            <a:r>
              <a:rPr lang="en-US" dirty="0" smtClean="0"/>
              <a:t>Frequent urination</a:t>
            </a:r>
          </a:p>
          <a:p>
            <a:pPr marL="342900" indent="-342900">
              <a:spcBef>
                <a:spcPts val="750"/>
              </a:spcBef>
              <a:buFont typeface="Arial" panose="020B0604020202020204" pitchFamily="34" charset="0"/>
              <a:buChar char="•"/>
            </a:pPr>
            <a:r>
              <a:rPr lang="en-US" dirty="0" smtClean="0"/>
              <a:t>Congestion</a:t>
            </a:r>
          </a:p>
          <a:p>
            <a:pPr marL="342900" indent="-342900">
              <a:spcBef>
                <a:spcPts val="750"/>
              </a:spcBef>
              <a:buFont typeface="Arial" panose="020B0604020202020204" pitchFamily="34" charset="0"/>
              <a:buChar char="•"/>
            </a:pPr>
            <a:r>
              <a:rPr lang="en-US" dirty="0" smtClean="0"/>
              <a:t>Nasal discharge</a:t>
            </a:r>
          </a:p>
          <a:p>
            <a:pPr marL="342900" indent="-342900">
              <a:spcBef>
                <a:spcPts val="750"/>
              </a:spcBef>
              <a:buFont typeface="Arial" panose="020B0604020202020204" pitchFamily="34" charset="0"/>
              <a:buChar char="•"/>
            </a:pPr>
            <a:r>
              <a:rPr lang="en-US" dirty="0" smtClean="0"/>
              <a:t>Body aches</a:t>
            </a:r>
          </a:p>
          <a:p>
            <a:pPr marL="342900" indent="-342900">
              <a:spcBef>
                <a:spcPts val="750"/>
              </a:spcBef>
              <a:buFont typeface="Arial" panose="020B0604020202020204" pitchFamily="34" charset="0"/>
              <a:buChar char="•"/>
            </a:pPr>
            <a:r>
              <a:rPr lang="en-US" dirty="0" smtClean="0"/>
              <a:t>Anxiety/irritability</a:t>
            </a:r>
            <a:endParaRPr lang="en-US" dirty="0"/>
          </a:p>
        </p:txBody>
      </p:sp>
      <p:pic>
        <p:nvPicPr>
          <p:cNvPr id="3076" name="Picture 4" descr="https://themominmemd.files.wordpress.com/2015/01/bigstock-woman-with-stomach-ache-6523999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801" t="6721" r="20508" b="11698"/>
          <a:stretch/>
        </p:blipFill>
        <p:spPr bwMode="auto">
          <a:xfrm>
            <a:off x="2995930" y="2528503"/>
            <a:ext cx="2960370" cy="22993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0818" y="850151"/>
            <a:ext cx="8703047" cy="754053"/>
          </a:xfrm>
          <a:prstGeom prst="rect">
            <a:avLst/>
          </a:prstGeom>
          <a:noFill/>
        </p:spPr>
        <p:txBody>
          <a:bodyPr wrap="square" rtlCol="0">
            <a:spAutoFit/>
          </a:bodyPr>
          <a:lstStyle/>
          <a:p>
            <a:pPr algn="ctr"/>
            <a:r>
              <a:rPr lang="en-US" sz="4300" b="1" dirty="0" smtClean="0">
                <a:solidFill>
                  <a:srgbClr val="1C77A4"/>
                </a:solidFill>
              </a:rPr>
              <a:t>Healing Crisis Symptoms</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2472" t="7064" r="53831" b="28304"/>
          <a:stretch/>
        </p:blipFill>
        <p:spPr>
          <a:xfrm>
            <a:off x="5726620" y="2248377"/>
            <a:ext cx="2901296" cy="3683801"/>
          </a:xfrm>
          <a:prstGeom prst="rect">
            <a:avLst/>
          </a:prstGeom>
          <a:ln>
            <a:noFill/>
          </a:ln>
          <a:effectLst>
            <a:outerShdw blurRad="292100" dist="139700" dir="2700000" algn="tl" rotWithShape="0">
              <a:srgbClr val="333333">
                <a:alpha val="65000"/>
              </a:srgbClr>
            </a:outerShdw>
          </a:effectLst>
        </p:spPr>
      </p:pic>
      <p:pic>
        <p:nvPicPr>
          <p:cNvPr id="3074" name="Picture 2" descr="http://owwmedia.com/wp-content/uploads/7-types-of-headach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6115" y="4401193"/>
            <a:ext cx="2093829" cy="16217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939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0818" y="918731"/>
            <a:ext cx="8703047" cy="707886"/>
          </a:xfrm>
          <a:prstGeom prst="rect">
            <a:avLst/>
          </a:prstGeom>
          <a:noFill/>
        </p:spPr>
        <p:txBody>
          <a:bodyPr wrap="square" rtlCol="0">
            <a:spAutoFit/>
          </a:bodyPr>
          <a:lstStyle/>
          <a:p>
            <a:pPr algn="ctr"/>
            <a:r>
              <a:rPr lang="en-US" sz="4000" b="1" dirty="0" smtClean="0">
                <a:solidFill>
                  <a:srgbClr val="1C77A4"/>
                </a:solidFill>
              </a:rPr>
              <a:t>The Healing Crisis: What to Expect</a:t>
            </a:r>
          </a:p>
        </p:txBody>
      </p:sp>
      <p:sp>
        <p:nvSpPr>
          <p:cNvPr id="5" name="TextBox 4"/>
          <p:cNvSpPr txBox="1"/>
          <p:nvPr/>
        </p:nvSpPr>
        <p:spPr>
          <a:xfrm>
            <a:off x="3245999" y="1768143"/>
            <a:ext cx="5584996" cy="4190891"/>
          </a:xfrm>
          <a:prstGeom prst="rect">
            <a:avLst/>
          </a:prstGeom>
          <a:noFill/>
        </p:spPr>
        <p:txBody>
          <a:bodyPr wrap="square" rtlCol="0">
            <a:spAutoFit/>
          </a:bodyPr>
          <a:lstStyle/>
          <a:p>
            <a:pPr marL="285750" indent="-285750">
              <a:spcBef>
                <a:spcPts val="750"/>
              </a:spcBef>
              <a:buFont typeface="Arial" panose="020B0604020202020204" pitchFamily="34" charset="0"/>
              <a:buChar char="•"/>
            </a:pPr>
            <a:r>
              <a:rPr lang="en-US" sz="2300" dirty="0" smtClean="0"/>
              <a:t>While unpleasant, a healing crisis is actually a good thing! It lets you know that the detoxification program is really working. </a:t>
            </a:r>
          </a:p>
          <a:p>
            <a:pPr marL="285750" indent="-285750">
              <a:spcBef>
                <a:spcPts val="750"/>
              </a:spcBef>
              <a:buFont typeface="Arial" panose="020B0604020202020204" pitchFamily="34" charset="0"/>
              <a:buChar char="•"/>
            </a:pPr>
            <a:r>
              <a:rPr lang="en-US" sz="2300" dirty="0" smtClean="0"/>
              <a:t>The healing crisis generally lasts from just a few hours to a few days. </a:t>
            </a:r>
            <a:endParaRPr lang="en-US" sz="2300" dirty="0"/>
          </a:p>
          <a:p>
            <a:pPr marL="285750" indent="-285750">
              <a:spcBef>
                <a:spcPts val="750"/>
              </a:spcBef>
              <a:buFont typeface="Arial" panose="020B0604020202020204" pitchFamily="34" charset="0"/>
              <a:buChar char="•"/>
            </a:pPr>
            <a:r>
              <a:rPr lang="en-US" sz="2300" dirty="0" smtClean="0"/>
              <a:t>The healthier your body is to begin with, the fewer symptoms there will be. The more your body has to clean up, the harder and longer the cleansing side effects will be.</a:t>
            </a:r>
            <a:endParaRPr lang="en-US" sz="2300" dirty="0"/>
          </a:p>
        </p:txBody>
      </p:sp>
      <p:pic>
        <p:nvPicPr>
          <p:cNvPr id="4098" name="Picture 2" descr="http://previews.123rf.com/images/koya79/koya791202/koya79120201359/12557639-hourglass-sandglass-sand-timer-sand-clock-isolated-on-the-white-background-3d-illustration--Stock-Illustratio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091" t="5056" r="13776" b="3634"/>
          <a:stretch/>
        </p:blipFill>
        <p:spPr bwMode="auto">
          <a:xfrm>
            <a:off x="483306" y="1787084"/>
            <a:ext cx="2480310" cy="4183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9022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84441"/>
            <a:ext cx="9144000" cy="769441"/>
          </a:xfrm>
          <a:prstGeom prst="rect">
            <a:avLst/>
          </a:prstGeom>
          <a:noFill/>
        </p:spPr>
        <p:txBody>
          <a:bodyPr wrap="square" rtlCol="0">
            <a:spAutoFit/>
          </a:bodyPr>
          <a:lstStyle/>
          <a:p>
            <a:pPr algn="ctr"/>
            <a:r>
              <a:rPr lang="en-US" sz="4400" b="1" dirty="0" smtClean="0">
                <a:solidFill>
                  <a:srgbClr val="1C77A4"/>
                </a:solidFill>
              </a:rPr>
              <a:t>What About Medication?</a:t>
            </a:r>
          </a:p>
        </p:txBody>
      </p:sp>
      <p:sp>
        <p:nvSpPr>
          <p:cNvPr id="5" name="TextBox 4"/>
          <p:cNvSpPr txBox="1"/>
          <p:nvPr/>
        </p:nvSpPr>
        <p:spPr>
          <a:xfrm>
            <a:off x="415754" y="1764670"/>
            <a:ext cx="4716316" cy="4442242"/>
          </a:xfrm>
          <a:prstGeom prst="rect">
            <a:avLst/>
          </a:prstGeom>
          <a:noFill/>
        </p:spPr>
        <p:txBody>
          <a:bodyPr wrap="square" rtlCol="0">
            <a:spAutoFit/>
          </a:bodyPr>
          <a:lstStyle/>
          <a:p>
            <a:pPr marL="285750" indent="-285750">
              <a:spcBef>
                <a:spcPts val="750"/>
              </a:spcBef>
              <a:buFont typeface="Arial" panose="020B0604020202020204" pitchFamily="34" charset="0"/>
              <a:buChar char="•"/>
            </a:pPr>
            <a:r>
              <a:rPr lang="en-US" sz="2300" dirty="0" smtClean="0"/>
              <a:t>The best way for a patient to get through a healing crisis is to let it run its course. If they take symptom-relieving drugs (cough suppressants, decongestants, anti-diarrheal medications, etc.), their body’s natural healing abilities will be hindered.</a:t>
            </a:r>
          </a:p>
          <a:p>
            <a:pPr marL="285750" indent="-285750">
              <a:spcBef>
                <a:spcPts val="750"/>
              </a:spcBef>
              <a:buFont typeface="Arial" panose="020B0604020202020204" pitchFamily="34" charset="0"/>
              <a:buChar char="•"/>
            </a:pPr>
            <a:r>
              <a:rPr lang="en-US" sz="2300" dirty="0" smtClean="0"/>
              <a:t>Though healing crises are challenging, they’re also incredibly rewarding!</a:t>
            </a:r>
            <a:endParaRPr lang="en-US" sz="2300" dirty="0"/>
          </a:p>
        </p:txBody>
      </p:sp>
      <p:pic>
        <p:nvPicPr>
          <p:cNvPr id="5124" name="Picture 4" descr="http://images.agoramedia.com/everydayhealth/gcms/Dangers-of-OTC-meds-722x406.jpg?width=623"/>
          <p:cNvPicPr>
            <a:picLocks noChangeAspect="1" noChangeArrowheads="1"/>
          </p:cNvPicPr>
          <p:nvPr/>
        </p:nvPicPr>
        <p:blipFill rotWithShape="1">
          <a:blip r:embed="rId2">
            <a:extLst>
              <a:ext uri="{28A0092B-C50C-407E-A947-70E740481C1C}">
                <a14:useLocalDpi xmlns:a14="http://schemas.microsoft.com/office/drawing/2010/main" val="0"/>
              </a:ext>
            </a:extLst>
          </a:blip>
          <a:srcRect l="23766" r="23457"/>
          <a:stretch/>
        </p:blipFill>
        <p:spPr bwMode="auto">
          <a:xfrm>
            <a:off x="5166360" y="1943100"/>
            <a:ext cx="3572064" cy="38023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218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http://www.wrinkles.org/wp-content/uploads/sites/5/2015/10/ACNE-ROSACE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5608" y="2483701"/>
            <a:ext cx="2259003" cy="15071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0818" y="838721"/>
            <a:ext cx="8703047" cy="1446550"/>
          </a:xfrm>
          <a:prstGeom prst="rect">
            <a:avLst/>
          </a:prstGeom>
          <a:noFill/>
        </p:spPr>
        <p:txBody>
          <a:bodyPr wrap="square" rtlCol="0">
            <a:spAutoFit/>
          </a:bodyPr>
          <a:lstStyle/>
          <a:p>
            <a:pPr algn="ctr"/>
            <a:r>
              <a:rPr lang="en-US" sz="4400" b="1" dirty="0" smtClean="0">
                <a:solidFill>
                  <a:srgbClr val="1C77A4"/>
                </a:solidFill>
              </a:rPr>
              <a:t>How to Help </a:t>
            </a:r>
            <a:r>
              <a:rPr lang="en-US" sz="4400" b="1" dirty="0" smtClean="0">
                <a:solidFill>
                  <a:srgbClr val="1C77A4"/>
                </a:solidFill>
              </a:rPr>
              <a:t>with Specific Symptoms</a:t>
            </a:r>
            <a:endParaRPr lang="en-US" sz="4400" b="1" dirty="0" smtClean="0">
              <a:solidFill>
                <a:srgbClr val="1C77A4"/>
              </a:solidFill>
            </a:endParaRPr>
          </a:p>
        </p:txBody>
      </p:sp>
      <p:pic>
        <p:nvPicPr>
          <p:cNvPr id="6" name="Picture 4" descr="https://themominmemd.files.wordpress.com/2015/01/bigstock-woman-with-stomach-ache-6523999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01" t="6721" r="20508" b="11698"/>
          <a:stretch/>
        </p:blipFill>
        <p:spPr bwMode="auto">
          <a:xfrm>
            <a:off x="293215" y="2239551"/>
            <a:ext cx="2960370" cy="22993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2472" t="7064" r="53831" b="28304"/>
          <a:stretch/>
        </p:blipFill>
        <p:spPr>
          <a:xfrm>
            <a:off x="6055429" y="2197214"/>
            <a:ext cx="2785145" cy="3536323"/>
          </a:xfrm>
          <a:prstGeom prst="rect">
            <a:avLst/>
          </a:prstGeom>
          <a:ln>
            <a:noFill/>
          </a:ln>
          <a:effectLst>
            <a:outerShdw blurRad="292100" dist="139700" dir="2700000" algn="tl" rotWithShape="0">
              <a:srgbClr val="333333">
                <a:alpha val="65000"/>
              </a:srgbClr>
            </a:outerShdw>
          </a:effectLst>
        </p:spPr>
      </p:pic>
      <p:pic>
        <p:nvPicPr>
          <p:cNvPr id="8" name="Picture 2" descr="http://owwmedia.com/wp-content/uploads/7-types-of-headache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0165" y="4337322"/>
            <a:ext cx="2093829" cy="16217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0" name="Picture 2" descr="https://www.bodyrock.tv/wp-content/uploads/2015/06/FullSizeRender-7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76373" y="4176720"/>
            <a:ext cx="2442727" cy="16297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http://livewellholistichealth.com/wp-content/uploads/2013/10/fibro_pic_aching_neck.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821" y="4223983"/>
            <a:ext cx="1848466" cy="18484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9818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0818" y="918731"/>
            <a:ext cx="8703047" cy="923330"/>
          </a:xfrm>
          <a:prstGeom prst="rect">
            <a:avLst/>
          </a:prstGeom>
          <a:noFill/>
        </p:spPr>
        <p:txBody>
          <a:bodyPr wrap="square" rtlCol="0">
            <a:spAutoFit/>
          </a:bodyPr>
          <a:lstStyle/>
          <a:p>
            <a:pPr algn="ctr"/>
            <a:r>
              <a:rPr lang="en-US" sz="5400" b="1" dirty="0" smtClean="0">
                <a:solidFill>
                  <a:srgbClr val="1C77A4"/>
                </a:solidFill>
              </a:rPr>
              <a:t>Education Matters! </a:t>
            </a:r>
            <a:endParaRPr lang="en-US" sz="5400" b="1" dirty="0" smtClean="0">
              <a:solidFill>
                <a:srgbClr val="1C77A4"/>
              </a:solidFill>
            </a:endParaRPr>
          </a:p>
        </p:txBody>
      </p:sp>
      <p:sp>
        <p:nvSpPr>
          <p:cNvPr id="5" name="TextBox 4"/>
          <p:cNvSpPr txBox="1"/>
          <p:nvPr/>
        </p:nvSpPr>
        <p:spPr>
          <a:xfrm>
            <a:off x="473256" y="2096982"/>
            <a:ext cx="3561534" cy="3693319"/>
          </a:xfrm>
          <a:prstGeom prst="rect">
            <a:avLst/>
          </a:prstGeom>
          <a:noFill/>
        </p:spPr>
        <p:txBody>
          <a:bodyPr wrap="square" rtlCol="0">
            <a:spAutoFit/>
          </a:bodyPr>
          <a:lstStyle/>
          <a:p>
            <a:pPr>
              <a:spcBef>
                <a:spcPts val="750"/>
              </a:spcBef>
            </a:pPr>
            <a:r>
              <a:rPr lang="en-US" sz="2600" dirty="0" smtClean="0"/>
              <a:t>In the beginning, and also week to week, you’ll want to remind your patients that they may experience these “cleansing side effects.” You never want a healing crisis to come as a surprise!</a:t>
            </a:r>
            <a:endParaRPr lang="en-US" sz="2600" dirty="0"/>
          </a:p>
        </p:txBody>
      </p:sp>
      <p:pic>
        <p:nvPicPr>
          <p:cNvPr id="1026" name="Picture 2" descr="https://bushrybasheer.files.wordpress.com/2016/01/doctorpati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7274" y="2434590"/>
            <a:ext cx="4470028" cy="29822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743498"/>
      </p:ext>
    </p:extLst>
  </p:cSld>
  <p:clrMapOvr>
    <a:masterClrMapping/>
  </p:clrMapOvr>
  <p:timing>
    <p:tnLst>
      <p:par>
        <p:cTn id="1" dur="indefinite" restart="never" nodeType="tmRoot"/>
      </p:par>
    </p:tnLst>
  </p:timing>
</p:sld>
</file>

<file path=ppt/theme/theme1.xml><?xml version="1.0" encoding="utf-8"?>
<a:theme xmlns:a="http://schemas.openxmlformats.org/drawingml/2006/main" name="Summit Theme2">
  <a:themeElements>
    <a:clrScheme name="Summit">
      <a:dk1>
        <a:sysClr val="windowText" lastClr="000000"/>
      </a:dk1>
      <a:lt1>
        <a:sysClr val="window" lastClr="FFFFFF"/>
      </a:lt1>
      <a:dk2>
        <a:srgbClr val="212745"/>
      </a:dk2>
      <a:lt2>
        <a:srgbClr val="B4DCFA"/>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Summit Theme2" id="{718A665C-8674-44B6-B5DB-0B4D69A17002}" vid="{420C94B5-F2CC-4C35-BE5A-E24F081E3D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Summit Theme2 (1)</Template>
  <TotalTime>1471</TotalTime>
  <Words>394</Words>
  <Application>Microsoft Office PowerPoint</Application>
  <PresentationFormat>On-screen Show (4:3)</PresentationFormat>
  <Paragraphs>39</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Trebuchet MS</vt:lpstr>
      <vt:lpstr>Wingdings 3</vt:lpstr>
      <vt:lpstr>Summit Theme2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Club Reduce</dc:creator>
  <cp:lastModifiedBy>Club Reduce</cp:lastModifiedBy>
  <cp:revision>141</cp:revision>
  <cp:lastPrinted>2016-01-21T22:16:46Z</cp:lastPrinted>
  <dcterms:created xsi:type="dcterms:W3CDTF">2016-01-08T15:33:00Z</dcterms:created>
  <dcterms:modified xsi:type="dcterms:W3CDTF">2016-04-11T20:08:27Z</dcterms:modified>
</cp:coreProperties>
</file>