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75" r:id="rId5"/>
    <p:sldId id="258" r:id="rId6"/>
    <p:sldId id="277" r:id="rId7"/>
    <p:sldId id="280" r:id="rId8"/>
    <p:sldId id="259" r:id="rId9"/>
    <p:sldId id="269" r:id="rId10"/>
    <p:sldId id="260" r:id="rId11"/>
    <p:sldId id="281" r:id="rId12"/>
    <p:sldId id="261" r:id="rId13"/>
    <p:sldId id="270" r:id="rId14"/>
    <p:sldId id="262" r:id="rId15"/>
    <p:sldId id="282" r:id="rId16"/>
    <p:sldId id="264" r:id="rId17"/>
    <p:sldId id="263" r:id="rId18"/>
    <p:sldId id="268" r:id="rId19"/>
    <p:sldId id="265" r:id="rId20"/>
    <p:sldId id="273" r:id="rId21"/>
    <p:sldId id="266" r:id="rId22"/>
    <p:sldId id="283" r:id="rId23"/>
    <p:sldId id="274" r:id="rId24"/>
    <p:sldId id="267" r:id="rId25"/>
    <p:sldId id="272" r:id="rId26"/>
    <p:sldId id="284" r:id="rId27"/>
    <p:sldId id="271" r:id="rId28"/>
    <p:sldId id="299" r:id="rId29"/>
    <p:sldId id="298" r:id="rId30"/>
    <p:sldId id="301" r:id="rId31"/>
    <p:sldId id="300" r:id="rId32"/>
    <p:sldId id="297" r:id="rId33"/>
    <p:sldId id="289" r:id="rId34"/>
    <p:sldId id="296" r:id="rId35"/>
    <p:sldId id="291" r:id="rId36"/>
    <p:sldId id="292" r:id="rId37"/>
    <p:sldId id="293" r:id="rId38"/>
    <p:sldId id="285" r:id="rId39"/>
    <p:sldId id="286" r:id="rId40"/>
    <p:sldId id="287" r:id="rId41"/>
    <p:sldId id="288" r:id="rId42"/>
    <p:sldId id="29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7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>
        <p:scale>
          <a:sx n="100" d="100"/>
          <a:sy n="100" d="100"/>
        </p:scale>
        <p:origin x="-98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2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0544" y="1146427"/>
            <a:ext cx="7202913" cy="878993"/>
          </a:xfrm>
        </p:spPr>
        <p:txBody>
          <a:bodyPr anchor="b">
            <a:noAutofit/>
          </a:bodyPr>
          <a:lstStyle>
            <a:lvl1pPr algn="l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544" y="2222847"/>
            <a:ext cx="7202913" cy="382466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51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1098325"/>
            <a:ext cx="7647708" cy="1126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3" y="2337955"/>
            <a:ext cx="7647708" cy="35901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23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997528"/>
            <a:ext cx="7796644" cy="9328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60589"/>
            <a:ext cx="3764972" cy="388077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346" y="2160590"/>
            <a:ext cx="3771900" cy="388077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8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1273" y="1098325"/>
            <a:ext cx="764770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4" y="2419126"/>
            <a:ext cx="7647707" cy="3763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71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369" y="1875473"/>
            <a:ext cx="81693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 smtClean="0">
                <a:solidFill>
                  <a:srgbClr val="1C77A4"/>
                </a:solidFill>
              </a:rPr>
              <a:t>Build Your Business Using the Skincare Trio!</a:t>
            </a:r>
          </a:p>
          <a:p>
            <a:pPr algn="ctr"/>
            <a:endParaRPr lang="en-US" sz="2400" b="1" dirty="0">
              <a:solidFill>
                <a:srgbClr val="1C77A4"/>
              </a:solidFill>
            </a:endParaRPr>
          </a:p>
          <a:p>
            <a:pPr algn="ctr">
              <a:tabLst>
                <a:tab pos="3425825" algn="l"/>
              </a:tabLst>
            </a:pPr>
            <a:r>
              <a:rPr lang="en-US" sz="2800" dirty="0" smtClean="0"/>
              <a:t>With </a:t>
            </a:r>
            <a:r>
              <a:rPr lang="en-US" sz="2800" dirty="0" err="1" smtClean="0"/>
              <a:t>Shar</a:t>
            </a:r>
            <a:r>
              <a:rPr lang="en-US" sz="2800" dirty="0" smtClean="0"/>
              <a:t> Lewis and Trish Salisbury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728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369" y="2424442"/>
            <a:ext cx="6076337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Green Tea </a:t>
            </a:r>
            <a:r>
              <a:rPr lang="en-US" sz="2400" dirty="0" smtClean="0"/>
              <a:t>Cleanser can work wonders for abnormal skin conditions like acne, psoriasis, and eczema. 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It’s formulated for all skin types.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It promotes balanced protection on a daily basis.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69" y="967917"/>
            <a:ext cx="81693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Green Tea Cleanser</a:t>
            </a:r>
          </a:p>
          <a:p>
            <a:pPr algn="ctr"/>
            <a:r>
              <a:rPr lang="en-US" sz="2800" i="1" dirty="0">
                <a:solidFill>
                  <a:srgbClr val="1C77A4"/>
                </a:solidFill>
              </a:rPr>
              <a:t>Part of the Skincare Trio</a:t>
            </a:r>
          </a:p>
          <a:p>
            <a:pPr algn="ctr"/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43" y="1914939"/>
            <a:ext cx="1722681" cy="413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369" y="943131"/>
            <a:ext cx="816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Step 2: Exfoliate</a:t>
            </a:r>
            <a:endParaRPr lang="en-US" sz="4800" b="1" dirty="0">
              <a:solidFill>
                <a:srgbClr val="1C77A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6224" y="2047875"/>
            <a:ext cx="487679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Your skin is constantly renewing itself and shedding off dead cells. </a:t>
            </a:r>
            <a:endParaRPr lang="en-US" sz="2400" dirty="0" smtClean="0"/>
          </a:p>
          <a:p>
            <a:pPr lvl="0"/>
            <a:endParaRPr lang="en-US" sz="1200" dirty="0"/>
          </a:p>
          <a:p>
            <a:pPr lvl="0"/>
            <a:r>
              <a:rPr lang="en-US" sz="2400" dirty="0" smtClean="0"/>
              <a:t>As </a:t>
            </a:r>
            <a:r>
              <a:rPr lang="en-US" sz="2400" dirty="0"/>
              <a:t>you age, however, the rate at which your cells turn over slows down, resulting in a dull, dreary skin tone. </a:t>
            </a:r>
            <a:endParaRPr lang="en-US" sz="2400" dirty="0" smtClean="0"/>
          </a:p>
          <a:p>
            <a:pPr lvl="0"/>
            <a:endParaRPr lang="en-US" sz="1200" dirty="0"/>
          </a:p>
          <a:p>
            <a:pPr lvl="0"/>
            <a:r>
              <a:rPr lang="en-US" sz="2400" dirty="0" smtClean="0"/>
              <a:t>Exfoliating</a:t>
            </a:r>
            <a:r>
              <a:rPr lang="en-US" sz="2400" dirty="0"/>
              <a:t>, or sloughing, speeds up the process and produces a brighter, rosier complexion.</a:t>
            </a:r>
            <a:br>
              <a:rPr lang="en-US" sz="2400" dirty="0"/>
            </a:br>
            <a:r>
              <a:rPr lang="en-US" dirty="0"/>
              <a:t/>
            </a:r>
            <a:br>
              <a:rPr lang="en-US" dirty="0"/>
            </a:br>
            <a:endParaRPr lang="en-US" altLang="en-US" dirty="0">
              <a:solidFill>
                <a:srgbClr val="EF4A4A"/>
              </a:solidFill>
              <a:latin typeface="inherit"/>
              <a:cs typeface="Arial" pitchFamily="34" charset="0"/>
            </a:endParaRPr>
          </a:p>
        </p:txBody>
      </p:sp>
      <p:pic>
        <p:nvPicPr>
          <p:cNvPr id="2050" name="Picture 2" descr="http://img-aws.ehowcdn.com/600x600p/photos.demandstudios.com/getty/article/15/219/dv088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3" y="2066925"/>
            <a:ext cx="3686176" cy="372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8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3614" y="2308054"/>
            <a:ext cx="5633884" cy="359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Typically, the top two layers of a person’s skin look pretty dull and unimpressive.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If you apply great moisturizers to dead skin, you won’t see big results.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But, if you exfoliate first, you can remove those dull outer layers and reveal the younger, healthier-looking skin that lies beneath.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69" y="885981"/>
            <a:ext cx="81693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Apricot Exfoliator</a:t>
            </a:r>
          </a:p>
          <a:p>
            <a:pPr algn="ctr"/>
            <a:r>
              <a:rPr lang="en-US" sz="2800" i="1" dirty="0">
                <a:solidFill>
                  <a:srgbClr val="1C77A4"/>
                </a:solidFill>
              </a:rPr>
              <a:t>Part of the Skincare Trio</a:t>
            </a:r>
          </a:p>
          <a:p>
            <a:pPr algn="ctr"/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2222329"/>
            <a:ext cx="1714500" cy="41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1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700" y="2571926"/>
            <a:ext cx="56331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Our </a:t>
            </a:r>
            <a:r>
              <a:rPr lang="en-US" sz="2500" dirty="0"/>
              <a:t>Apricot Exfoliator is a </a:t>
            </a:r>
            <a:r>
              <a:rPr lang="en-US" sz="2500" dirty="0" smtClean="0"/>
              <a:t>grapeseed oil-based </a:t>
            </a:r>
            <a:r>
              <a:rPr lang="en-US" sz="2500" dirty="0"/>
              <a:t>scrub that combines a perfect blend of vitamins, antioxidants, UV protectors, and hydrators to provide superior protection and gentle exfoliation through the use of perfectly </a:t>
            </a:r>
            <a:r>
              <a:rPr lang="en-US" sz="2500" dirty="0" smtClean="0"/>
              <a:t>rounded apricot </a:t>
            </a:r>
            <a:r>
              <a:rPr lang="en-US" sz="2500" dirty="0"/>
              <a:t>seeds.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69" y="1038381"/>
            <a:ext cx="81693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Apricot Exfoliator</a:t>
            </a:r>
          </a:p>
          <a:p>
            <a:pPr algn="ctr"/>
            <a:r>
              <a:rPr lang="en-US" sz="2800" i="1" dirty="0">
                <a:solidFill>
                  <a:srgbClr val="1C77A4"/>
                </a:solidFill>
              </a:rPr>
              <a:t>Part of the Skincare Trio</a:t>
            </a:r>
          </a:p>
          <a:p>
            <a:pPr algn="ctr"/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2099569"/>
            <a:ext cx="1714500" cy="41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3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8048" y="2292464"/>
            <a:ext cx="5574134" cy="365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The Apricot Exfoliator also provides </a:t>
            </a:r>
            <a:r>
              <a:rPr lang="en-US" sz="2200" dirty="0"/>
              <a:t>the skin </a:t>
            </a:r>
            <a:r>
              <a:rPr lang="en-US" sz="2200" dirty="0" smtClean="0"/>
              <a:t>with a type of natural “chemical peel” from </a:t>
            </a:r>
            <a:r>
              <a:rPr lang="en-US" sz="2200" dirty="0"/>
              <a:t>the </a:t>
            </a:r>
            <a:r>
              <a:rPr lang="en-US" sz="2200" dirty="0" smtClean="0"/>
              <a:t>alpha-</a:t>
            </a:r>
            <a:r>
              <a:rPr lang="en-US" sz="2200" dirty="0" err="1" smtClean="0"/>
              <a:t>hydroxy</a:t>
            </a:r>
            <a:r>
              <a:rPr lang="en-US" sz="2200" dirty="0" smtClean="0"/>
              <a:t> </a:t>
            </a:r>
            <a:r>
              <a:rPr lang="en-US" sz="2200" dirty="0"/>
              <a:t>acid contained in the </a:t>
            </a:r>
            <a:r>
              <a:rPr lang="en-US" sz="2200" dirty="0" smtClean="0"/>
              <a:t>grapeseed oil. 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We recommend </a:t>
            </a:r>
            <a:r>
              <a:rPr lang="en-US" sz="2200" dirty="0"/>
              <a:t>exfoliating 2-3 times a </a:t>
            </a:r>
            <a:r>
              <a:rPr lang="en-US" sz="2200" dirty="0" smtClean="0"/>
              <a:t>week, right after cleansing.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This </a:t>
            </a:r>
            <a:r>
              <a:rPr lang="en-US" sz="2200" dirty="0"/>
              <a:t>product is </a:t>
            </a:r>
            <a:r>
              <a:rPr lang="en-US" sz="2200" dirty="0" smtClean="0"/>
              <a:t>environmentally-friendly. It’s doesn’t contain the plastic </a:t>
            </a:r>
            <a:r>
              <a:rPr lang="en-US" sz="2200" dirty="0"/>
              <a:t>microbeads that are clogging up our oceans, lakes, and streams.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69" y="906301"/>
            <a:ext cx="81693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Apricot Exfoliator</a:t>
            </a:r>
          </a:p>
          <a:p>
            <a:pPr algn="ctr"/>
            <a:r>
              <a:rPr lang="en-US" sz="2800" i="1" dirty="0">
                <a:solidFill>
                  <a:srgbClr val="1C77A4"/>
                </a:solidFill>
              </a:rPr>
              <a:t>Part of the Skincare Trio</a:t>
            </a:r>
          </a:p>
          <a:p>
            <a:pPr algn="ctr"/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2222329"/>
            <a:ext cx="1714500" cy="41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369" y="943131"/>
            <a:ext cx="816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Step 3: Moisturize</a:t>
            </a:r>
            <a:endParaRPr lang="en-US" sz="4800" b="1" dirty="0">
              <a:solidFill>
                <a:srgbClr val="1C77A4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42900" y="2229626"/>
            <a:ext cx="391477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>
                <a:latin typeface="+mn-lt"/>
              </a:rPr>
              <a:t>Both men and women </a:t>
            </a:r>
            <a:r>
              <a:rPr lang="en-US" dirty="0" smtClean="0">
                <a:latin typeface="+mn-lt"/>
              </a:rPr>
              <a:t>will benefit from moisturizing every day</a:t>
            </a:r>
            <a:r>
              <a:rPr lang="en-US" dirty="0">
                <a:latin typeface="+mn-lt"/>
              </a:rPr>
              <a:t>. </a:t>
            </a:r>
            <a:endParaRPr lang="en-US" dirty="0" smtClean="0">
              <a:latin typeface="+mn-lt"/>
            </a:endParaRPr>
          </a:p>
          <a:p>
            <a:pPr lvl="0"/>
            <a:endParaRPr lang="en-US" dirty="0">
              <a:latin typeface="+mn-lt"/>
            </a:endParaRPr>
          </a:p>
          <a:p>
            <a:pPr lvl="0"/>
            <a:r>
              <a:rPr lang="en-US" dirty="0" smtClean="0">
                <a:latin typeface="+mn-lt"/>
              </a:rPr>
              <a:t>Moisturizing </a:t>
            </a:r>
            <a:r>
              <a:rPr lang="en-US" dirty="0">
                <a:latin typeface="+mn-lt"/>
              </a:rPr>
              <a:t>your face will help you to look and feel younger, you will have softer, more elastic skin, and it will keep your skin hydrated. </a:t>
            </a:r>
            <a:endParaRPr lang="en-US" dirty="0" smtClean="0">
              <a:latin typeface="+mn-lt"/>
            </a:endParaRPr>
          </a:p>
          <a:p>
            <a:pPr lvl="0"/>
            <a:endParaRPr lang="en-US" dirty="0">
              <a:latin typeface="+mn-lt"/>
            </a:endParaRPr>
          </a:p>
          <a:p>
            <a:pPr lvl="0"/>
            <a:r>
              <a:rPr lang="en-US" dirty="0" smtClean="0">
                <a:latin typeface="+mn-lt"/>
              </a:rPr>
              <a:t>Taking care </a:t>
            </a:r>
            <a:r>
              <a:rPr lang="en-US" dirty="0">
                <a:latin typeface="+mn-lt"/>
              </a:rPr>
              <a:t>of your skin is the best way to fight the signs of aging and you will reap the benefits for years to come!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EF4A4A"/>
              </a:solidFill>
              <a:effectLst/>
              <a:latin typeface="+mn-lt"/>
            </a:endParaRPr>
          </a:p>
        </p:txBody>
      </p:sp>
      <p:pic>
        <p:nvPicPr>
          <p:cNvPr id="3074" name="Picture 2" descr="The right moisturizer for your skin ty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4" y="2158545"/>
            <a:ext cx="4443309" cy="358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5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1644" y="2355512"/>
            <a:ext cx="5367657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Back in stock! </a:t>
            </a:r>
            <a:endParaRPr lang="en-US" sz="2200" dirty="0" smtClean="0"/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Plant </a:t>
            </a:r>
            <a:r>
              <a:rPr lang="en-US" sz="2200" dirty="0"/>
              <a:t>stem cells in facial products are incredibly popular because they can rejuvenate skin cell </a:t>
            </a:r>
            <a:r>
              <a:rPr lang="en-US" sz="2200" dirty="0" smtClean="0"/>
              <a:t>DNA.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This taps into the source of cell </a:t>
            </a:r>
            <a:r>
              <a:rPr lang="en-US" sz="2200" dirty="0"/>
              <a:t>renewal processes and literally </a:t>
            </a:r>
            <a:r>
              <a:rPr lang="en-US" sz="2200" dirty="0" smtClean="0"/>
              <a:t>gives </a:t>
            </a:r>
            <a:r>
              <a:rPr lang="en-US" sz="2200" dirty="0"/>
              <a:t>aging skin a fresh new start! </a:t>
            </a:r>
            <a:endParaRPr lang="en-US" sz="2200" dirty="0" smtClean="0"/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The </a:t>
            </a:r>
            <a:r>
              <a:rPr lang="en-US" sz="2200" dirty="0"/>
              <a:t>Apple Stem Cell Moisturizer is our top selling facial product because of its robust ingredient list.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69" y="957463"/>
            <a:ext cx="81693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Apple Stem Cell Moisturizer</a:t>
            </a:r>
          </a:p>
          <a:p>
            <a:pPr algn="ctr"/>
            <a:r>
              <a:rPr lang="en-US" sz="2800" i="1" dirty="0">
                <a:solidFill>
                  <a:srgbClr val="1C77A4"/>
                </a:solidFill>
              </a:rPr>
              <a:t>Part of the Skincare Trio</a:t>
            </a:r>
          </a:p>
          <a:p>
            <a:pPr algn="ctr"/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1" y="1807744"/>
            <a:ext cx="1557458" cy="44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1068" y="2549639"/>
            <a:ext cx="5780611" cy="3136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plant stem cells in this moisturizer combine with antioxidants, anti-inflammatory botanicals, and UV </a:t>
            </a:r>
            <a:r>
              <a:rPr lang="en-US" sz="2400" dirty="0" smtClean="0"/>
              <a:t>protectors to produce amazing results. 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It also includes plant extracts</a:t>
            </a:r>
            <a:r>
              <a:rPr lang="en-US" sz="2400" dirty="0"/>
              <a:t>, peptides, and </a:t>
            </a:r>
            <a:r>
              <a:rPr lang="en-US" sz="2400" dirty="0" err="1" smtClean="0"/>
              <a:t>shea</a:t>
            </a:r>
            <a:r>
              <a:rPr lang="en-US" sz="2400" dirty="0" smtClean="0"/>
              <a:t> butter to nourish </a:t>
            </a:r>
            <a:r>
              <a:rPr lang="en-US" sz="2400" dirty="0"/>
              <a:t>the skin.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69" y="1038381"/>
            <a:ext cx="81693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Apple Stem Cell Moisturizer</a:t>
            </a:r>
          </a:p>
          <a:p>
            <a:pPr algn="ctr"/>
            <a:r>
              <a:rPr lang="en-US" sz="2800" i="1" dirty="0">
                <a:solidFill>
                  <a:srgbClr val="1C77A4"/>
                </a:solidFill>
              </a:rPr>
              <a:t>Part of the Skincare Trio</a:t>
            </a:r>
          </a:p>
          <a:p>
            <a:pPr algn="ctr"/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1" y="1883401"/>
            <a:ext cx="1557458" cy="44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8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369" y="1978151"/>
            <a:ext cx="8042031" cy="3136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Beyond these three basic skincare products, Solutions4 offers a broad range of products that can help patients manage specific issues with their skin.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If a patient purchases                                               the skincare trio,                                                               you can “upsell” </a:t>
            </a: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them additional S4 </a:t>
            </a:r>
            <a:r>
              <a:rPr lang="en-US" sz="2400" dirty="0"/>
              <a:t> </a:t>
            </a:r>
            <a:r>
              <a:rPr lang="en-US" sz="2400" dirty="0" smtClean="0"/>
              <a:t>                                                  skincare products.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92369" y="1038381"/>
            <a:ext cx="816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But, There’s More…</a:t>
            </a:r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86" y="4805680"/>
            <a:ext cx="1230233" cy="1100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83" y="3801911"/>
            <a:ext cx="1300038" cy="1100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0" y="3374496"/>
            <a:ext cx="927436" cy="2426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41" y="4006761"/>
            <a:ext cx="815824" cy="1826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01" y="3968534"/>
            <a:ext cx="809184" cy="1864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15" y="3718561"/>
            <a:ext cx="880973" cy="21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369" y="1980581"/>
            <a:ext cx="6282056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300" dirty="0" smtClean="0"/>
              <a:t>Contains botanical </a:t>
            </a:r>
            <a:r>
              <a:rPr lang="en-US" sz="2300" dirty="0"/>
              <a:t>extracts </a:t>
            </a:r>
            <a:r>
              <a:rPr lang="en-US" sz="2300" dirty="0" smtClean="0"/>
              <a:t>from witch hazel, chamomile, peppermint, and aloe </a:t>
            </a:r>
            <a:r>
              <a:rPr lang="en-US" sz="2300" dirty="0" err="1" smtClean="0"/>
              <a:t>vera</a:t>
            </a:r>
            <a:r>
              <a:rPr lang="en-US" sz="2300" dirty="0" smtClean="0"/>
              <a:t>. 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300" dirty="0" smtClean="0"/>
              <a:t>When spritzed on the face, the Toner Spray instantly hydrates and enlivens the skin.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300" dirty="0" smtClean="0"/>
              <a:t>This product is especially useful when traveling. It’s also excellent for skin that’s prone to dehydration.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300" dirty="0" smtClean="0"/>
              <a:t>Can </a:t>
            </a:r>
            <a:r>
              <a:rPr lang="en-US" sz="2300" dirty="0"/>
              <a:t>be used both under and over makeup, or </a:t>
            </a:r>
            <a:r>
              <a:rPr lang="en-US" sz="2300" dirty="0" smtClean="0"/>
              <a:t>specifically </a:t>
            </a:r>
            <a:r>
              <a:rPr lang="en-US" sz="2300" dirty="0"/>
              <a:t>to set makeup.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69" y="1038381"/>
            <a:ext cx="816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Toner Spray</a:t>
            </a:r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474" y="1538839"/>
            <a:ext cx="1702205" cy="445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369" y="1038381"/>
            <a:ext cx="816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Why is Skincare Important?</a:t>
            </a:r>
            <a:endParaRPr lang="en-US" sz="4800" b="1" dirty="0">
              <a:solidFill>
                <a:srgbClr val="1C77A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98032" y="2187589"/>
            <a:ext cx="36731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To look your best with vibrant youthful skin be sure to take care of it.</a:t>
            </a:r>
          </a:p>
          <a:p>
            <a:endParaRPr lang="en-US" sz="1000" dirty="0"/>
          </a:p>
          <a:p>
            <a:r>
              <a:rPr lang="en-US" sz="2200" dirty="0" smtClean="0"/>
              <a:t>The </a:t>
            </a:r>
            <a:r>
              <a:rPr lang="en-US" sz="2200" dirty="0"/>
              <a:t>skin is the largest organ in the human </a:t>
            </a:r>
            <a:r>
              <a:rPr lang="en-US" sz="2200" dirty="0" smtClean="0"/>
              <a:t>body and  </a:t>
            </a:r>
            <a:r>
              <a:rPr lang="en-US" sz="2200" dirty="0"/>
              <a:t>shows what is going on inside. </a:t>
            </a:r>
            <a:endParaRPr lang="en-US" sz="2200" dirty="0" smtClean="0"/>
          </a:p>
          <a:p>
            <a:endParaRPr lang="en-US" sz="1000" dirty="0"/>
          </a:p>
          <a:p>
            <a:r>
              <a:rPr lang="en-US" sz="2200" dirty="0" smtClean="0"/>
              <a:t>You cannot hide a bad diet and poor skincare routine on your face!</a:t>
            </a:r>
          </a:p>
        </p:txBody>
      </p:sp>
      <p:pic>
        <p:nvPicPr>
          <p:cNvPr id="4" name="Picture 2" descr="http://pad2.whstatic.com/images/thumb/5/53/Take-Care-of-Your-Skin-Step-7-Version-2.jpg/aid21561-900px-Take-Care-of-Your-Skin-Step-7-Versio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3" y="2287493"/>
            <a:ext cx="4645449" cy="357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9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7969" y="1987103"/>
            <a:ext cx="5176911" cy="396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Great for dark circles, bags under the eye, puffiness, and wrinkles! </a:t>
            </a:r>
            <a:endParaRPr lang="en-US" sz="2400" dirty="0" smtClean="0"/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Formulated with </a:t>
            </a:r>
            <a:r>
              <a:rPr lang="en-US" sz="2400" dirty="0"/>
              <a:t>all-natural extracts and proteins </a:t>
            </a:r>
            <a:r>
              <a:rPr lang="en-US" sz="2400" dirty="0" smtClean="0"/>
              <a:t>(cucumber </a:t>
            </a:r>
            <a:r>
              <a:rPr lang="en-US" sz="2400" dirty="0"/>
              <a:t>extract, </a:t>
            </a:r>
            <a:r>
              <a:rPr lang="en-US" sz="2400" dirty="0" smtClean="0"/>
              <a:t>shiitake </a:t>
            </a:r>
            <a:r>
              <a:rPr lang="en-US" sz="2400" dirty="0"/>
              <a:t>extract, peptides, green </a:t>
            </a:r>
            <a:r>
              <a:rPr lang="en-US" sz="2400" dirty="0" smtClean="0"/>
              <a:t>tea, and even our famous apple </a:t>
            </a:r>
            <a:r>
              <a:rPr lang="en-US" sz="2400" dirty="0"/>
              <a:t>stem </a:t>
            </a:r>
            <a:r>
              <a:rPr lang="en-US" sz="2400" dirty="0" smtClean="0"/>
              <a:t>cells). </a:t>
            </a:r>
            <a:endParaRPr lang="en-US" sz="2400" dirty="0"/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You </a:t>
            </a:r>
            <a:r>
              <a:rPr lang="en-US" sz="2400" dirty="0"/>
              <a:t>will feel a cooling and tightening effect. Can be applied both under and over makeup. </a:t>
            </a:r>
            <a:endParaRPr lang="en-US" sz="2300" dirty="0"/>
          </a:p>
        </p:txBody>
      </p:sp>
      <p:sp>
        <p:nvSpPr>
          <p:cNvPr id="3" name="TextBox 2"/>
          <p:cNvSpPr txBox="1"/>
          <p:nvPr/>
        </p:nvSpPr>
        <p:spPr>
          <a:xfrm>
            <a:off x="492369" y="1038381"/>
            <a:ext cx="816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Eye Serum</a:t>
            </a:r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" y="1987103"/>
            <a:ext cx="1721002" cy="396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629" y="2062286"/>
            <a:ext cx="637195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antioxidant benefits of Vitamin C in topical products are well </a:t>
            </a:r>
            <a:r>
              <a:rPr lang="en-US" sz="2200" dirty="0" smtClean="0"/>
              <a:t>known. But, because vitamin C can be unstable, it can lose up to 90% of its potency in the first 30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Until now! Our ester-C formula is a technological breakthrough that allows our vitamin C to remain active for up to two years.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Also, because this product contains hyaluronic acid, the vitamin C will be more effectively absorbed.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69" y="1038381"/>
            <a:ext cx="816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Vitamin C Hydrator</a:t>
            </a:r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49" y="1943859"/>
            <a:ext cx="1773311" cy="405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8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369" y="1038381"/>
            <a:ext cx="816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Skin Repair Cream</a:t>
            </a:r>
            <a:endParaRPr lang="en-US" sz="4800" b="1" dirty="0">
              <a:solidFill>
                <a:srgbClr val="1C77A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38450" y="2058591"/>
            <a:ext cx="60388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Solutions4 Skin Repair cream is an amazing cream with powerful natural tissue re-builders.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Originally </a:t>
            </a:r>
            <a:r>
              <a:rPr lang="en-US" sz="2000" dirty="0"/>
              <a:t>formulated to minimize scar tissue following surgery, Skin Repair </a:t>
            </a:r>
            <a:r>
              <a:rPr lang="en-US" sz="2000" dirty="0" smtClean="0"/>
              <a:t>Cream </a:t>
            </a:r>
            <a:r>
              <a:rPr lang="en-US" sz="2000" dirty="0"/>
              <a:t>can also help to soothe dry, damaged, or irritated skin on the face.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Especially </a:t>
            </a:r>
            <a:r>
              <a:rPr lang="en-US" sz="2000" dirty="0"/>
              <a:t>helpful for rosacea, eczema or </a:t>
            </a:r>
            <a:r>
              <a:rPr lang="en-US" sz="2000" dirty="0" smtClean="0"/>
              <a:t>scars.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This </a:t>
            </a:r>
            <a:r>
              <a:rPr lang="en-US" sz="2000" dirty="0"/>
              <a:t>cream will penetrate up to 25 </a:t>
            </a:r>
            <a:r>
              <a:rPr lang="en-US" sz="2000" dirty="0" smtClean="0"/>
              <a:t>cell </a:t>
            </a:r>
            <a:r>
              <a:rPr lang="en-US" sz="2000" dirty="0"/>
              <a:t>layers to moisturize and provide nutrients to help skin to naturally restore itself.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Best used </a:t>
            </a:r>
            <a:r>
              <a:rPr lang="en-US" sz="2000" dirty="0"/>
              <a:t>as a night cream. 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Not </a:t>
            </a:r>
            <a:r>
              <a:rPr lang="en-US" sz="2000" dirty="0"/>
              <a:t>recommended for </a:t>
            </a:r>
            <a:r>
              <a:rPr lang="en-US" sz="2000" dirty="0" smtClean="0"/>
              <a:t>acne </a:t>
            </a:r>
            <a:r>
              <a:rPr lang="en-US" sz="2000" dirty="0"/>
              <a:t>skin.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976013"/>
            <a:ext cx="1533525" cy="418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59" y="1442721"/>
            <a:ext cx="1270000" cy="304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369" y="1837784"/>
            <a:ext cx="6020191" cy="423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A superior lifting and tightening facial mask that stimulates cell renewal without dehydrating. </a:t>
            </a:r>
            <a:endParaRPr lang="en-US" sz="2100" dirty="0" smtClean="0"/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100" dirty="0" smtClean="0"/>
              <a:t>Draws impurities </a:t>
            </a:r>
            <a:r>
              <a:rPr lang="en-US" sz="2100" dirty="0"/>
              <a:t>out of the pores of the skin through reverse osmosis. </a:t>
            </a:r>
            <a:endParaRPr lang="en-US" sz="2100" dirty="0" smtClean="0"/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Specialized enzymes and amino </a:t>
            </a:r>
            <a:r>
              <a:rPr lang="en-US" sz="2100" dirty="0" smtClean="0"/>
              <a:t>acids induce fibroblast </a:t>
            </a:r>
            <a:r>
              <a:rPr lang="en-US" sz="2100" dirty="0"/>
              <a:t>cells to </a:t>
            </a:r>
            <a:r>
              <a:rPr lang="en-US" sz="2100" dirty="0" smtClean="0"/>
              <a:t>produce new </a:t>
            </a:r>
            <a:r>
              <a:rPr lang="en-US" sz="2100" dirty="0"/>
              <a:t>collagen fibers and elastin strands. </a:t>
            </a:r>
            <a:r>
              <a:rPr lang="en-US" sz="2100" dirty="0" smtClean="0"/>
              <a:t>This restores the skin’s elasticity and resilience.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100" dirty="0" smtClean="0"/>
              <a:t>This </a:t>
            </a:r>
            <a:r>
              <a:rPr lang="en-US" sz="2100" dirty="0"/>
              <a:t>mask is a natural alternative to a surgical face lift. No down time </a:t>
            </a:r>
            <a:r>
              <a:rPr lang="en-US" sz="2100" dirty="0" smtClean="0"/>
              <a:t>and immediate </a:t>
            </a:r>
            <a:r>
              <a:rPr lang="en-US" sz="2100" dirty="0"/>
              <a:t>results! </a:t>
            </a:r>
            <a:endParaRPr lang="en-US" sz="21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92369" y="1038381"/>
            <a:ext cx="8169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1C77A4"/>
                </a:solidFill>
              </a:rPr>
              <a:t>Protein Lift Mask with Aloe Activator</a:t>
            </a:r>
            <a:endParaRPr lang="en-US" sz="3600" b="1" dirty="0">
              <a:solidFill>
                <a:srgbClr val="1C77A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7488" r="4875" b="6728"/>
          <a:stretch/>
        </p:blipFill>
        <p:spPr>
          <a:xfrm>
            <a:off x="6614159" y="4521200"/>
            <a:ext cx="1838961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0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0368" y="2025108"/>
            <a:ext cx="4821311" cy="425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300" dirty="0"/>
              <a:t>This </a:t>
            </a:r>
            <a:r>
              <a:rPr lang="en-US" sz="2300" dirty="0" smtClean="0"/>
              <a:t>mask removes </a:t>
            </a:r>
            <a:r>
              <a:rPr lang="en-US" sz="2300" dirty="0"/>
              <a:t>impurities from the pores and tightens the skin. </a:t>
            </a:r>
            <a:endParaRPr lang="en-US" sz="2300" dirty="0" smtClean="0"/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300" dirty="0" smtClean="0"/>
              <a:t>With </a:t>
            </a:r>
            <a:r>
              <a:rPr lang="en-US" sz="2300" dirty="0"/>
              <a:t>French green clay and Hawaiian white </a:t>
            </a:r>
            <a:r>
              <a:rPr lang="en-US" sz="2300" dirty="0" smtClean="0"/>
              <a:t>ginger, </a:t>
            </a:r>
            <a:r>
              <a:rPr lang="en-US" sz="2300" dirty="0"/>
              <a:t>this mask is great for </a:t>
            </a:r>
            <a:r>
              <a:rPr lang="en-US" sz="2300" dirty="0" smtClean="0"/>
              <a:t>acne-prone </a:t>
            </a:r>
            <a:r>
              <a:rPr lang="en-US" sz="2300" dirty="0"/>
              <a:t>skin. </a:t>
            </a:r>
            <a:endParaRPr lang="en-US" sz="2300" dirty="0" smtClean="0"/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300" dirty="0" smtClean="0"/>
              <a:t>The </a:t>
            </a:r>
            <a:r>
              <a:rPr lang="en-US" sz="2300" dirty="0"/>
              <a:t>Green Clay Mask can be used as an </a:t>
            </a:r>
            <a:r>
              <a:rPr lang="en-US" sz="2300" dirty="0" smtClean="0"/>
              <a:t>all-over </a:t>
            </a:r>
            <a:r>
              <a:rPr lang="en-US" sz="2300" dirty="0"/>
              <a:t>mask, or spot treatment. </a:t>
            </a:r>
            <a:endParaRPr lang="en-US" sz="2300" dirty="0" smtClean="0"/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300" dirty="0" smtClean="0"/>
              <a:t>Dr</a:t>
            </a:r>
            <a:r>
              <a:rPr lang="en-US" sz="2300" dirty="0"/>
              <a:t>. Singleton </a:t>
            </a:r>
            <a:r>
              <a:rPr lang="en-US" sz="2300" dirty="0" smtClean="0"/>
              <a:t>uses it </a:t>
            </a:r>
            <a:r>
              <a:rPr lang="en-US" sz="2300" dirty="0"/>
              <a:t>on his scalp!</a:t>
            </a:r>
            <a:r>
              <a:rPr lang="en-US" sz="22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69" y="1038381"/>
            <a:ext cx="816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Green Clay Mask</a:t>
            </a:r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7504" r="4438" b="6675"/>
          <a:stretch/>
        </p:blipFill>
        <p:spPr>
          <a:xfrm>
            <a:off x="737603" y="4152613"/>
            <a:ext cx="2587259" cy="2182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0" t="28101" r="12209" b="37205"/>
          <a:stretch/>
        </p:blipFill>
        <p:spPr>
          <a:xfrm>
            <a:off x="736660" y="2164653"/>
            <a:ext cx="2521318" cy="174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2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369" y="1038381"/>
            <a:ext cx="816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Short Sheets &amp; POP Display</a:t>
            </a:r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9" y="1966732"/>
            <a:ext cx="3186112" cy="413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4" y="1966724"/>
            <a:ext cx="2399272" cy="3229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41" y="2414399"/>
            <a:ext cx="2457736" cy="3246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84" y="3267075"/>
            <a:ext cx="2297955" cy="305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9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c.clubreduce.com/2_CLINIC%20TOOLS/1_Paperwork/Skincare%20Services%20Overview%20Sheet%20Front%20-%20Option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4" y="1618365"/>
            <a:ext cx="7722211" cy="459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550" y="743106"/>
            <a:ext cx="876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Offer Facials to Increase Sales</a:t>
            </a:r>
            <a:endParaRPr lang="en-US" sz="4800" b="1" dirty="0">
              <a:solidFill>
                <a:srgbClr val="1C77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rc.clubreduce.com/2_CLINIC%20TOOLS/1_Paperwork/Skincare%20Services%20Overview%20Sheet%20Back%20-%20Option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" y="1553835"/>
            <a:ext cx="7772400" cy="462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550" y="743106"/>
            <a:ext cx="876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Offer Facials to Increase Sales</a:t>
            </a:r>
            <a:endParaRPr lang="en-US" sz="4800" b="1" dirty="0">
              <a:solidFill>
                <a:srgbClr val="1C77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4067" y="4779232"/>
            <a:ext cx="8125691" cy="848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405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Try these other Solutions4 easy to use kits and products for pain, weight loss and health.</a:t>
            </a:r>
          </a:p>
          <a:p>
            <a:pPr algn="ctr"/>
            <a:endParaRPr lang="en-US" sz="4800" b="1" dirty="0">
              <a:solidFill>
                <a:srgbClr val="1C77A4"/>
              </a:solidFill>
            </a:endParaRPr>
          </a:p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It’s a win-win!</a:t>
            </a:r>
            <a:endParaRPr lang="en-US" sz="4800" b="1" dirty="0">
              <a:solidFill>
                <a:srgbClr val="1C77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4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avstheblog.com/wp-content/uploads/2012/07/happy_business_peopl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4" y="1800225"/>
            <a:ext cx="8531323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957844" y="1324227"/>
            <a:ext cx="7202913" cy="878993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Have FUN with these</a:t>
            </a:r>
            <a:br>
              <a:rPr lang="en-US" sz="4800" b="1" dirty="0" smtClean="0">
                <a:solidFill>
                  <a:srgbClr val="1C77A4"/>
                </a:solidFill>
              </a:rPr>
            </a:br>
            <a:r>
              <a:rPr lang="en-US" sz="4800" b="1" dirty="0" smtClean="0">
                <a:solidFill>
                  <a:srgbClr val="1C77A4"/>
                </a:solidFill>
              </a:rPr>
              <a:t>S4 PRODUCTS</a:t>
            </a:r>
            <a:endParaRPr lang="en-US" sz="4800" b="1" dirty="0">
              <a:solidFill>
                <a:srgbClr val="1C77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itnessbytyler.bodypresssites.com/wp-content/uploads/sites/436/2015/12/Balance-Diet-and-Exerc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48" y="2028825"/>
            <a:ext cx="4937592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8125" y="1038381"/>
            <a:ext cx="8820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1C77A4"/>
                </a:solidFill>
              </a:rPr>
              <a:t>Set the Stage for Beautiful Skin</a:t>
            </a:r>
            <a:endParaRPr lang="en-US" sz="4400" b="1" dirty="0">
              <a:solidFill>
                <a:srgbClr val="1C77A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1950" y="2152650"/>
            <a:ext cx="40957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Nutrition</a:t>
            </a:r>
            <a:r>
              <a:rPr lang="en-US" sz="2000" dirty="0" smtClean="0"/>
              <a:t> – eat clean with lots of brightly colored fruits and veggies for a beautiful and bright complexion.</a:t>
            </a:r>
          </a:p>
          <a:p>
            <a:pPr marL="342900" indent="-342900">
              <a:buFont typeface="+mj-lt"/>
              <a:buAutoNum type="arabicPeriod"/>
            </a:pPr>
            <a:endParaRPr lang="en-US" sz="1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Exercise</a:t>
            </a:r>
            <a:r>
              <a:rPr lang="en-US" sz="2000" dirty="0" smtClean="0"/>
              <a:t> – this will increase blood flow and circulation that nourishes skin and keeps it healthy and vibrant.</a:t>
            </a:r>
          </a:p>
          <a:p>
            <a:pPr marL="342900" indent="-342900">
              <a:buFont typeface="+mj-lt"/>
              <a:buAutoNum type="arabicPeriod"/>
            </a:pPr>
            <a:endParaRPr lang="en-US" sz="1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Hydrate</a:t>
            </a:r>
            <a:r>
              <a:rPr lang="en-US" sz="2000" dirty="0" smtClean="0"/>
              <a:t> – drink half your body weight in ounces of water to keep your skin moist and lessen the signs of wrinkles.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81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admaskiner.dk/wp-content/uploads/2014/09/Juicemaskine-t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89" y="2146299"/>
            <a:ext cx="4902378" cy="346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79400" y="1537355"/>
            <a:ext cx="8594044" cy="753668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Mix-and-Match Combinations with the Essentials</a:t>
            </a:r>
            <a:endParaRPr lang="en-US" sz="4800" b="1" dirty="0">
              <a:solidFill>
                <a:srgbClr val="1C77A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394483"/>
            <a:ext cx="4089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Daily Antioxidant Essentials (Berry &amp; Greens) stick pack combined with 1 Cardio Health Essentials stick pack makes a great pre-workout drink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Daily Antioxidant Essentials (Berry &amp; Greens) stick packs combined with 1 Essential Greens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Essential Greens stick pack with 1 Cardio Health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each of Essential Greens, Antioxidant Essentials (Berry &amp; Greens), and Cardio Health stick packs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968" y="4858992"/>
            <a:ext cx="1676399" cy="128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95339"/>
            <a:ext cx="1696649" cy="130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F:\Essential Greens tran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46" y="5063094"/>
            <a:ext cx="1516663" cy="11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61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simplehealthykitchen.com/wp-content/uploads/2015/01/7-Healthy-Smoothies-SimpleHealthyKitchen.com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1" y="2253111"/>
            <a:ext cx="4583654" cy="31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207" y="5149118"/>
            <a:ext cx="979941" cy="75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397655"/>
            <a:ext cx="9144000" cy="753668"/>
          </a:xfrm>
        </p:spPr>
        <p:txBody>
          <a:bodyPr/>
          <a:lstStyle/>
          <a:p>
            <a:pPr algn="ctr"/>
            <a:r>
              <a:rPr lang="en-US" sz="3800" b="1" dirty="0" smtClean="0">
                <a:solidFill>
                  <a:srgbClr val="1C77A4"/>
                </a:solidFill>
              </a:rPr>
              <a:t>Mix-and-Match Combinations with the </a:t>
            </a:r>
            <a:r>
              <a:rPr lang="en-US" sz="4200" b="1" dirty="0" smtClean="0">
                <a:solidFill>
                  <a:srgbClr val="1C77A4"/>
                </a:solidFill>
              </a:rPr>
              <a:t>Essentials and Nutritional Shakes</a:t>
            </a:r>
            <a:endParaRPr lang="en-US" sz="4200" b="1" dirty="0">
              <a:solidFill>
                <a:srgbClr val="1C77A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97893" y="2210481"/>
            <a:ext cx="398661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Orange shake with Essential Greens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Orange shake with Antioxidant Essentials (Berry &amp; Greens)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Strawberry shake with Daily Antioxidant Essentials (Berry &amp; Greens)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Vanilla shake with Essential Greens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Vanilla shake with Cardio Health Essentials and Essential Greens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Vanilla shake with Daily Antioxidant Essentials (Berry &amp; Greens)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Chocolate shake with Daily Antioxidant Essentials (Berry &amp; Greens) and Essential Greens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862" y="4606374"/>
            <a:ext cx="1482368" cy="123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212" y="4307267"/>
            <a:ext cx="1013755" cy="1543673"/>
          </a:xfrm>
          <a:prstGeom prst="rect">
            <a:avLst/>
          </a:prstGeom>
        </p:spPr>
      </p:pic>
      <p:pic>
        <p:nvPicPr>
          <p:cNvPr id="8" name="Picture 4" descr="F:\Essential Greens tran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4" y="4974524"/>
            <a:ext cx="1125680" cy="86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905258"/>
            <a:ext cx="90504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Watch the webinar on Club Reduce titled “Mix-and-Match Solutions4 Products to Increase Sales”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5390" y="904276"/>
            <a:ext cx="8832272" cy="11263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405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800" b="1" dirty="0" smtClean="0">
                <a:solidFill>
                  <a:srgbClr val="1C77A4"/>
                </a:solidFill>
              </a:rPr>
              <a:t>The 7, 14 and 21 Day Quick Start Kits </a:t>
            </a:r>
          </a:p>
          <a:p>
            <a:pPr algn="ctr"/>
            <a:r>
              <a:rPr lang="en-US" sz="2800" b="1" dirty="0" smtClean="0">
                <a:solidFill>
                  <a:srgbClr val="1C77A4"/>
                </a:solidFill>
              </a:rPr>
              <a:t>are Good for your PATIENTS and Good for YOU!</a:t>
            </a:r>
            <a:endParaRPr lang="en-US" sz="2800" b="1" dirty="0">
              <a:solidFill>
                <a:srgbClr val="1C77A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15" y="2109345"/>
            <a:ext cx="4592775" cy="3479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7" y="2910141"/>
            <a:ext cx="4281059" cy="2907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1" y="5713251"/>
            <a:ext cx="8936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Watch the webinar on Club Reduce titled “Quick Start Kits: 7, 14 and 21 Day Options </a:t>
            </a:r>
          </a:p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Product Education and Sales Training”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9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89" y="2247899"/>
            <a:ext cx="5161752" cy="344805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45548" y="739550"/>
            <a:ext cx="7647708" cy="11263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405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dirty="0" smtClean="0">
                <a:solidFill>
                  <a:srgbClr val="1C77A4"/>
                </a:solidFill>
              </a:rPr>
              <a:t>The Pain Relief Kit to Manage Pain from the Inside Out</a:t>
            </a:r>
            <a:endParaRPr lang="en-US" sz="4400" b="1" dirty="0">
              <a:solidFill>
                <a:srgbClr val="1C77A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" y="2455233"/>
            <a:ext cx="4014899" cy="29095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1" y="5713251"/>
            <a:ext cx="89361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Watch the webinar on Club Reduce titled “S4 Pain Relief System: Turn Pain into Profit”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4824" y="3326478"/>
            <a:ext cx="8070022" cy="753668"/>
          </a:xfrm>
        </p:spPr>
        <p:txBody>
          <a:bodyPr/>
          <a:lstStyle/>
          <a:p>
            <a:pPr algn="r"/>
            <a:r>
              <a:rPr lang="en-US" sz="3600" b="1" dirty="0" smtClean="0">
                <a:solidFill>
                  <a:srgbClr val="1C77A4"/>
                </a:solidFill>
              </a:rPr>
              <a:t>Call Solutions4 Today to Place your Order for the Quick Start Kits Today!</a:t>
            </a:r>
            <a:br>
              <a:rPr lang="en-US" sz="3600" b="1" dirty="0" smtClean="0">
                <a:solidFill>
                  <a:srgbClr val="1C77A4"/>
                </a:solidFill>
              </a:rPr>
            </a:br>
            <a:r>
              <a:rPr lang="en-US" sz="3600" b="1" dirty="0">
                <a:solidFill>
                  <a:srgbClr val="1C77A4"/>
                </a:solidFill>
              </a:rPr>
              <a:t/>
            </a:r>
            <a:br>
              <a:rPr lang="en-US" sz="3600" b="1" dirty="0">
                <a:solidFill>
                  <a:srgbClr val="1C77A4"/>
                </a:solidFill>
              </a:rPr>
            </a:br>
            <a:r>
              <a:rPr lang="en-US" sz="3600" b="1" dirty="0" smtClean="0">
                <a:solidFill>
                  <a:srgbClr val="1C77A4"/>
                </a:solidFill>
              </a:rPr>
              <a:t/>
            </a:r>
            <a:br>
              <a:rPr lang="en-US" sz="3600" b="1" dirty="0" smtClean="0">
                <a:solidFill>
                  <a:srgbClr val="1C77A4"/>
                </a:solidFill>
              </a:rPr>
            </a:br>
            <a:r>
              <a:rPr lang="en-US" sz="3600" b="1" dirty="0">
                <a:solidFill>
                  <a:srgbClr val="1C77A4"/>
                </a:solidFill>
              </a:rPr>
              <a:t/>
            </a:r>
            <a:br>
              <a:rPr lang="en-US" sz="3600" b="1" dirty="0">
                <a:solidFill>
                  <a:srgbClr val="1C77A4"/>
                </a:solidFill>
              </a:rPr>
            </a:br>
            <a:r>
              <a:rPr lang="en-US" sz="3600" b="1" dirty="0" smtClean="0">
                <a:solidFill>
                  <a:srgbClr val="1C77A4"/>
                </a:solidFill>
              </a:rPr>
              <a:t>(877) 817-6074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49053"/>
            <a:ext cx="3517900" cy="43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1" y="404089"/>
            <a:ext cx="7848600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405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>
                <a:solidFill>
                  <a:srgbClr val="1C77A4"/>
                </a:solidFill>
              </a:rPr>
              <a:t>Remember to…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CC0099"/>
                </a:solidFill>
              </a:rPr>
              <a:t>Practice What You Preach</a:t>
            </a:r>
            <a:endParaRPr lang="en-US" dirty="0">
              <a:solidFill>
                <a:srgbClr val="CC00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5" y="2033888"/>
            <a:ext cx="4019330" cy="401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68" y="2019681"/>
            <a:ext cx="4309745" cy="415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7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423" y="613583"/>
            <a:ext cx="7830206" cy="2007522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1C77A4"/>
                </a:solidFill>
              </a:rPr>
              <a:t>Love your Patients to Health and Make them </a:t>
            </a:r>
            <a:r>
              <a:rPr lang="en-US" sz="3600" b="1" dirty="0">
                <a:solidFill>
                  <a:srgbClr val="1C77A4"/>
                </a:solidFill>
              </a:rPr>
              <a:t/>
            </a:r>
            <a:br>
              <a:rPr lang="en-US" sz="3600" b="1" dirty="0">
                <a:solidFill>
                  <a:srgbClr val="1C77A4"/>
                </a:solidFill>
              </a:rPr>
            </a:br>
            <a:r>
              <a:rPr lang="en-US" sz="5400" b="1" dirty="0" smtClean="0">
                <a:solidFill>
                  <a:srgbClr val="1C77A4"/>
                </a:solidFill>
              </a:rPr>
              <a:t>Patients for Life!</a:t>
            </a:r>
            <a:endParaRPr lang="en-US" sz="5400" b="1" dirty="0">
              <a:solidFill>
                <a:srgbClr val="1C77A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70"/>
          <a:stretch/>
        </p:blipFill>
        <p:spPr>
          <a:xfrm>
            <a:off x="2576080" y="2580258"/>
            <a:ext cx="3881617" cy="3600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3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789479"/>
            <a:ext cx="9144000" cy="8789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1C77A4"/>
                </a:solidFill>
              </a:rPr>
              <a:t>Do you Need Help Growing Your</a:t>
            </a:r>
          </a:p>
          <a:p>
            <a:pPr algn="ctr"/>
            <a:r>
              <a:rPr lang="en-US" sz="3200" b="1" dirty="0" smtClean="0">
                <a:solidFill>
                  <a:srgbClr val="1C77A4"/>
                </a:solidFill>
              </a:rPr>
              <a:t>Club Reduce Business</a:t>
            </a:r>
          </a:p>
          <a:p>
            <a:pPr algn="ctr"/>
            <a:r>
              <a:rPr lang="en-US" sz="3200" b="1" dirty="0" smtClean="0">
                <a:solidFill>
                  <a:srgbClr val="1C77A4"/>
                </a:solidFill>
              </a:rPr>
              <a:t>to Increase your CASH Income and Help your Patients HEAL?</a:t>
            </a:r>
            <a:endParaRPr lang="en-US" sz="3200" b="1" dirty="0">
              <a:solidFill>
                <a:srgbClr val="1C77A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4" y="4314825"/>
            <a:ext cx="6118047" cy="1829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313" y="3174713"/>
            <a:ext cx="87153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C0099"/>
                </a:solidFill>
              </a:rPr>
              <a:t>www.ClubReduceConsulting.com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801.917.0900</a:t>
            </a:r>
          </a:p>
        </p:txBody>
      </p:sp>
    </p:spTree>
    <p:extLst>
      <p:ext uri="{BB962C8B-B14F-4D97-AF65-F5344CB8AC3E}">
        <p14:creationId xmlns:p14="http://schemas.microsoft.com/office/powerpoint/2010/main" val="350387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550" y="552606"/>
            <a:ext cx="876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May Newsletter</a:t>
            </a:r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312816"/>
            <a:ext cx="7620000" cy="48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8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550" y="552606"/>
            <a:ext cx="876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May Newsletter</a:t>
            </a:r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1384532"/>
            <a:ext cx="7610475" cy="48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369" y="2072917"/>
            <a:ext cx="4718728" cy="424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Solutions4 </a:t>
            </a:r>
            <a:r>
              <a:rPr lang="en-US" sz="2400" dirty="0" smtClean="0"/>
              <a:t>skincare products are organic, all natural and pH balanced, so they work for patients with both dry and oily skin. 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Good skincare products should be absorbed by the skin quickly. You shouldn’t feel sticky or tacky after applying it. If you do, you might be using too much product.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69" y="1038381"/>
            <a:ext cx="816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About Solutions4 Skincare</a:t>
            </a:r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5" t="-4" r="13333" b="1"/>
          <a:stretch/>
        </p:blipFill>
        <p:spPr>
          <a:xfrm>
            <a:off x="5683045" y="2072917"/>
            <a:ext cx="2733367" cy="384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75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550" y="552606"/>
            <a:ext cx="876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May Newsletter</a:t>
            </a:r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1300263"/>
            <a:ext cx="7677150" cy="493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9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550" y="552606"/>
            <a:ext cx="876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May Newsletter</a:t>
            </a:r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03982"/>
            <a:ext cx="7696200" cy="497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75" y="1752600"/>
            <a:ext cx="9925049" cy="51054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" y="693337"/>
            <a:ext cx="9144000" cy="8789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1C77A4"/>
                </a:solidFill>
              </a:rPr>
              <a:t>Thank You!</a:t>
            </a:r>
            <a:endParaRPr lang="en-US" sz="4000" b="1" dirty="0">
              <a:solidFill>
                <a:srgbClr val="1C77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7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4077" y="1993464"/>
            <a:ext cx="4797602" cy="396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These </a:t>
            </a:r>
            <a:r>
              <a:rPr lang="en-US" sz="2400" dirty="0"/>
              <a:t>products are a great </a:t>
            </a:r>
            <a:r>
              <a:rPr lang="en-US" sz="2400" dirty="0" smtClean="0"/>
              <a:t>add-on </a:t>
            </a:r>
            <a:r>
              <a:rPr lang="en-US" sz="2400" dirty="0"/>
              <a:t>for patients </a:t>
            </a:r>
            <a:r>
              <a:rPr lang="en-US" sz="2400" dirty="0" smtClean="0"/>
              <a:t>on a wellness program.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They </a:t>
            </a:r>
            <a:r>
              <a:rPr lang="en-US" sz="2400" dirty="0"/>
              <a:t>are also great for patients </a:t>
            </a:r>
            <a:r>
              <a:rPr lang="en-US" sz="2400" dirty="0" smtClean="0"/>
              <a:t>who are trying to lose weight and worry about sagging skin. 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These products will tone and tighten the face without using harsh chemicals.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69" y="1038381"/>
            <a:ext cx="816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About Solutions4 Skincare</a:t>
            </a:r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4" y="2062288"/>
            <a:ext cx="2830935" cy="388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866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369" y="1038381"/>
            <a:ext cx="816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Basic Skincare Routine</a:t>
            </a:r>
            <a:endParaRPr lang="en-US" sz="4800" b="1" dirty="0">
              <a:solidFill>
                <a:srgbClr val="1C77A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1950" y="2136377"/>
            <a:ext cx="4610100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700"/>
              </a:spcBef>
              <a:buFont typeface="+mj-lt"/>
              <a:buAutoNum type="arabicPeriod"/>
            </a:pPr>
            <a:r>
              <a:rPr lang="en-US" sz="2000" dirty="0" smtClean="0"/>
              <a:t>Cleanse: Green Tea Cleanser</a:t>
            </a:r>
          </a:p>
          <a:p>
            <a:pPr marL="457200" indent="-457200">
              <a:spcBef>
                <a:spcPts val="700"/>
              </a:spcBef>
              <a:buFont typeface="+mj-lt"/>
              <a:buAutoNum type="arabicPeriod"/>
            </a:pPr>
            <a:r>
              <a:rPr lang="en-US" sz="2000" dirty="0" smtClean="0"/>
              <a:t>Exfoliate: Apricot Exfoliator</a:t>
            </a:r>
          </a:p>
          <a:p>
            <a:pPr marL="457200" indent="-457200">
              <a:spcBef>
                <a:spcPts val="700"/>
              </a:spcBef>
              <a:buFont typeface="+mj-lt"/>
              <a:buAutoNum type="arabicPeriod"/>
            </a:pPr>
            <a:r>
              <a:rPr lang="en-US" sz="2000" dirty="0" smtClean="0"/>
              <a:t>Moisturize: Apple Stem Cell Moisturizer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49" y="3677452"/>
            <a:ext cx="817226" cy="1961348"/>
          </a:xfrm>
          <a:prstGeom prst="rect">
            <a:avLst/>
          </a:prstGeom>
        </p:spPr>
      </p:pic>
      <p:pic>
        <p:nvPicPr>
          <p:cNvPr id="2052" name="Picture 4" descr="http://lionessegem.com/wp-content/uploads/2015/06/lionesse-beauty-bar-skin-care-history-the-80s-cleansing-e14350039069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726" y="2030866"/>
            <a:ext cx="4169909" cy="416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667" y="4163121"/>
            <a:ext cx="710091" cy="2037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69" y="4115820"/>
            <a:ext cx="807314" cy="193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8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369" y="943131"/>
            <a:ext cx="816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Step 1: Cleanse</a:t>
            </a:r>
            <a:endParaRPr lang="en-US" sz="4800" b="1" dirty="0">
              <a:solidFill>
                <a:srgbClr val="1C77A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3875" y="2019359"/>
            <a:ext cx="41624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Proper cleansing to remove dirt, makeup and pollution should be the core of every skin care routine</a:t>
            </a:r>
            <a:r>
              <a:rPr lang="en-US" alt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alt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alt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ash </a:t>
            </a:r>
            <a:r>
              <a:rPr lang="en-US" alt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your face twice </a:t>
            </a:r>
            <a:r>
              <a:rPr lang="en-US" alt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daily </a:t>
            </a:r>
            <a:r>
              <a:rPr lang="en-US" alt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the morning and then again before going to bed at night. </a:t>
            </a:r>
            <a:endParaRPr lang="en-US" altLang="en-US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alt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Use </a:t>
            </a:r>
            <a:r>
              <a:rPr lang="en-US" alt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lukewarm water to keep irritation to a </a:t>
            </a:r>
            <a:r>
              <a:rPr lang="en-US" alt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minimum.  Always </a:t>
            </a:r>
            <a:r>
              <a:rPr lang="en-US" alt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use a gentle touch and don’t rub too </a:t>
            </a:r>
            <a:r>
              <a:rPr lang="en-US" alt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much.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24" y="2007630"/>
            <a:ext cx="4443152" cy="38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8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6554" y="2500758"/>
            <a:ext cx="5844414" cy="3334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500" dirty="0"/>
              <a:t>Like the name suggests, </a:t>
            </a:r>
            <a:r>
              <a:rPr lang="en-US" sz="2500" dirty="0" smtClean="0"/>
              <a:t>the Green Tea Cleanser is packed with antioxidants and anti-inflammatory ingredients (like those occurring naturally in green tea).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500" dirty="0" smtClean="0"/>
              <a:t>It also contains CoQ10, which is another natural antioxidant.</a:t>
            </a:r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92369" y="988237"/>
            <a:ext cx="81693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Green Tea Cleanser</a:t>
            </a:r>
          </a:p>
          <a:p>
            <a:pPr algn="ctr"/>
            <a:r>
              <a:rPr lang="en-US" sz="2800" i="1" dirty="0" smtClean="0">
                <a:solidFill>
                  <a:srgbClr val="1C77A4"/>
                </a:solidFill>
              </a:rPr>
              <a:t>Part of the Skincare Trio</a:t>
            </a:r>
            <a:endParaRPr lang="en-US" sz="2800" i="1" dirty="0">
              <a:solidFill>
                <a:srgbClr val="1C77A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43" y="1914939"/>
            <a:ext cx="1722681" cy="413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3702" y="2514864"/>
            <a:ext cx="5947977" cy="2875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500" dirty="0"/>
              <a:t>Both of these ingredients </a:t>
            </a:r>
            <a:r>
              <a:rPr lang="en-US" sz="2500" dirty="0" smtClean="0"/>
              <a:t>(green tea and CoQ10) are </a:t>
            </a:r>
            <a:r>
              <a:rPr lang="en-US" sz="2500" dirty="0"/>
              <a:t>excellent because they protect the skin and help to reduce visible signs of aging. </a:t>
            </a:r>
            <a:endParaRPr lang="en-US" sz="2500" dirty="0" smtClean="0"/>
          </a:p>
          <a:p>
            <a:pPr marL="342900" indent="-3429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500" dirty="0" smtClean="0"/>
              <a:t>They </a:t>
            </a:r>
            <a:r>
              <a:rPr lang="en-US" sz="2500" dirty="0"/>
              <a:t>combat the free radicals and environmental toxins that you’re exposed to every day.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69" y="978405"/>
            <a:ext cx="81693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Green Tea Cleanser</a:t>
            </a:r>
          </a:p>
          <a:p>
            <a:pPr algn="ctr"/>
            <a:r>
              <a:rPr lang="en-US" sz="2800" i="1" dirty="0">
                <a:solidFill>
                  <a:srgbClr val="1C77A4"/>
                </a:solidFill>
              </a:rPr>
              <a:t>Part of the Skincare Trio</a:t>
            </a:r>
          </a:p>
          <a:p>
            <a:pPr algn="ctr"/>
            <a:endParaRPr lang="en-US" sz="4800" b="1" dirty="0">
              <a:solidFill>
                <a:srgbClr val="1C77A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43" y="1885219"/>
            <a:ext cx="1722681" cy="413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4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it Theme2">
  <a:themeElements>
    <a:clrScheme name="Summit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ummit Theme2" id="{718A665C-8674-44B6-B5DB-0B4D69A17002}" vid="{420C94B5-F2CC-4C35-BE5A-E24F081E3DC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Summit Theme2 (1)</Template>
  <TotalTime>1308</TotalTime>
  <Words>1692</Words>
  <Application>Microsoft Office PowerPoint</Application>
  <PresentationFormat>On-screen Show (4:3)</PresentationFormat>
  <Paragraphs>153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Summit Theme2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FUN with these S4 PRODUCTS</vt:lpstr>
      <vt:lpstr>Mix-and-Match Combinations with the Essentials</vt:lpstr>
      <vt:lpstr>Mix-and-Match Combinations with the Essentials and Nutritional Shakes</vt:lpstr>
      <vt:lpstr>PowerPoint Presentation</vt:lpstr>
      <vt:lpstr>PowerPoint Presentation</vt:lpstr>
      <vt:lpstr>Call Solutions4 Today to Place your Order for the Quick Start Kits Today!    (877) 817-6074</vt:lpstr>
      <vt:lpstr>PowerPoint Presentation</vt:lpstr>
      <vt:lpstr>Love your Patients to Health and Make them  Patients for Life!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Club Reduce</dc:creator>
  <cp:lastModifiedBy>Lighthouse</cp:lastModifiedBy>
  <cp:revision>51</cp:revision>
  <dcterms:created xsi:type="dcterms:W3CDTF">2016-04-15T15:50:49Z</dcterms:created>
  <dcterms:modified xsi:type="dcterms:W3CDTF">2016-04-19T16:45:25Z</dcterms:modified>
</cp:coreProperties>
</file>