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73" r:id="rId3"/>
    <p:sldId id="272" r:id="rId4"/>
    <p:sldId id="263" r:id="rId5"/>
    <p:sldId id="277" r:id="rId6"/>
    <p:sldId id="271" r:id="rId7"/>
    <p:sldId id="274" r:id="rId8"/>
    <p:sldId id="264" r:id="rId9"/>
    <p:sldId id="270" r:id="rId10"/>
    <p:sldId id="265" r:id="rId11"/>
    <p:sldId id="266" r:id="rId12"/>
    <p:sldId id="27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3" y="1146425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3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1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7526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89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4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7647708" cy="1721075"/>
          </a:xfrm>
        </p:spPr>
        <p:txBody>
          <a:bodyPr>
            <a:noAutofit/>
          </a:bodyPr>
          <a:lstStyle/>
          <a:p>
            <a:pPr algn="ctr"/>
            <a:r>
              <a:rPr lang="en-US" sz="5500" dirty="0" smtClean="0">
                <a:solidFill>
                  <a:srgbClr val="0070C0"/>
                </a:solidFill>
              </a:rPr>
              <a:t>Implementing the New NP Neuropathy Kit with New Patients</a:t>
            </a:r>
            <a:endParaRPr lang="en-US" sz="55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24400"/>
            <a:ext cx="7647708" cy="633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 smtClean="0"/>
              <a:t>With Dr. Todd Singleton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444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3124200" cy="4343400"/>
          </a:xfrm>
        </p:spPr>
        <p:txBody>
          <a:bodyPr>
            <a:normAutofit/>
          </a:bodyPr>
          <a:lstStyle/>
          <a:p>
            <a:r>
              <a:rPr lang="en-US" sz="1700" b="1" i="1" u="sng" dirty="0" smtClean="0">
                <a:solidFill>
                  <a:srgbClr val="00B0F0"/>
                </a:solidFill>
              </a:rPr>
              <a:t>Anti-Inflammatory Gel:</a:t>
            </a:r>
          </a:p>
          <a:p>
            <a:pPr lvl="1"/>
            <a:r>
              <a:rPr lang="en-US" sz="1700" dirty="0" smtClean="0"/>
              <a:t>Helps calm muscle and nerve pain</a:t>
            </a:r>
          </a:p>
          <a:p>
            <a:pPr lvl="1"/>
            <a:r>
              <a:rPr lang="en-US" sz="1700" dirty="0" smtClean="0"/>
              <a:t>Natural ingredients: Capsaicin and Camphor</a:t>
            </a:r>
          </a:p>
          <a:p>
            <a:pPr lvl="1"/>
            <a:r>
              <a:rPr lang="en-US" sz="1700" dirty="0" smtClean="0"/>
              <a:t>Reduce Inflammation</a:t>
            </a:r>
          </a:p>
          <a:p>
            <a:r>
              <a:rPr lang="en-US" sz="1700" b="1" i="1" u="sng" dirty="0" smtClean="0">
                <a:solidFill>
                  <a:srgbClr val="00B0F0"/>
                </a:solidFill>
              </a:rPr>
              <a:t>Vitamin B12:</a:t>
            </a:r>
          </a:p>
          <a:p>
            <a:pPr lvl="1"/>
            <a:r>
              <a:rPr lang="en-US" sz="1700" dirty="0" smtClean="0"/>
              <a:t>Vital role in the functioning of the brain</a:t>
            </a:r>
          </a:p>
          <a:p>
            <a:pPr lvl="1"/>
            <a:r>
              <a:rPr lang="en-US" sz="1700" dirty="0" smtClean="0"/>
              <a:t>Low vitamin B12 levels can contribute to neuropathy, weakness, and other problems with the nervous system</a:t>
            </a:r>
            <a:endParaRPr lang="en-US" sz="17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4960938" cy="365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1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Using for Potential Patients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3352800" cy="35901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4 Bags of the Vitamins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</a:rPr>
              <a:t>1 AM – 1 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2 Cardio Sticks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</a:rPr>
              <a:t>1 per day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46092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647708" cy="654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      Benefits of Taking Supplements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47708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 smtClean="0"/>
              <a:t>By giving these nutrients and supplements to your potential patients they will see an acceleration in their healing and pain!</a:t>
            </a:r>
          </a:p>
          <a:p>
            <a:r>
              <a:rPr lang="en-US" sz="1500" dirty="0" smtClean="0"/>
              <a:t>If your patients see results they will buy a program!</a:t>
            </a:r>
          </a:p>
          <a:p>
            <a:r>
              <a:rPr lang="en-US" sz="1500" dirty="0" smtClean="0"/>
              <a:t>Remember you are essentially giving your patients their lives, well-being, health and happiness back!</a:t>
            </a:r>
          </a:p>
          <a:p>
            <a:r>
              <a:rPr lang="en-US" sz="1500" dirty="0" smtClean="0"/>
              <a:t>Remind your patients that when the body starts to heal from the inside, it decreases the degenerative process of nervous system.</a:t>
            </a:r>
            <a:endParaRPr lang="en-US" sz="1500" dirty="0"/>
          </a:p>
        </p:txBody>
      </p:sp>
      <p:pic>
        <p:nvPicPr>
          <p:cNvPr id="11266" name="Picture 2" descr="Image result for happy old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30099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 rotWithShape="1">
          <a:blip r:embed="rId3"/>
          <a:srcRect t="884" b="3038"/>
          <a:stretch/>
        </p:blipFill>
        <p:spPr bwMode="auto">
          <a:xfrm>
            <a:off x="5257800" y="3962400"/>
            <a:ext cx="215455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7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5" y="685800"/>
            <a:ext cx="7647708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Treatment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300317" y="1328281"/>
            <a:ext cx="449580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en-US" sz="2000" dirty="0" smtClean="0">
              <a:latin typeface="+mn-lt"/>
              <a:ea typeface="MS PGothic" panose="020B0600070205080204" pitchFamily="34" charset="-128"/>
            </a:endParaRP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+mn-lt"/>
                <a:ea typeface="MS PGothic" panose="020B0600070205080204" pitchFamily="34" charset="-128"/>
              </a:rPr>
              <a:t>TESLA MAX TM-4 Technology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+mn-lt"/>
              <a:ea typeface="MS PGothic" panose="020B0600070205080204" pitchFamily="34" charset="-128"/>
            </a:endParaRP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+mn-lt"/>
                <a:ea typeface="MS PGothic" panose="020B0600070205080204" pitchFamily="34" charset="-128"/>
              </a:rPr>
              <a:t>LED Light Therapy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+mn-lt"/>
              <a:ea typeface="MS PGothic" panose="020B0600070205080204" pitchFamily="34" charset="-128"/>
            </a:endParaRP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+mn-lt"/>
                <a:ea typeface="MS PGothic" panose="020B0600070205080204" pitchFamily="34" charset="-128"/>
              </a:rPr>
              <a:t>Cold Lasers and/or 10-Watt Laser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+mn-lt"/>
              <a:ea typeface="MS PGothic" panose="020B0600070205080204" pitchFamily="34" charset="-128"/>
            </a:endParaRP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+mn-lt"/>
                <a:ea typeface="MS PGothic" panose="020B0600070205080204" pitchFamily="34" charset="-128"/>
              </a:rPr>
              <a:t>Whole Body Vibration</a:t>
            </a:r>
          </a:p>
          <a:p>
            <a:pPr marL="171450" indent="-1714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+mn-lt"/>
              <a:ea typeface="MS PGothic" panose="020B0600070205080204" pitchFamily="34" charset="-128"/>
            </a:endParaRP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+mn-lt"/>
                <a:ea typeface="MS PGothic" panose="020B0600070205080204" pitchFamily="34" charset="-128"/>
              </a:rPr>
              <a:t>Leg Wraps</a:t>
            </a:r>
          </a:p>
        </p:txBody>
      </p:sp>
      <p:pic>
        <p:nvPicPr>
          <p:cNvPr id="5" name="Picture 5" descr="http://www.diabeticfootinstitute.ca/gfx/temptouch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07042"/>
            <a:ext cx="1676400" cy="10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Joe\Downloads\Neuropathy 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70" y="2286000"/>
            <a:ext cx="2083460" cy="20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oe\Downloads\IMG_9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07345"/>
            <a:ext cx="2468030" cy="164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Joe\Downloads\IMG_96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whole body vibr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2527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647708" cy="1126342"/>
          </a:xfrm>
        </p:spPr>
        <p:txBody>
          <a:bodyPr>
            <a:noAutofit/>
          </a:bodyPr>
          <a:lstStyle/>
          <a:p>
            <a:pPr algn="ctr"/>
            <a:r>
              <a:rPr lang="en-US" sz="8000" b="1" i="1" dirty="0" smtClean="0">
                <a:solidFill>
                  <a:srgbClr val="0070C0"/>
                </a:solidFill>
              </a:rPr>
              <a:t>Thank you!</a:t>
            </a:r>
            <a:endParaRPr lang="en-US" sz="80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24200"/>
            <a:ext cx="7647708" cy="633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dirty="0" smtClean="0">
                <a:solidFill>
                  <a:schemeClr val="tx1"/>
                </a:solidFill>
              </a:rPr>
              <a:t>Dr. Todd Singleton Cell Phone Number:  801-903-7141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What is Neuropathy?</a:t>
            </a:r>
            <a:endParaRPr lang="en-US" sz="3200" b="1" dirty="0">
              <a:solidFill>
                <a:srgbClr val="1C77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000" dirty="0">
                <a:solidFill>
                  <a:schemeClr val="tx1"/>
                </a:solidFill>
                <a:ea typeface="MS PGothic" panose="020B0600070205080204" pitchFamily="34" charset="-128"/>
              </a:rPr>
              <a:t>Neuropathy may be diffuse </a:t>
            </a:r>
            <a:r>
              <a:rPr lang="en-US" sz="3000" dirty="0">
                <a:solidFill>
                  <a:schemeClr val="tx1"/>
                </a:solidFill>
              </a:rPr>
              <a:t>—</a:t>
            </a:r>
            <a:r>
              <a:rPr lang="en-US" altLang="en-US" sz="3000" dirty="0">
                <a:solidFill>
                  <a:schemeClr val="tx1"/>
                </a:solidFill>
                <a:ea typeface="MS PGothic" panose="020B0600070205080204" pitchFamily="34" charset="-128"/>
              </a:rPr>
              <a:t> affecting many parts of the body</a:t>
            </a:r>
            <a:r>
              <a:rPr lang="en-US" sz="3000" dirty="0">
                <a:solidFill>
                  <a:schemeClr val="tx1"/>
                </a:solidFill>
              </a:rPr>
              <a:t> — or </a:t>
            </a:r>
            <a:r>
              <a:rPr lang="en-US" altLang="en-US" sz="3000" dirty="0">
                <a:solidFill>
                  <a:schemeClr val="tx1"/>
                </a:solidFill>
                <a:ea typeface="MS PGothic" panose="020B0600070205080204" pitchFamily="34" charset="-128"/>
              </a:rPr>
              <a:t>focal </a:t>
            </a:r>
            <a:r>
              <a:rPr lang="en-US" sz="3000" dirty="0">
                <a:solidFill>
                  <a:schemeClr val="tx1"/>
                </a:solidFill>
              </a:rPr>
              <a:t>— </a:t>
            </a:r>
            <a:r>
              <a:rPr lang="en-US" altLang="en-US" sz="3000" dirty="0">
                <a:solidFill>
                  <a:schemeClr val="tx1"/>
                </a:solidFill>
                <a:ea typeface="MS PGothic" panose="020B0600070205080204" pitchFamily="34" charset="-128"/>
              </a:rPr>
              <a:t>affecting a single, specific nerve and part of the body.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http://neuropathy911.com/images/f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89363"/>
            <a:ext cx="3352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4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11" y="9144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Goal for a Potential Patient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94765" y="1981200"/>
            <a:ext cx="784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dirty="0" smtClean="0">
                <a:latin typeface="+mj-lt"/>
                <a:ea typeface="MS PGothic" panose="020B0600070205080204" pitchFamily="34" charset="-128"/>
              </a:rPr>
              <a:t>The goal is to identify neuropathy far upstream from the first acute event, then apply proven treatment (including the nutritional protocols) that will prevent and/or reverse these problems before hospitalization is necessary, thus eliminating multiple hospitalizations, surgeries, and amputations. </a:t>
            </a:r>
          </a:p>
        </p:txBody>
      </p:sp>
    </p:spTree>
    <p:extLst>
      <p:ext uri="{BB962C8B-B14F-4D97-AF65-F5344CB8AC3E}">
        <p14:creationId xmlns:p14="http://schemas.microsoft.com/office/powerpoint/2010/main" val="40401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90600" y="838201"/>
            <a:ext cx="7202913" cy="609600"/>
          </a:xfrm>
        </p:spPr>
        <p:txBody>
          <a:bodyPr/>
          <a:lstStyle/>
          <a:p>
            <a:pPr algn="ctr"/>
            <a:r>
              <a:rPr lang="en-US" sz="3500" dirty="0" smtClean="0">
                <a:solidFill>
                  <a:srgbClr val="0070C0"/>
                </a:solidFill>
              </a:rPr>
              <a:t>Educate!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762000" y="1600200"/>
            <a:ext cx="7772400" cy="336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200" dirty="0" smtClean="0">
                <a:latin typeface="+mj-lt"/>
                <a:ea typeface="MS PGothic" panose="020B0600070205080204" pitchFamily="34" charset="-128"/>
              </a:rPr>
              <a:t>We need to educate </a:t>
            </a:r>
            <a:r>
              <a:rPr lang="en-US" altLang="en-US" sz="2200" dirty="0" smtClean="0">
                <a:latin typeface="+mj-lt"/>
                <a:ea typeface="MS PGothic" panose="020B0600070205080204" pitchFamily="34" charset="-128"/>
              </a:rPr>
              <a:t>new patients </a:t>
            </a:r>
            <a:r>
              <a:rPr lang="en-US" altLang="en-US" sz="2200" dirty="0" smtClean="0">
                <a:latin typeface="+mj-lt"/>
                <a:ea typeface="MS PGothic" panose="020B0600070205080204" pitchFamily="34" charset="-128"/>
              </a:rPr>
              <a:t>and give them options to help </a:t>
            </a:r>
            <a:r>
              <a:rPr lang="en-US" altLang="en-US" sz="2200" dirty="0" smtClean="0">
                <a:latin typeface="+mj-lt"/>
                <a:ea typeface="MS PGothic" panose="020B0600070205080204" pitchFamily="34" charset="-128"/>
              </a:rPr>
              <a:t>their </a:t>
            </a:r>
            <a:r>
              <a:rPr lang="en-US" altLang="en-US" sz="2200" dirty="0" smtClean="0">
                <a:latin typeface="+mj-lt"/>
                <a:ea typeface="MS PGothic" panose="020B0600070205080204" pitchFamily="34" charset="-128"/>
              </a:rPr>
              <a:t>years ahead. </a:t>
            </a:r>
            <a:r>
              <a:rPr lang="en-US" altLang="en-US" sz="2200" dirty="0">
                <a:latin typeface="+mj-lt"/>
                <a:ea typeface="MS PGothic" panose="020B0600070205080204" pitchFamily="34" charset="-128"/>
              </a:rPr>
              <a:t>I</a:t>
            </a:r>
            <a:r>
              <a:rPr lang="en-US" altLang="en-US" sz="2200" dirty="0" smtClean="0">
                <a:latin typeface="+mj-lt"/>
                <a:ea typeface="MS PGothic" panose="020B0600070205080204" pitchFamily="34" charset="-128"/>
              </a:rPr>
              <a:t>f they do not do a treatment plan, it will be devastating to them and their family. </a:t>
            </a:r>
          </a:p>
          <a:p>
            <a:pPr eaLnBrk="1" hangingPunct="1">
              <a:defRPr/>
            </a:pPr>
            <a:endParaRPr lang="en-US" altLang="en-US" sz="2000" dirty="0" smtClean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latin typeface="+mj-lt"/>
                <a:ea typeface="MS PGothic" panose="020B0600070205080204" pitchFamily="34" charset="-128"/>
              </a:rPr>
              <a:t>If they continue eating in the same way, not only will their symptoms get worse, but they will also develop diabetes type 3. It will cost them up to $100,000 per year for care.</a:t>
            </a:r>
          </a:p>
          <a:p>
            <a:pPr eaLnBrk="1" hangingPunct="1">
              <a:defRPr/>
            </a:pPr>
            <a:endParaRPr lang="en-US" altLang="en-US" sz="2000" dirty="0" smtClean="0">
              <a:latin typeface="+mj-lt"/>
              <a:ea typeface="MS PGothic" panose="020B0600070205080204" pitchFamily="34" charset="-128"/>
            </a:endParaRPr>
          </a:p>
          <a:p>
            <a:pPr marL="0" indent="0" algn="ctr" eaLnBrk="1" hangingPunct="1">
              <a:buNone/>
              <a:defRPr/>
            </a:pPr>
            <a:r>
              <a:rPr lang="en-US" altLang="en-US" sz="2000" b="1" dirty="0" smtClean="0">
                <a:latin typeface="+mj-lt"/>
                <a:ea typeface="MS PGothic" panose="020B0600070205080204" pitchFamily="34" charset="-128"/>
              </a:rPr>
              <a:t>$167 now OR $5000 to $8000 per month in a few years</a:t>
            </a:r>
          </a:p>
        </p:txBody>
      </p:sp>
      <p:sp>
        <p:nvSpPr>
          <p:cNvPr id="6" name="AutoShape 2" descr="Image result for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3" y="5029200"/>
            <a:ext cx="2065103" cy="13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42725"/>
            <a:ext cx="1600617" cy="10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60" y="5247207"/>
            <a:ext cx="1295400" cy="86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0944"/>
            <a:ext cx="1043730" cy="69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1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648201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en-US" sz="2600" b="1" i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Other things to mention during your first Evaluation…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Nursing </a:t>
            </a:r>
            <a:r>
              <a:rPr lang="en-US" altLang="en-US" sz="2600" dirty="0">
                <a:solidFill>
                  <a:schemeClr val="tx1"/>
                </a:solidFill>
                <a:ea typeface="MS PGothic" panose="020B0600070205080204" pitchFamily="34" charset="-128"/>
              </a:rPr>
              <a:t>home costs top 80K a year.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ea typeface="MS PGothic" panose="020B0600070205080204" pitchFamily="34" charset="-128"/>
              </a:rPr>
              <a:t>Over the past 5 years, the median annual cost of private nursing home care has jumped 24% from 67,527 to 83,950 according to Glenworth's 2013 Cost of Care Survey.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ea typeface="MS PGothic" panose="020B0600070205080204" pitchFamily="34" charset="-128"/>
              </a:rPr>
              <a:t>It’s not much cheaper for a semi-private room at a nursing home</a:t>
            </a:r>
            <a:r>
              <a:rPr lang="en-US" altLang="en-US" sz="3000" dirty="0">
                <a:solidFill>
                  <a:schemeClr val="tx1"/>
                </a:solidFill>
                <a:ea typeface="MS PGothic" panose="020B0600070205080204" pitchFamily="34" charset="-128"/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4" b="276"/>
          <a:stretch/>
        </p:blipFill>
        <p:spPr>
          <a:xfrm>
            <a:off x="5410200" y="685800"/>
            <a:ext cx="3370263" cy="502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3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219200"/>
            <a:ext cx="7647708" cy="470887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chemeClr val="tx1"/>
                </a:solidFill>
                <a:ea typeface="MS PGothic" panose="020B0600070205080204" pitchFamily="34" charset="-128"/>
              </a:rPr>
              <a:t>Once a patient who has neuropathy and/or diabetes moves to dialysis</a:t>
            </a:r>
            <a:r>
              <a:rPr lang="en-US" altLang="en-US" sz="3200" dirty="0">
                <a:solidFill>
                  <a:schemeClr val="tx1"/>
                </a:solidFill>
                <a:ea typeface="MS PGothic" panose="020B0600070205080204" pitchFamily="34" charset="-128"/>
              </a:rPr>
              <a:t>, there is a 10 fold increase of developing ulcers and amputation. Within 1 year after this result, 50% will die. Thus an intense treatment from your office is imperative to prevent the downward slide to dialysis and then death. </a:t>
            </a:r>
          </a:p>
          <a:p>
            <a:endParaRPr lang="en-US" dirty="0"/>
          </a:p>
        </p:txBody>
      </p:sp>
      <p:pic>
        <p:nvPicPr>
          <p:cNvPr id="5" name="Picture 8" descr="C:\Users\Todd\AppData\Local\Microsoft\Windows\Temporary Internet Files\Content.IE5\U352OAM1\MP90040734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09" y="4800600"/>
            <a:ext cx="1087759" cy="140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1" descr="C:\Users\Todd\AppData\Local\Microsoft\Windows\Temporary Internet Files\Content.IE5\U352OAM1\MC90043880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141" y="5334000"/>
            <a:ext cx="1219200" cy="93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0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2787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Introducing the New NP Neuropathy Kit!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99129"/>
            <a:ext cx="478964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96644" cy="93287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What Comes </a:t>
            </a:r>
            <a:r>
              <a:rPr lang="en-US" sz="3200" dirty="0">
                <a:solidFill>
                  <a:srgbClr val="0070C0"/>
                </a:solidFill>
              </a:rPr>
              <a:t>I</a:t>
            </a:r>
            <a:r>
              <a:rPr lang="en-US" sz="3200" dirty="0" smtClean="0">
                <a:solidFill>
                  <a:srgbClr val="0070C0"/>
                </a:solidFill>
              </a:rPr>
              <a:t>n the NP Kit?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2819400" cy="2133600"/>
          </a:xfrm>
        </p:spPr>
        <p:txBody>
          <a:bodyPr>
            <a:noAutofit/>
          </a:bodyPr>
          <a:lstStyle/>
          <a:p>
            <a:r>
              <a:rPr lang="en-US" sz="1700" dirty="0" smtClean="0"/>
              <a:t>28 Supplement Packets</a:t>
            </a:r>
          </a:p>
          <a:p>
            <a:r>
              <a:rPr lang="en-US" sz="1700" dirty="0" smtClean="0"/>
              <a:t>Cardio Health Essentials</a:t>
            </a:r>
          </a:p>
          <a:p>
            <a:r>
              <a:rPr lang="en-US" sz="1700" dirty="0" smtClean="0"/>
              <a:t>Vitamin B12</a:t>
            </a:r>
          </a:p>
          <a:p>
            <a:r>
              <a:rPr lang="en-US" sz="1700" dirty="0" smtClean="0"/>
              <a:t>Anti-Inflammatory Gel</a:t>
            </a:r>
          </a:p>
          <a:p>
            <a:r>
              <a:rPr lang="en-US" sz="1700" dirty="0" smtClean="0"/>
              <a:t>Guide Book</a:t>
            </a:r>
            <a:endParaRPr lang="en-US" sz="1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5129213" cy="377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8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3048000" cy="5105400"/>
          </a:xfrm>
        </p:spPr>
        <p:txBody>
          <a:bodyPr>
            <a:normAutofit/>
          </a:bodyPr>
          <a:lstStyle/>
          <a:p>
            <a:r>
              <a:rPr lang="en-US" sz="1700" b="1" i="1" u="sng" dirty="0" smtClean="0">
                <a:solidFill>
                  <a:srgbClr val="00B0F0"/>
                </a:solidFill>
              </a:rPr>
              <a:t>Cardio Health Essentials:</a:t>
            </a:r>
          </a:p>
          <a:p>
            <a:pPr lvl="1"/>
            <a:r>
              <a:rPr lang="en-US" sz="1500" dirty="0" smtClean="0"/>
              <a:t>L-arginine</a:t>
            </a:r>
          </a:p>
          <a:p>
            <a:pPr lvl="1"/>
            <a:r>
              <a:rPr lang="en-US" sz="1500" dirty="0" smtClean="0"/>
              <a:t>L-</a:t>
            </a:r>
            <a:r>
              <a:rPr lang="en-US" sz="1500" dirty="0" err="1" smtClean="0"/>
              <a:t>citrulline</a:t>
            </a:r>
            <a:endParaRPr lang="en-US" sz="1500" dirty="0" smtClean="0"/>
          </a:p>
          <a:p>
            <a:pPr lvl="1"/>
            <a:r>
              <a:rPr lang="en-US" sz="1500" dirty="0" smtClean="0"/>
              <a:t>CoQ10</a:t>
            </a:r>
          </a:p>
          <a:p>
            <a:pPr lvl="1"/>
            <a:r>
              <a:rPr lang="en-US" sz="1500" dirty="0" smtClean="0"/>
              <a:t>This formula helps the body produce nitric oxide and supports the entire circulatory system</a:t>
            </a:r>
          </a:p>
          <a:p>
            <a:r>
              <a:rPr lang="en-US" sz="1700" b="1" i="1" u="sng" dirty="0" smtClean="0">
                <a:solidFill>
                  <a:srgbClr val="00B0F0"/>
                </a:solidFill>
              </a:rPr>
              <a:t>Supplements:</a:t>
            </a:r>
          </a:p>
          <a:p>
            <a:pPr lvl="1"/>
            <a:r>
              <a:rPr lang="en-US" sz="1500" dirty="0" smtClean="0"/>
              <a:t>Vitamin D</a:t>
            </a:r>
          </a:p>
          <a:p>
            <a:pPr lvl="1"/>
            <a:r>
              <a:rPr lang="en-US" sz="1500" dirty="0" smtClean="0"/>
              <a:t>Multivitamin/</a:t>
            </a:r>
            <a:r>
              <a:rPr lang="en-US" sz="1500" dirty="0" err="1" smtClean="0"/>
              <a:t>Multimineral</a:t>
            </a:r>
            <a:endParaRPr lang="en-US" sz="1500" dirty="0" smtClean="0"/>
          </a:p>
          <a:p>
            <a:pPr lvl="1"/>
            <a:r>
              <a:rPr lang="en-US" sz="1500" dirty="0" smtClean="0"/>
              <a:t>Salmon Oil</a:t>
            </a:r>
          </a:p>
          <a:p>
            <a:pPr lvl="1"/>
            <a:r>
              <a:rPr lang="en-US" sz="1500" dirty="0" smtClean="0"/>
              <a:t>Evening Primrose Oil</a:t>
            </a:r>
          </a:p>
          <a:p>
            <a:pPr lvl="1"/>
            <a:r>
              <a:rPr lang="en-US" sz="1500" dirty="0" smtClean="0"/>
              <a:t>28 Packets</a:t>
            </a:r>
            <a:endParaRPr lang="en-US" sz="15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5181600" cy="352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4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 (1) (2)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mmit Theme2" id="{718A665C-8674-44B6-B5DB-0B4D69A17002}" vid="{420C94B5-F2CC-4C35-BE5A-E24F081E3D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(1) (2)</Template>
  <TotalTime>5657</TotalTime>
  <Words>537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Summit Theme2 (1) (2)</vt:lpstr>
      <vt:lpstr>Implementing the New NP Neuropathy Kit with New Patients</vt:lpstr>
      <vt:lpstr>What is Neuropathy?</vt:lpstr>
      <vt:lpstr>Goal for a Potential Patient</vt:lpstr>
      <vt:lpstr>Educate!</vt:lpstr>
      <vt:lpstr>PowerPoint Presentation</vt:lpstr>
      <vt:lpstr>PowerPoint Presentation</vt:lpstr>
      <vt:lpstr>Introducing the New NP Neuropathy Kit!</vt:lpstr>
      <vt:lpstr>What Comes In the NP Kit?</vt:lpstr>
      <vt:lpstr>PowerPoint Presentation</vt:lpstr>
      <vt:lpstr>PowerPoint Presentation</vt:lpstr>
      <vt:lpstr>Using for Potential Patients</vt:lpstr>
      <vt:lpstr>      Benefits of Taking Supplements    </vt:lpstr>
      <vt:lpstr>Treatment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28</cp:revision>
  <dcterms:created xsi:type="dcterms:W3CDTF">2016-05-18T20:45:07Z</dcterms:created>
  <dcterms:modified xsi:type="dcterms:W3CDTF">2017-04-25T17:25:27Z</dcterms:modified>
</cp:coreProperties>
</file>