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91" r:id="rId6"/>
    <p:sldId id="292" r:id="rId7"/>
    <p:sldId id="293" r:id="rId8"/>
    <p:sldId id="297" r:id="rId9"/>
    <p:sldId id="294" r:id="rId10"/>
    <p:sldId id="295" r:id="rId11"/>
    <p:sldId id="269" r:id="rId12"/>
    <p:sldId id="260" r:id="rId13"/>
    <p:sldId id="270" r:id="rId14"/>
    <p:sldId id="261" r:id="rId15"/>
    <p:sldId id="262" r:id="rId16"/>
    <p:sldId id="271" r:id="rId17"/>
    <p:sldId id="263" r:id="rId18"/>
    <p:sldId id="272" r:id="rId19"/>
    <p:sldId id="264" r:id="rId20"/>
    <p:sldId id="273" r:id="rId21"/>
    <p:sldId id="265" r:id="rId22"/>
    <p:sldId id="274" r:id="rId23"/>
    <p:sldId id="266" r:id="rId24"/>
    <p:sldId id="275" r:id="rId25"/>
    <p:sldId id="267" r:id="rId26"/>
    <p:sldId id="276" r:id="rId27"/>
    <p:sldId id="268" r:id="rId28"/>
    <p:sldId id="277" r:id="rId29"/>
    <p:sldId id="278" r:id="rId30"/>
    <p:sldId id="279" r:id="rId31"/>
    <p:sldId id="280" r:id="rId32"/>
    <p:sldId id="281" r:id="rId33"/>
    <p:sldId id="284" r:id="rId34"/>
    <p:sldId id="282" r:id="rId35"/>
    <p:sldId id="283" r:id="rId36"/>
    <p:sldId id="285" r:id="rId37"/>
    <p:sldId id="286" r:id="rId38"/>
    <p:sldId id="287" r:id="rId39"/>
    <p:sldId id="288" r:id="rId40"/>
    <p:sldId id="289" r:id="rId41"/>
    <p:sldId id="296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77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34" autoAdjust="0"/>
    <p:restoredTop sz="94660"/>
  </p:normalViewPr>
  <p:slideViewPr>
    <p:cSldViewPr snapToGrid="0">
      <p:cViewPr varScale="1">
        <p:scale>
          <a:sx n="85" d="100"/>
          <a:sy n="85" d="100"/>
        </p:scale>
        <p:origin x="87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0543" y="1146425"/>
            <a:ext cx="7202913" cy="878993"/>
          </a:xfrm>
        </p:spPr>
        <p:txBody>
          <a:bodyPr anchor="b">
            <a:noAutofit/>
          </a:bodyPr>
          <a:lstStyle>
            <a:lvl1pPr algn="l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0543" y="2222847"/>
            <a:ext cx="7202913" cy="3824662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082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3" y="1098325"/>
            <a:ext cx="7647708" cy="11263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273" y="2337955"/>
            <a:ext cx="7647708" cy="35901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030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997526"/>
            <a:ext cx="7796644" cy="93287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2160589"/>
            <a:ext cx="3764972" cy="3880772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346" y="2160589"/>
            <a:ext cx="3771900" cy="3880773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803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1273" y="1098325"/>
            <a:ext cx="764770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273" y="2419126"/>
            <a:ext cx="7647707" cy="3763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114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2902" y="1659468"/>
            <a:ext cx="8134126" cy="3608048"/>
          </a:xfrm>
        </p:spPr>
        <p:txBody>
          <a:bodyPr/>
          <a:lstStyle/>
          <a:p>
            <a:pPr algn="ctr"/>
            <a:r>
              <a:rPr lang="en-US" sz="5600" b="1" dirty="0" smtClean="0">
                <a:solidFill>
                  <a:srgbClr val="1C77A4"/>
                </a:solidFill>
              </a:rPr>
              <a:t>How to Use the </a:t>
            </a:r>
            <a:br>
              <a:rPr lang="en-US" sz="5600" b="1" dirty="0" smtClean="0">
                <a:solidFill>
                  <a:srgbClr val="1C77A4"/>
                </a:solidFill>
              </a:rPr>
            </a:br>
            <a:r>
              <a:rPr lang="en-US" sz="5600" b="1" dirty="0" smtClean="0">
                <a:solidFill>
                  <a:srgbClr val="1C77A4"/>
                </a:solidFill>
              </a:rPr>
              <a:t>Program Enhancement Brochures!</a:t>
            </a:r>
            <a:r>
              <a:rPr lang="en-US" sz="4800" b="1" dirty="0" smtClean="0">
                <a:solidFill>
                  <a:srgbClr val="1C77A4"/>
                </a:solidFill>
              </a:rPr>
              <a:t/>
            </a:r>
            <a:br>
              <a:rPr lang="en-US" sz="4800" b="1" dirty="0" smtClean="0">
                <a:solidFill>
                  <a:srgbClr val="1C77A4"/>
                </a:solidFill>
              </a:rPr>
            </a:br>
            <a:r>
              <a:rPr lang="en-US" sz="1800" b="1" dirty="0">
                <a:solidFill>
                  <a:srgbClr val="1C77A4"/>
                </a:solidFill>
              </a:rPr>
              <a:t/>
            </a:r>
            <a:br>
              <a:rPr lang="en-US" sz="1800" b="1" dirty="0">
                <a:solidFill>
                  <a:srgbClr val="1C77A4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With Karolyn Campbell</a:t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Content Manager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8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Program Enhancement Brochur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266" y="910809"/>
            <a:ext cx="6771379" cy="4957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12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735" y="790223"/>
            <a:ext cx="6798951" cy="5249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76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622" y="745615"/>
            <a:ext cx="6914145" cy="5330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921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064" y="923492"/>
            <a:ext cx="6809026" cy="5205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674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84" y="756356"/>
            <a:ext cx="6846301" cy="52844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365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511" y="801889"/>
            <a:ext cx="6919297" cy="5271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481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35" y="767645"/>
            <a:ext cx="6891643" cy="5303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728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314" y="847269"/>
            <a:ext cx="6854797" cy="5240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891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575" y="789726"/>
            <a:ext cx="6778092" cy="52273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229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318" y="801511"/>
            <a:ext cx="6802239" cy="5256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884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70543" y="730447"/>
            <a:ext cx="7202913" cy="87899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1C77A4"/>
                </a:solidFill>
              </a:rPr>
              <a:t>In the Past…</a:t>
            </a:r>
            <a:endParaRPr lang="en-US" b="1" dirty="0">
              <a:solidFill>
                <a:srgbClr val="1C77A4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9286" y="1632018"/>
            <a:ext cx="81054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 created a new program manual whenever we wanted to help doctors treat a new condition.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32" y="2608221"/>
            <a:ext cx="7749336" cy="2991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839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89" y="766371"/>
            <a:ext cx="6892059" cy="5318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9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547" y="767644"/>
            <a:ext cx="6907297" cy="5371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266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56" y="747986"/>
            <a:ext cx="6787698" cy="5245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434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86" y="831634"/>
            <a:ext cx="6811080" cy="51878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158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21" y="776780"/>
            <a:ext cx="6822593" cy="5274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779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9"/>
          <a:stretch/>
        </p:blipFill>
        <p:spPr>
          <a:xfrm>
            <a:off x="1203429" y="751057"/>
            <a:ext cx="6800393" cy="5292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156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44" y="788002"/>
            <a:ext cx="6794353" cy="5239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740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082" y="801511"/>
            <a:ext cx="6778872" cy="5240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948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56" y="767026"/>
            <a:ext cx="6915135" cy="5333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180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009" y="812801"/>
            <a:ext cx="6835036" cy="5288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624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35481" y="1311050"/>
            <a:ext cx="8692443" cy="87899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1C77A4"/>
                </a:solidFill>
              </a:rPr>
              <a:t>Now, We’re Doing Something Different…</a:t>
            </a:r>
            <a:endParaRPr lang="en-US" b="1" dirty="0">
              <a:solidFill>
                <a:srgbClr val="1C77A4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8990" y="2325509"/>
            <a:ext cx="810542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For the last two years, we’ve been working hard to make our core programs the best that they can possibly be.</a:t>
            </a: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All of our condition-specific programs are really just modifications of these core programs.</a:t>
            </a: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So, instead of writing a program manual for every condition on the face of the planet, we decided to create brochures that can be used to customize our core programs for specific conditions or treatments.</a:t>
            </a:r>
          </a:p>
          <a:p>
            <a:pPr>
              <a:spcBef>
                <a:spcPts val="800"/>
              </a:spcBef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433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405" y="767644"/>
            <a:ext cx="6826425" cy="5254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7028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623" y="825308"/>
            <a:ext cx="6840684" cy="5287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3680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44" y="778332"/>
            <a:ext cx="6826090" cy="5266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250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68" y="754045"/>
            <a:ext cx="6964332" cy="5370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38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756" y="794938"/>
            <a:ext cx="6886222" cy="5295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226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63" y="801511"/>
            <a:ext cx="6834094" cy="5280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74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600" y="790222"/>
            <a:ext cx="6836810" cy="523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269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90" y="749945"/>
            <a:ext cx="6976534" cy="5392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246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34" y="769930"/>
            <a:ext cx="7011378" cy="5376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505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78" y="827871"/>
            <a:ext cx="6851973" cy="52963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675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221" y="1781997"/>
            <a:ext cx="6293556" cy="3746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3"/>
          <p:cNvSpPr>
            <a:spLocks noGrp="1"/>
          </p:cNvSpPr>
          <p:nvPr>
            <p:ph type="ctrTitle"/>
          </p:nvPr>
        </p:nvSpPr>
        <p:spPr>
          <a:xfrm>
            <a:off x="970543" y="730447"/>
            <a:ext cx="7202913" cy="87899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1C77A4"/>
                </a:solidFill>
              </a:rPr>
              <a:t>Our Core Programs:</a:t>
            </a:r>
            <a:endParaRPr lang="en-US" b="1" dirty="0">
              <a:solidFill>
                <a:srgbClr val="1C77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78279" y="5701006"/>
            <a:ext cx="157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 Neuropathy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310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89" y="812800"/>
            <a:ext cx="6871638" cy="5288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541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19288" y="2778607"/>
            <a:ext cx="8058676" cy="878993"/>
          </a:xfrm>
        </p:spPr>
        <p:txBody>
          <a:bodyPr/>
          <a:lstStyle/>
          <a:p>
            <a:pPr algn="ctr"/>
            <a:r>
              <a:rPr lang="en-US" sz="6000" b="1" dirty="0" smtClean="0">
                <a:solidFill>
                  <a:srgbClr val="1C77A4"/>
                </a:solidFill>
              </a:rPr>
              <a:t>Any Questions?</a:t>
            </a:r>
            <a:endParaRPr lang="en-US" sz="6000" b="1" dirty="0">
              <a:solidFill>
                <a:srgbClr val="1C77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2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35481" y="1311050"/>
            <a:ext cx="8692443" cy="87899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1C77A4"/>
                </a:solidFill>
              </a:rPr>
              <a:t>Benefits to You: More Options, Better Care</a:t>
            </a:r>
            <a:endParaRPr lang="en-US" b="1" dirty="0">
              <a:solidFill>
                <a:srgbClr val="1C77A4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2545" y="2409318"/>
            <a:ext cx="5160609" cy="3483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300" dirty="0" smtClean="0"/>
              <a:t>This will make it possible for us to expand the range of conditions for which we offer customized help!</a:t>
            </a: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300" dirty="0" smtClean="0"/>
              <a:t>For example, we created a “Thyroid” Enhancement Brochure last fall.</a:t>
            </a: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300" dirty="0" smtClean="0"/>
              <a:t>It should also make it easier for you, as a doctor, to manage patients with complex needs.</a:t>
            </a:r>
          </a:p>
        </p:txBody>
      </p:sp>
      <p:pic>
        <p:nvPicPr>
          <p:cNvPr id="5" name="Picture 2" descr="http://392a0974f784a8a8b88c-3a99f1ca367373be2d273b2af6ac1a79.r93.cf1.rackcdn.com/man-with-docto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0" r="6321"/>
          <a:stretch/>
        </p:blipFill>
        <p:spPr bwMode="auto">
          <a:xfrm>
            <a:off x="5779909" y="2409318"/>
            <a:ext cx="2799646" cy="3327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12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35479" y="791761"/>
            <a:ext cx="8692443" cy="878993"/>
          </a:xfrm>
        </p:spPr>
        <p:txBody>
          <a:bodyPr/>
          <a:lstStyle/>
          <a:p>
            <a:pPr algn="ctr"/>
            <a:r>
              <a:rPr lang="en-US" sz="4300" b="1" dirty="0" smtClean="0">
                <a:solidFill>
                  <a:srgbClr val="1C77A4"/>
                </a:solidFill>
              </a:rPr>
              <a:t>Here Are Some Examples:</a:t>
            </a:r>
            <a:endParaRPr lang="en-US" sz="4300" b="1" dirty="0">
              <a:solidFill>
                <a:srgbClr val="1C77A4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8988" y="1783643"/>
            <a:ext cx="8105423" cy="351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If you have a patient who needs to lose a significant amount of weight (and also struggles with fibromyalgia), you can put them on the core program that best suits their needs (in this case, the 12-Week Candida) and give them the brochures about fibromyalgia and “ultimate weight loss.”</a:t>
            </a: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Or, if a patient has diabetic neuropathy, you can place them on the Neuropathy program and then give them a “Diabetes” Enhancement Brochure.</a:t>
            </a:r>
          </a:p>
        </p:txBody>
      </p:sp>
    </p:spTree>
    <p:extLst>
      <p:ext uri="{BB962C8B-B14F-4D97-AF65-F5344CB8AC3E}">
        <p14:creationId xmlns:p14="http://schemas.microsoft.com/office/powerpoint/2010/main" val="137303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35477" y="1378783"/>
            <a:ext cx="8692443" cy="87899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1C77A4"/>
                </a:solidFill>
              </a:rPr>
              <a:t>Use the Brochures or the Original Condition-Specific Manuals</a:t>
            </a:r>
            <a:endParaRPr lang="en-US" b="1" dirty="0">
              <a:solidFill>
                <a:srgbClr val="1C77A4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8986" y="2370665"/>
            <a:ext cx="5375103" cy="351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If you’re happy with this new, streamlined system, you can use all of the resources that we’ve provided on Club Reduce 4.0!</a:t>
            </a:r>
          </a:p>
          <a:p>
            <a:pPr marL="342900" indent="-3429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If you prefer to use the full-length manuals, you can do that too. Many condition-specific manuals are filed under Programs &gt; Additional on the left-hand menu.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732" y="2489149"/>
            <a:ext cx="1896533" cy="3281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06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35475" y="690161"/>
            <a:ext cx="8692443" cy="87899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1C77A4"/>
                </a:solidFill>
              </a:rPr>
              <a:t>What’s in a Brochure?</a:t>
            </a:r>
            <a:endParaRPr lang="en-US" b="1" dirty="0">
              <a:solidFill>
                <a:srgbClr val="1C77A4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9295" y="1749776"/>
            <a:ext cx="281252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</a:pPr>
            <a:r>
              <a:rPr lang="en-US" sz="2200" dirty="0" smtClean="0"/>
              <a:t>Each brochure contains nutritional strategies, lifestyle strategies, and supplements that can help a patient with a specific health condition (or can help them get the most out of a treatment, like </a:t>
            </a:r>
            <a:r>
              <a:rPr lang="en-US" sz="2200" dirty="0" err="1" smtClean="0"/>
              <a:t>LipoLight</a:t>
            </a:r>
            <a:r>
              <a:rPr lang="en-US" sz="2200" dirty="0" smtClean="0"/>
              <a:t>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065" y="1873955"/>
            <a:ext cx="4852037" cy="3740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036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30577" y="3636562"/>
            <a:ext cx="8058676" cy="878993"/>
          </a:xfrm>
        </p:spPr>
        <p:txBody>
          <a:bodyPr/>
          <a:lstStyle/>
          <a:p>
            <a:pPr algn="ctr"/>
            <a:r>
              <a:rPr lang="en-US" sz="4800" b="1" dirty="0" smtClean="0">
                <a:solidFill>
                  <a:srgbClr val="1C77A4"/>
                </a:solidFill>
              </a:rPr>
              <a:t>So, Without Further Ado, Let’s Talk About Each of the Brochures…</a:t>
            </a:r>
            <a:endParaRPr lang="en-US" sz="4800" b="1" dirty="0">
              <a:solidFill>
                <a:srgbClr val="1C77A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46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ummit Theme2">
  <a:themeElements>
    <a:clrScheme name="Summit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000000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mmit Theme2" id="{718A665C-8674-44B6-B5DB-0B4D69A17002}" vid="{420C94B5-F2CC-4C35-BE5A-E24F081E3DC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Summit Theme2 (1)</Template>
  <TotalTime>353</TotalTime>
  <Words>386</Words>
  <Application>Microsoft Office PowerPoint</Application>
  <PresentationFormat>On-screen Show (4:3)</PresentationFormat>
  <Paragraphs>23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Trebuchet MS</vt:lpstr>
      <vt:lpstr>Wingdings 3</vt:lpstr>
      <vt:lpstr>Summit Theme2</vt:lpstr>
      <vt:lpstr>How to Use the  Program Enhancement Brochures!  With Karolyn Campbell Content Manager</vt:lpstr>
      <vt:lpstr>In the Past…</vt:lpstr>
      <vt:lpstr>Now, We’re Doing Something Different…</vt:lpstr>
      <vt:lpstr>Our Core Programs:</vt:lpstr>
      <vt:lpstr>Benefits to You: More Options, Better Care</vt:lpstr>
      <vt:lpstr>Here Are Some Examples:</vt:lpstr>
      <vt:lpstr>Use the Brochures or the Original Condition-Specific Manuals</vt:lpstr>
      <vt:lpstr>What’s in a Brochure?</vt:lpstr>
      <vt:lpstr>So, Without Further Ado, Let’s Talk About Each of the Brochures…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Any 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Use the  Program Enhancement Brochures!  With Karolyn Campbell Content Manager</dc:title>
  <dc:creator>Club Reduce</dc:creator>
  <cp:lastModifiedBy>Club Reduce</cp:lastModifiedBy>
  <cp:revision>16</cp:revision>
  <dcterms:created xsi:type="dcterms:W3CDTF">2016-04-25T17:58:07Z</dcterms:created>
  <dcterms:modified xsi:type="dcterms:W3CDTF">2016-04-26T17:32:21Z</dcterms:modified>
</cp:coreProperties>
</file>