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2" autoAdjust="0"/>
    <p:restoredTop sz="94660"/>
  </p:normalViewPr>
  <p:slideViewPr>
    <p:cSldViewPr snapToGrid="0">
      <p:cViewPr>
        <p:scale>
          <a:sx n="105" d="100"/>
          <a:sy n="105" d="100"/>
        </p:scale>
        <p:origin x="-56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02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4A7B-06FC-468F-B660-2C524BCA2BD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A77BF-669E-430D-B06E-BF60CF1F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E2E4F-87B0-4E62-9C30-2D207E6E31D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F32A8-61F6-495D-B740-391DA884C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C4BCD6-B451-452F-9547-C2AD04F00996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5A3E6BB-0386-4398-A47F-284D2D9AA1BF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8DDB3C-2E12-468D-B687-914C3F108E4D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009B862-444A-4632-ABBF-F7C0656E40B4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D9DCCC6-3B8E-4D81-A931-2B78D590296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4017A1C-8D22-4747-96A9-DDC945FCB160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9E3FB2B-AA3A-42BB-9E97-BF4EBF8950A9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6E43C23-D20B-4211-BAB7-067393A54FEE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3D974E0-5D33-402B-9627-21A82233FDDC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E2AC6B7-DFC8-4F28-8806-E5286A9F0CAD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0CD96D6-C034-4AF5-9BF9-B8364E4846EF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B35C95D-C8F0-4D34-8E21-567848309108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4" y="1146427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4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8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6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97528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90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0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4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amazon.com/gp/product/B00F7NEWG8/ref=oh_aui_detailpage_o05_s02?ie=UTF8&amp;psc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64" y="1571924"/>
            <a:ext cx="8600792" cy="3377683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1C77A4"/>
                </a:solidFill>
              </a:rPr>
              <a:t>September 2015 Patient Newsletters and Monthly Promotion</a:t>
            </a:r>
            <a:r>
              <a:rPr lang="en-US" sz="4800" b="1" dirty="0" smtClean="0">
                <a:solidFill>
                  <a:srgbClr val="1C77A4"/>
                </a:solidFill>
              </a:rPr>
              <a:t/>
            </a:r>
            <a:br>
              <a:rPr lang="en-US" sz="4800" b="1" dirty="0" smtClean="0">
                <a:solidFill>
                  <a:srgbClr val="1C77A4"/>
                </a:solidFill>
              </a:rPr>
            </a:br>
            <a:r>
              <a:rPr lang="en-US" sz="1600" b="1" dirty="0" smtClean="0">
                <a:solidFill>
                  <a:srgbClr val="1C77A4"/>
                </a:solidFill>
              </a:rPr>
              <a:t/>
            </a:r>
            <a:br>
              <a:rPr lang="en-US" sz="1600" b="1" dirty="0" smtClean="0">
                <a:solidFill>
                  <a:srgbClr val="1C77A4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With Content Manager Tessa </a:t>
            </a:r>
            <a:r>
              <a:rPr lang="en-US" sz="3200" dirty="0" err="1" smtClean="0">
                <a:solidFill>
                  <a:schemeClr val="tx1"/>
                </a:solidFill>
              </a:rPr>
              <a:t>Ryser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ghthouse5\Desktop\Sept_gen_pain_inside_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15" y="525101"/>
            <a:ext cx="4301342" cy="56131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ghthouse5\Desktop\Sept_gen_pain_b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58" y="579422"/>
            <a:ext cx="4359261" cy="55988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0970" y="57792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1C77A4"/>
                </a:solidFill>
              </a:rPr>
              <a:t>Make Them Your Own!</a:t>
            </a:r>
            <a:endParaRPr lang="en-US" sz="5000" dirty="0">
              <a:solidFill>
                <a:srgbClr val="1C77A4"/>
              </a:solidFill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2261" y="1448937"/>
            <a:ext cx="8311082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 smtClean="0">
                <a:latin typeface="+mj-lt"/>
              </a:rPr>
              <a:t>1) Read </a:t>
            </a:r>
            <a:r>
              <a:rPr lang="en-US" altLang="en-US" sz="2300" dirty="0">
                <a:latin typeface="+mj-lt"/>
              </a:rPr>
              <a:t>the entire newsletter! Have your staff read the </a:t>
            </a:r>
            <a:r>
              <a:rPr lang="en-US" altLang="en-US" sz="2300" dirty="0" smtClean="0">
                <a:latin typeface="+mj-lt"/>
              </a:rPr>
              <a:t>entire </a:t>
            </a:r>
            <a:r>
              <a:rPr lang="en-US" altLang="en-US" sz="2300" dirty="0">
                <a:latin typeface="+mj-lt"/>
              </a:rPr>
              <a:t>newsletter. </a:t>
            </a:r>
            <a:endParaRPr lang="en-US" altLang="en-US" sz="1000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b="1" i="1" dirty="0">
                <a:solidFill>
                  <a:srgbClr val="FF0000"/>
                </a:solidFill>
                <a:latin typeface="+mj-lt"/>
              </a:rPr>
              <a:t>2) </a:t>
            </a:r>
            <a:r>
              <a:rPr lang="en-US" altLang="en-US" sz="2300" b="1" i="1" u="sng" dirty="0">
                <a:solidFill>
                  <a:srgbClr val="FF0000"/>
                </a:solidFill>
                <a:latin typeface="+mj-lt"/>
              </a:rPr>
              <a:t>Anything that is written in bold, red font must be changed! These will mostly be clinic names and contact information.</a:t>
            </a:r>
            <a:r>
              <a:rPr lang="en-US" altLang="en-US" sz="23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300" dirty="0">
                <a:latin typeface="+mj-lt"/>
              </a:rPr>
              <a:t>However, there are exceptions. Part of the Skinny Star testimonial may be in bold, red font, and/or underlined to add extra emphasis for the reader. The same goes for certain words or phrases in the main article. These sections should not be revised unless it’s a clinic name or phone number. </a:t>
            </a:r>
            <a:endParaRPr lang="en-US" altLang="en-US" sz="2300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 smtClean="0">
                <a:latin typeface="+mj-lt"/>
              </a:rPr>
              <a:t>3) The </a:t>
            </a:r>
            <a:r>
              <a:rPr lang="en-US" altLang="en-US" sz="2300" dirty="0">
                <a:latin typeface="+mj-lt"/>
              </a:rPr>
              <a:t>Events Section will need to be customized to your clinic. Otherwise, all other changes and/or revisions are optional.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274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ghthouse5\Desktop\Sept_Generic_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75" y="1225634"/>
            <a:ext cx="2286535" cy="29936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69" y="4484641"/>
            <a:ext cx="3886200" cy="16164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54865" y="556009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1C77A4"/>
                </a:solidFill>
              </a:rPr>
              <a:t>Weight Loss Newsletter Edits</a:t>
            </a:r>
            <a:endParaRPr lang="en-US" sz="4000" dirty="0">
              <a:solidFill>
                <a:srgbClr val="1C77A4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4938665" y="1836344"/>
            <a:ext cx="1066800" cy="609600"/>
          </a:xfrm>
          <a:prstGeom prst="straightConnector1">
            <a:avLst/>
          </a:prstGeom>
          <a:ln w="50800" cap="rnd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43200" y="3620977"/>
            <a:ext cx="3505200" cy="688975"/>
          </a:xfrm>
          <a:prstGeom prst="straightConnector1">
            <a:avLst/>
          </a:prstGeom>
          <a:ln w="50800" cap="rnd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597650" y="3965464"/>
            <a:ext cx="1098550" cy="1379538"/>
          </a:xfrm>
          <a:prstGeom prst="straightConnector1">
            <a:avLst/>
          </a:prstGeom>
          <a:ln w="50800" cap="rnd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 descr="C:\Users\Lighthouse5\Desktop\skinn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6" y="2141144"/>
            <a:ext cx="2239619" cy="39599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ighthouse5\Desktop\What's_Insi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16" y="1358020"/>
            <a:ext cx="1577152" cy="22642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ighthouse5\Desktop\doc_lh_ver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58" y="576262"/>
            <a:ext cx="4772807" cy="52231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Lighthouse5\Desktop\Sept_gen_inside_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6" y="1427636"/>
            <a:ext cx="2879907" cy="37328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633538" y="2209800"/>
            <a:ext cx="1979612" cy="1330325"/>
          </a:xfrm>
          <a:prstGeom prst="straightConnector1">
            <a:avLst/>
          </a:prstGeom>
          <a:ln w="50800" cap="rnd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00775" y="4648200"/>
            <a:ext cx="2562225" cy="1219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576263"/>
            <a:ext cx="1447800" cy="21669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71800" y="4953000"/>
            <a:ext cx="3098800" cy="457200"/>
          </a:xfrm>
          <a:prstGeom prst="straightConnector1">
            <a:avLst/>
          </a:prstGeom>
          <a:ln w="50800" cap="rnd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381000" y="460202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1C77A4"/>
                </a:solidFill>
                <a:latin typeface="+mj-lt"/>
              </a:rPr>
              <a:t>Customize Your Events</a:t>
            </a:r>
          </a:p>
        </p:txBody>
      </p:sp>
      <p:pic>
        <p:nvPicPr>
          <p:cNvPr id="11266" name="Picture 2" descr="C:\Users\Lighthouse5\Desktop\Sept_Gen_B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4" y="1140724"/>
            <a:ext cx="3897498" cy="50101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Lighthouse5\Desktop\lighthouse_b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84" y="1140724"/>
            <a:ext cx="3897498" cy="50101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581667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5000" b="1" dirty="0" smtClean="0">
                <a:solidFill>
                  <a:srgbClr val="1C77A4"/>
                </a:solidFill>
              </a:rPr>
              <a:t>Printing the Newsletter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12" y="1656018"/>
            <a:ext cx="7731659" cy="411104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3600" b="1" dirty="0" smtClean="0">
                <a:latin typeface="+mj-lt"/>
              </a:rPr>
              <a:t>Option #1 (The Old Way)</a:t>
            </a:r>
          </a:p>
          <a:p>
            <a:pPr marL="685800" indent="-457200"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en-US" sz="2600" dirty="0" smtClean="0">
                <a:latin typeface="+mj-lt"/>
              </a:rPr>
              <a:t>Check around your area for smaller, local printers. Call several places to get prices. It’s better </a:t>
            </a:r>
            <a:r>
              <a:rPr lang="en-US" sz="2600" b="1" u="sng" dirty="0" smtClean="0">
                <a:latin typeface="+mj-lt"/>
              </a:rPr>
              <a:t>not</a:t>
            </a:r>
            <a:r>
              <a:rPr lang="en-US" sz="2600" dirty="0" smtClean="0">
                <a:latin typeface="+mj-lt"/>
              </a:rPr>
              <a:t> to go to big companies like </a:t>
            </a:r>
            <a:r>
              <a:rPr lang="en-US" sz="2600" dirty="0" err="1" smtClean="0">
                <a:latin typeface="+mj-lt"/>
              </a:rPr>
              <a:t>Kinkos</a:t>
            </a:r>
            <a:r>
              <a:rPr lang="en-US" sz="2600" dirty="0" smtClean="0">
                <a:latin typeface="+mj-lt"/>
              </a:rPr>
              <a:t> as they charge very high prices.</a:t>
            </a:r>
          </a:p>
          <a:p>
            <a:pPr marL="685800" indent="-457200"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en-US" sz="2600" dirty="0" smtClean="0">
                <a:latin typeface="+mj-lt"/>
              </a:rPr>
              <a:t>Gather contacts and print mailing labels. (We use Avery 5160 labels.) Send to everyone. </a:t>
            </a:r>
          </a:p>
          <a:p>
            <a:pPr marL="685800" indent="-457200"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en-US" sz="2600" dirty="0" smtClean="0">
                <a:latin typeface="+mj-lt"/>
              </a:rPr>
              <a:t>Call the Post Office to see what postage and mailing seals are required. We use Avery 5248 mailing seals (2 for each newsletter). Buy stamps!</a:t>
            </a:r>
          </a:p>
        </p:txBody>
      </p:sp>
    </p:spTree>
    <p:extLst>
      <p:ext uri="{BB962C8B-B14F-4D97-AF65-F5344CB8AC3E}">
        <p14:creationId xmlns:p14="http://schemas.microsoft.com/office/powerpoint/2010/main" val="4334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241" y="1458354"/>
            <a:ext cx="7772400" cy="4724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3600" b="1" dirty="0" smtClean="0"/>
              <a:t>Option #2 (The New Way)</a:t>
            </a:r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Done-For-You Print and Mail Service! </a:t>
            </a:r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/>
              <a:t>We print and mail all of our marketing through Richard Selby. We are excited to offer this Done-For-You service to all our Club Reduce doctors as well!</a:t>
            </a:r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endParaRPr lang="en-US" sz="2400" dirty="0" smtClean="0"/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/>
              <a:t>Selby Marketing Associates, Inc. will cover the entire printing and mailing process for you! </a:t>
            </a:r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endParaRPr lang="en-US" sz="2400" dirty="0" smtClean="0"/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/>
              <a:t>Contact Richard Selby for more information and specific pricing! (Contact info on next slide.)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581667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5000" b="1" smtClean="0">
                <a:solidFill>
                  <a:srgbClr val="1C77A4"/>
                </a:solidFill>
              </a:rPr>
              <a:t>Printing the Newsletter</a:t>
            </a:r>
            <a:endParaRPr lang="en-US" altLang="en-US" sz="5000" b="1" dirty="0" smtClean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38200" y="1022262"/>
            <a:ext cx="7543800" cy="47244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altLang="en-US" sz="5800" b="1" dirty="0" smtClean="0"/>
              <a:t>Richard Selby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altLang="en-US" sz="3800" dirty="0" smtClean="0"/>
              <a:t>Selby Marketing Associates, Inc.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altLang="en-US" sz="3800" dirty="0" smtClean="0"/>
              <a:t>1387 Fairport Road, Suite 800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altLang="en-US" sz="3800" dirty="0" smtClean="0"/>
              <a:t>Fairport, NY 14450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altLang="en-US" sz="3800" dirty="0" smtClean="0"/>
              <a:t>Tel: 585-377-0750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altLang="en-US" sz="3800" b="1" dirty="0" smtClean="0">
                <a:solidFill>
                  <a:srgbClr val="FF0000"/>
                </a:solidFill>
              </a:rPr>
              <a:t>Cell: 585-738-0581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altLang="en-US" sz="3800" dirty="0" smtClean="0"/>
              <a:t>Fax: 585-377-0763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altLang="en-US" sz="3800" b="1" dirty="0" smtClean="0">
                <a:solidFill>
                  <a:srgbClr val="FF0000"/>
                </a:solidFill>
              </a:rPr>
              <a:t>rselby1@rochester.rr.com</a:t>
            </a:r>
          </a:p>
        </p:txBody>
      </p:sp>
    </p:spTree>
    <p:extLst>
      <p:ext uri="{BB962C8B-B14F-4D97-AF65-F5344CB8AC3E}">
        <p14:creationId xmlns:p14="http://schemas.microsoft.com/office/powerpoint/2010/main" val="32365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06241" y="606551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b="1" dirty="0" smtClean="0">
                <a:solidFill>
                  <a:srgbClr val="1C77A4"/>
                </a:solidFill>
              </a:rPr>
              <a:t>Monthly Promotions!</a:t>
            </a:r>
            <a:endParaRPr lang="en-US" altLang="en-US" sz="5400" dirty="0" smtClean="0">
              <a:solidFill>
                <a:srgbClr val="1C77A4"/>
              </a:solidFill>
            </a:endParaRPr>
          </a:p>
        </p:txBody>
      </p:sp>
      <p:pic>
        <p:nvPicPr>
          <p:cNvPr id="7" name="Picture 2" descr="C:\Users\Lighthouse5\Desktop\Monthly Promotions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8098" y="1557196"/>
            <a:ext cx="4488255" cy="448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 smtClean="0">
                <a:solidFill>
                  <a:srgbClr val="1C77A4"/>
                </a:solidFill>
              </a:rPr>
              <a:t>Weight Loss </a:t>
            </a:r>
            <a:br>
              <a:rPr lang="en-US" altLang="en-US" sz="6000" b="1" dirty="0" smtClean="0">
                <a:solidFill>
                  <a:srgbClr val="1C77A4"/>
                </a:solidFill>
              </a:rPr>
            </a:br>
            <a:r>
              <a:rPr lang="en-US" altLang="en-US" sz="6000" b="1" dirty="0" smtClean="0">
                <a:solidFill>
                  <a:srgbClr val="1C77A4"/>
                </a:solidFill>
              </a:rPr>
              <a:t>Patient Newsletter!</a:t>
            </a:r>
            <a:endParaRPr lang="en-US" altLang="en-US" sz="6000" dirty="0" smtClean="0">
              <a:solidFill>
                <a:srgbClr val="1C77A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72" y="2438400"/>
            <a:ext cx="2397165" cy="359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438400"/>
            <a:ext cx="3581400" cy="261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0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16" y="2372008"/>
            <a:ext cx="2582249" cy="38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 txBox="1">
            <a:spLocks/>
          </p:cNvSpPr>
          <p:nvPr/>
        </p:nvSpPr>
        <p:spPr bwMode="auto">
          <a:xfrm>
            <a:off x="304800" y="577159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4BACC6"/>
                </a:solidFill>
                <a:latin typeface="+mj-lt"/>
              </a:rPr>
              <a:t>The Purpose of Monthly Promotions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8968" y="1661311"/>
            <a:ext cx="7391400" cy="3886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400" b="1" dirty="0" smtClean="0"/>
              <a:t>Goal #1 - Patient Success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You want to encourage and reward your patients to help them be successful on their programs. 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  <a:p>
            <a:pPr marL="0" indent="0">
              <a:buFont typeface="Arial" charset="0"/>
              <a:buNone/>
              <a:defRPr/>
            </a:pPr>
            <a:r>
              <a:rPr lang="en-US" sz="2400" b="1" dirty="0" smtClean="0"/>
              <a:t>You can do this by handing out: </a:t>
            </a:r>
          </a:p>
          <a:p>
            <a:pPr marL="685800" indent="-457200">
              <a:defRPr/>
            </a:pPr>
            <a:r>
              <a:rPr lang="en-US" sz="2200" dirty="0" smtClean="0"/>
              <a:t>1 Ticket for Arriving on Time</a:t>
            </a:r>
          </a:p>
          <a:p>
            <a:pPr marL="685800" indent="-457200">
              <a:defRPr/>
            </a:pPr>
            <a:r>
              <a:rPr lang="en-US" sz="2200" dirty="0" smtClean="0"/>
              <a:t>1 Ticket for Keeping their Weekly Appt.</a:t>
            </a:r>
          </a:p>
          <a:p>
            <a:pPr marL="685800" indent="-457200">
              <a:defRPr/>
            </a:pPr>
            <a:r>
              <a:rPr lang="en-US" sz="2200" dirty="0" smtClean="0"/>
              <a:t>1 Ticket for Each Pound Lost</a:t>
            </a:r>
          </a:p>
        </p:txBody>
      </p:sp>
    </p:spTree>
    <p:extLst>
      <p:ext uri="{BB962C8B-B14F-4D97-AF65-F5344CB8AC3E}">
        <p14:creationId xmlns:p14="http://schemas.microsoft.com/office/powerpoint/2010/main" val="30596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304800" y="545455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4BACC6"/>
                </a:solidFill>
                <a:latin typeface="+mj-lt"/>
              </a:rPr>
              <a:t>The Purpose of Monthly Promotions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0" y="1688455"/>
            <a:ext cx="7620000" cy="2057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3400" b="1" dirty="0" smtClean="0"/>
              <a:t>Goal #2 – Build the Business</a:t>
            </a:r>
          </a:p>
          <a:p>
            <a:pPr marL="0" indent="0">
              <a:buFont typeface="Arial" charset="0"/>
              <a:buNone/>
            </a:pPr>
            <a:r>
              <a:rPr lang="en-US" altLang="en-US" sz="2400" dirty="0" smtClean="0"/>
              <a:t>You encourage and reward your patients for helping you build your business by giving you referrals. </a:t>
            </a:r>
          </a:p>
          <a:p>
            <a:pPr marL="0" indent="0">
              <a:buFont typeface="Arial" charset="0"/>
              <a:buNone/>
            </a:pPr>
            <a:endParaRPr lang="en-US" alt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261" y="3241139"/>
            <a:ext cx="2798087" cy="279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7652" y="3535377"/>
            <a:ext cx="4648200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800" b="1" dirty="0"/>
              <a:t>You can do this by handing out: 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10 Tickets for Each Referral That Attends the Weight Loss Class/Seminar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r="16701" b="4018"/>
          <a:stretch>
            <a:fillRect/>
          </a:stretch>
        </p:blipFill>
        <p:spPr bwMode="auto">
          <a:xfrm>
            <a:off x="6091096" y="2218096"/>
            <a:ext cx="2781515" cy="394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 txBox="1">
            <a:spLocks/>
          </p:cNvSpPr>
          <p:nvPr/>
        </p:nvSpPr>
        <p:spPr bwMode="auto">
          <a:xfrm>
            <a:off x="381000" y="451149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1C77A4"/>
                </a:solidFill>
                <a:latin typeface="+mj-lt"/>
              </a:rPr>
              <a:t>Everything You Need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234636" y="1594149"/>
            <a:ext cx="6172200" cy="3886200"/>
          </a:xfrm>
        </p:spPr>
        <p:txBody>
          <a:bodyPr/>
          <a:lstStyle/>
          <a:p>
            <a:pPr marL="685800" indent="-457200">
              <a:buFont typeface="Arial" charset="0"/>
              <a:buAutoNum type="arabicParenR"/>
            </a:pPr>
            <a:r>
              <a:rPr lang="en-US" altLang="en-US" sz="2200" dirty="0" smtClean="0"/>
              <a:t>Find all the content you need under </a:t>
            </a:r>
            <a:r>
              <a:rPr lang="en-US" altLang="en-US" sz="2200" b="1" dirty="0" smtClean="0"/>
              <a:t>Marketing &gt; Internal Marketing &gt; Monthly Promotions</a:t>
            </a:r>
          </a:p>
          <a:p>
            <a:pPr marL="685800" indent="-457200">
              <a:buFont typeface="Arial" charset="0"/>
              <a:buAutoNum type="arabicParenR"/>
            </a:pPr>
            <a:r>
              <a:rPr lang="en-US" altLang="en-US" sz="2200" dirty="0" smtClean="0"/>
              <a:t>Purchase raffle tickets and a clear ticket box. We use one called “My Charity Box” that is 6.5 x 5 x 13.5 inches, which you can purchase from Amazon at </a:t>
            </a:r>
            <a:r>
              <a:rPr lang="en-US" altLang="en-US" sz="2200" dirty="0" smtClean="0">
                <a:hlinkClick r:id="rId4"/>
              </a:rPr>
              <a:t>http://www.amazon.com/gp/product/B00F7NEWG8/ref=oh_aui_detailpage_o05_s02?ie=UTF8&amp;psc=1</a:t>
            </a:r>
            <a:endParaRPr lang="en-US" altLang="en-US" sz="2200" dirty="0" smtClean="0"/>
          </a:p>
        </p:txBody>
      </p:sp>
      <p:pic>
        <p:nvPicPr>
          <p:cNvPr id="2355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24" y="4789282"/>
            <a:ext cx="1448555" cy="144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2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426265" y="27159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1C77A4"/>
                </a:solidFill>
                <a:latin typeface="+mj-lt"/>
              </a:rPr>
              <a:t>Start Now with </a:t>
            </a:r>
            <a:r>
              <a:rPr lang="en-US" altLang="en-US" sz="3800" b="1" dirty="0" smtClean="0">
                <a:solidFill>
                  <a:srgbClr val="1C77A4"/>
                </a:solidFill>
                <a:latin typeface="+mj-lt"/>
              </a:rPr>
              <a:t>September!</a:t>
            </a:r>
            <a:endParaRPr lang="en-US" altLang="en-US" sz="3800" b="1" dirty="0">
              <a:solidFill>
                <a:srgbClr val="1C77A4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44" y="1143001"/>
            <a:ext cx="3869870" cy="5023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1" y="1141009"/>
            <a:ext cx="3385897" cy="2142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66" y="3367881"/>
            <a:ext cx="2210010" cy="27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381000" y="427766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1C77A4"/>
                </a:solidFill>
                <a:latin typeface="+mj-lt"/>
              </a:rPr>
              <a:t>Additional Tips for Success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4956175" cy="3886200"/>
          </a:xfrm>
        </p:spPr>
        <p:txBody>
          <a:bodyPr/>
          <a:lstStyle/>
          <a:p>
            <a:pPr marL="685800" indent="-457200">
              <a:buFont typeface="Arial" charset="0"/>
              <a:buAutoNum type="arabicParenR"/>
            </a:pPr>
            <a:r>
              <a:rPr lang="en-US" altLang="en-US" sz="2800" smtClean="0"/>
              <a:t>Hold the drawing every month and make a big deal about it!</a:t>
            </a:r>
          </a:p>
          <a:p>
            <a:pPr marL="685800" indent="-457200">
              <a:buFont typeface="Arial" charset="0"/>
              <a:buAutoNum type="arabicParenR"/>
            </a:pPr>
            <a:r>
              <a:rPr lang="en-US" altLang="en-US" sz="2800" smtClean="0"/>
              <a:t>Decorate the front office according to the theme of the month! </a:t>
            </a:r>
          </a:p>
          <a:p>
            <a:pPr marL="685800" indent="-457200">
              <a:buFont typeface="Arial" charset="0"/>
              <a:buAutoNum type="arabicParenR"/>
            </a:pPr>
            <a:r>
              <a:rPr lang="en-US" altLang="en-US" sz="2800" smtClean="0"/>
              <a:t>Use the prize we use, or pick your own!</a:t>
            </a:r>
          </a:p>
        </p:txBody>
      </p:sp>
      <p:pic>
        <p:nvPicPr>
          <p:cNvPr id="25604" name="Picture 3" descr="C:\Users\Lighthouse5\AppData\Local\Microsoft\Windows\Temporary Internet Files\Content.IE5\J71YH1WS\balloons-colorfu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r="12660"/>
          <a:stretch>
            <a:fillRect/>
          </a:stretch>
        </p:blipFill>
        <p:spPr bwMode="auto">
          <a:xfrm>
            <a:off x="5419253" y="1391207"/>
            <a:ext cx="327660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9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8" y="2836507"/>
            <a:ext cx="8173456" cy="830425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1C77A4"/>
                </a:solidFill>
              </a:rPr>
              <a:t>Thanks for Joining Us!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Lighthouse5\Desktop\Sept_Generic_Fr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70" y="589801"/>
            <a:ext cx="4230989" cy="55393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ghthouse5\Desktop\Sept_gen_inside_le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83" y="561312"/>
            <a:ext cx="4303415" cy="55779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ghthouse5\Desktop\Sept_Gen_inside_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42" y="543204"/>
            <a:ext cx="4330957" cy="56251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ghthouse5\Desktop\Sept_Gen_B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0" y="556823"/>
            <a:ext cx="4390933" cy="56444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 smtClean="0">
                <a:solidFill>
                  <a:srgbClr val="1C77A4"/>
                </a:solidFill>
              </a:rPr>
              <a:t>Neuropathy/Pain </a:t>
            </a:r>
            <a:br>
              <a:rPr lang="en-US" altLang="en-US" sz="6000" b="1" dirty="0" smtClean="0">
                <a:solidFill>
                  <a:srgbClr val="1C77A4"/>
                </a:solidFill>
              </a:rPr>
            </a:br>
            <a:r>
              <a:rPr lang="en-US" altLang="en-US" sz="6000" b="1" dirty="0" smtClean="0">
                <a:solidFill>
                  <a:srgbClr val="1C77A4"/>
                </a:solidFill>
              </a:rPr>
              <a:t>Patient Newsletter!</a:t>
            </a:r>
            <a:endParaRPr lang="en-US" altLang="en-US" sz="6000" dirty="0" smtClean="0">
              <a:solidFill>
                <a:srgbClr val="1C77A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7836"/>
          <a:stretch/>
        </p:blipFill>
        <p:spPr>
          <a:xfrm>
            <a:off x="878185" y="2481554"/>
            <a:ext cx="2614487" cy="321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2857"/>
          <a:stretch/>
        </p:blipFill>
        <p:spPr>
          <a:xfrm>
            <a:off x="3962400" y="2481555"/>
            <a:ext cx="4225488" cy="323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5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ghthouse5\Desktop\Sept_gen_pain_fr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44" y="562493"/>
            <a:ext cx="4294222" cy="55811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ghthouse5\Desktop\Sept_gen_pain_inside_le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52" y="543208"/>
            <a:ext cx="4389994" cy="56403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mmit Theme2" id="{718A665C-8674-44B6-B5DB-0B4D69A17002}" vid="{420C94B5-F2CC-4C35-BE5A-E24F081E3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(2)</Template>
  <TotalTime>822</TotalTime>
  <Words>567</Words>
  <Application>Microsoft Office PowerPoint</Application>
  <PresentationFormat>On-screen Show (4:3)</PresentationFormat>
  <Paragraphs>67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Summit Theme2</vt:lpstr>
      <vt:lpstr>September 2015 Patient Newsletters and Monthly Promotion  With Content Manager Tessa Ryser</vt:lpstr>
      <vt:lpstr>Weight Loss  Patient Newsletter!</vt:lpstr>
      <vt:lpstr>PowerPoint Presentation</vt:lpstr>
      <vt:lpstr>PowerPoint Presentation</vt:lpstr>
      <vt:lpstr>PowerPoint Presentation</vt:lpstr>
      <vt:lpstr>PowerPoint Presentation</vt:lpstr>
      <vt:lpstr>Neuropathy/Pain  Patient Newsletter!</vt:lpstr>
      <vt:lpstr>PowerPoint Presentation</vt:lpstr>
      <vt:lpstr>PowerPoint Presentation</vt:lpstr>
      <vt:lpstr>PowerPoint Presentation</vt:lpstr>
      <vt:lpstr>PowerPoint Presentation</vt:lpstr>
      <vt:lpstr>Make Them Your Own!</vt:lpstr>
      <vt:lpstr>Weight Loss Newsletter Edits</vt:lpstr>
      <vt:lpstr>PowerPoint Presentation</vt:lpstr>
      <vt:lpstr>PowerPoint Presentation</vt:lpstr>
      <vt:lpstr>Printing the Newsletter</vt:lpstr>
      <vt:lpstr>PowerPoint Presentation</vt:lpstr>
      <vt:lpstr>PowerPoint Presentation</vt:lpstr>
      <vt:lpstr>Monthly Promotions!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Joining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to the Neuropathy Breakthrough Program</dc:title>
  <dc:creator>Kristen Sullivan</dc:creator>
  <cp:lastModifiedBy>Lighthouse5</cp:lastModifiedBy>
  <cp:revision>57</cp:revision>
  <dcterms:created xsi:type="dcterms:W3CDTF">2015-05-22T20:53:11Z</dcterms:created>
  <dcterms:modified xsi:type="dcterms:W3CDTF">2015-08-11T16:34:44Z</dcterms:modified>
</cp:coreProperties>
</file>