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77" r:id="rId14"/>
    <p:sldId id="268" r:id="rId15"/>
    <p:sldId id="269" r:id="rId16"/>
    <p:sldId id="276"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771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871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342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30449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support@clubreduce.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4610" y="1905000"/>
            <a:ext cx="7202913" cy="878993"/>
          </a:xfrm>
        </p:spPr>
        <p:txBody>
          <a:bodyPr/>
          <a:lstStyle/>
          <a:p>
            <a:pPr algn="ctr"/>
            <a:r>
              <a:rPr lang="en-US" sz="5000" dirty="0" smtClean="0">
                <a:solidFill>
                  <a:srgbClr val="0070C0"/>
                </a:solidFill>
              </a:rPr>
              <a:t>Tips and Tricks for Using our Scripts</a:t>
            </a:r>
            <a:endParaRPr lang="en-US" sz="6000" dirty="0">
              <a:solidFill>
                <a:srgbClr val="0070C0"/>
              </a:solidFill>
            </a:endParaRPr>
          </a:p>
        </p:txBody>
      </p:sp>
      <p:sp>
        <p:nvSpPr>
          <p:cNvPr id="3" name="Subtitle 2"/>
          <p:cNvSpPr>
            <a:spLocks noGrp="1"/>
          </p:cNvSpPr>
          <p:nvPr>
            <p:ph type="subTitle" idx="1"/>
          </p:nvPr>
        </p:nvSpPr>
        <p:spPr/>
        <p:txBody>
          <a:bodyPr/>
          <a:lstStyle/>
          <a:p>
            <a:pPr algn="ctr"/>
            <a:endParaRPr lang="en-US" sz="2000" dirty="0" smtClean="0">
              <a:solidFill>
                <a:schemeClr val="tx1"/>
              </a:solidFill>
            </a:endParaRPr>
          </a:p>
          <a:p>
            <a:pPr algn="ctr"/>
            <a:endParaRPr lang="en-US" sz="2000" dirty="0">
              <a:solidFill>
                <a:schemeClr val="tx1"/>
              </a:solidFill>
            </a:endParaRPr>
          </a:p>
          <a:p>
            <a:pPr algn="ctr"/>
            <a:endParaRPr lang="en-US" sz="2000" dirty="0" smtClean="0">
              <a:solidFill>
                <a:schemeClr val="tx1"/>
              </a:solidFill>
            </a:endParaRPr>
          </a:p>
          <a:p>
            <a:pPr algn="ctr"/>
            <a:r>
              <a:rPr lang="en-US" sz="2000" dirty="0" smtClean="0">
                <a:solidFill>
                  <a:schemeClr val="tx1"/>
                </a:solidFill>
              </a:rPr>
              <a:t>With Nanette </a:t>
            </a:r>
            <a:r>
              <a:rPr lang="en-US" sz="2000" dirty="0" err="1" smtClean="0">
                <a:solidFill>
                  <a:schemeClr val="tx1"/>
                </a:solidFill>
              </a:rPr>
              <a:t>Pututau</a:t>
            </a:r>
            <a:endParaRPr lang="en-US" sz="2000" dirty="0">
              <a:solidFill>
                <a:schemeClr val="tx1"/>
              </a:solidFill>
            </a:endParaRPr>
          </a:p>
          <a:p>
            <a:pPr algn="ctr"/>
            <a:r>
              <a:rPr lang="en-US" sz="2000" dirty="0" smtClean="0">
                <a:solidFill>
                  <a:schemeClr val="tx1"/>
                </a:solidFill>
              </a:rPr>
              <a:t>Club Reduce Support</a:t>
            </a:r>
          </a:p>
          <a:p>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82667" y="4419600"/>
            <a:ext cx="1066800" cy="1362547"/>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217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dirty="0" smtClean="0">
                <a:solidFill>
                  <a:srgbClr val="0070C0"/>
                </a:solidFill>
              </a:rPr>
              <a:t>Ask For What You Want</a:t>
            </a:r>
            <a:endParaRPr lang="en-US" sz="3500" dirty="0">
              <a:solidFill>
                <a:srgbClr val="0070C0"/>
              </a:solidFill>
            </a:endParaRPr>
          </a:p>
        </p:txBody>
      </p:sp>
      <p:sp>
        <p:nvSpPr>
          <p:cNvPr id="3" name="Content Placeholder 2"/>
          <p:cNvSpPr>
            <a:spLocks noGrp="1"/>
          </p:cNvSpPr>
          <p:nvPr>
            <p:ph idx="1"/>
          </p:nvPr>
        </p:nvSpPr>
        <p:spPr>
          <a:xfrm>
            <a:off x="900546" y="1981200"/>
            <a:ext cx="7647708" cy="3590122"/>
          </a:xfrm>
        </p:spPr>
        <p:txBody>
          <a:bodyPr/>
          <a:lstStyle/>
          <a:p>
            <a:r>
              <a:rPr lang="en-US" sz="1600" dirty="0" smtClean="0"/>
              <a:t>Be up front about what you are wanting them to do and asking for </a:t>
            </a:r>
          </a:p>
          <a:p>
            <a:pPr lvl="1"/>
            <a:r>
              <a:rPr lang="en-US" sz="1600" dirty="0"/>
              <a:t>“Well to help you with your weight problems we have our Weight Loss Seminars on ______ day and ______ day.  Which one can I sign you up for”.  Or “Since you are in a lot of back pain and our free consultations are limited we could get you in this Friday.  Would _______ time or ______ time work best for you</a:t>
            </a:r>
            <a:r>
              <a:rPr lang="en-US" sz="1600" dirty="0" smtClean="0"/>
              <a:t>”.</a:t>
            </a:r>
          </a:p>
          <a:p>
            <a:r>
              <a:rPr lang="en-US" sz="1600" dirty="0" smtClean="0"/>
              <a:t>Always remember the call is about the patient and their needs but its also about getting them to do what you want them to do in your clinic. </a:t>
            </a:r>
          </a:p>
          <a:p>
            <a:pPr marL="0" indent="0">
              <a:buNone/>
            </a:pPr>
            <a:endParaRPr 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358282"/>
            <a:ext cx="2438400" cy="1863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501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47708" cy="1126342"/>
          </a:xfrm>
        </p:spPr>
        <p:txBody>
          <a:bodyPr>
            <a:normAutofit/>
          </a:bodyPr>
          <a:lstStyle/>
          <a:p>
            <a:pPr algn="ctr"/>
            <a:r>
              <a:rPr lang="en-US" sz="3500" dirty="0" smtClean="0">
                <a:solidFill>
                  <a:srgbClr val="0070C0"/>
                </a:solidFill>
              </a:rPr>
              <a:t>Overcoming Objections</a:t>
            </a:r>
            <a:endParaRPr lang="en-US" sz="3500" dirty="0">
              <a:solidFill>
                <a:srgbClr val="0070C0"/>
              </a:solidFill>
            </a:endParaRPr>
          </a:p>
        </p:txBody>
      </p:sp>
      <p:sp>
        <p:nvSpPr>
          <p:cNvPr id="3" name="Content Placeholder 2"/>
          <p:cNvSpPr>
            <a:spLocks noGrp="1"/>
          </p:cNvSpPr>
          <p:nvPr>
            <p:ph idx="1"/>
          </p:nvPr>
        </p:nvSpPr>
        <p:spPr>
          <a:xfrm>
            <a:off x="838200" y="1828800"/>
            <a:ext cx="7647708" cy="3590122"/>
          </a:xfrm>
        </p:spPr>
        <p:txBody>
          <a:bodyPr>
            <a:normAutofit/>
          </a:bodyPr>
          <a:lstStyle/>
          <a:p>
            <a:pPr algn="ctr"/>
            <a:r>
              <a:rPr lang="en-US" sz="1600" dirty="0" smtClean="0"/>
              <a:t>“How much is this going to cost me?”</a:t>
            </a:r>
          </a:p>
          <a:p>
            <a:pPr algn="ctr"/>
            <a:r>
              <a:rPr lang="en-US" sz="1600" dirty="0" smtClean="0"/>
              <a:t>“Why do I need to come to a class or seminar?”</a:t>
            </a:r>
          </a:p>
          <a:p>
            <a:pPr algn="ctr"/>
            <a:r>
              <a:rPr lang="en-US" sz="1600" dirty="0" smtClean="0"/>
              <a:t>“Well I am going to wait until I come back from my vacation”</a:t>
            </a:r>
          </a:p>
          <a:p>
            <a:pPr algn="ctr"/>
            <a:r>
              <a:rPr lang="en-US" sz="1600" dirty="0" smtClean="0"/>
              <a:t>“I don’t have the time to come in”</a:t>
            </a:r>
          </a:p>
          <a:p>
            <a:pPr algn="ctr"/>
            <a:r>
              <a:rPr lang="en-US" sz="1600" dirty="0" smtClean="0"/>
              <a:t>“I live too far away”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57600"/>
            <a:ext cx="4267200" cy="233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371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dirty="0" smtClean="0">
                <a:solidFill>
                  <a:srgbClr val="0070C0"/>
                </a:solidFill>
              </a:rPr>
              <a:t>I Am Going to Wait Until…</a:t>
            </a:r>
            <a:endParaRPr lang="en-US" sz="3500" dirty="0">
              <a:solidFill>
                <a:srgbClr val="0070C0"/>
              </a:solidFill>
            </a:endParaRPr>
          </a:p>
        </p:txBody>
      </p:sp>
      <p:sp>
        <p:nvSpPr>
          <p:cNvPr id="3" name="Content Placeholder 2"/>
          <p:cNvSpPr>
            <a:spLocks noGrp="1"/>
          </p:cNvSpPr>
          <p:nvPr>
            <p:ph idx="1"/>
          </p:nvPr>
        </p:nvSpPr>
        <p:spPr/>
        <p:txBody>
          <a:bodyPr>
            <a:normAutofit/>
          </a:bodyPr>
          <a:lstStyle/>
          <a:p>
            <a:r>
              <a:rPr lang="en-US" sz="2200" dirty="0" smtClean="0"/>
              <a:t>Always ask “WHY?”</a:t>
            </a:r>
          </a:p>
          <a:p>
            <a:pPr lvl="1"/>
            <a:r>
              <a:rPr lang="en-US" sz="2200" dirty="0" smtClean="0"/>
              <a:t>Well if you don’t mind me asking why? I know that you want to lose 40 lbs. and sleep better at night and it sounds like you have been struggling with losing it for awhile.  Isn’t that correct?</a:t>
            </a:r>
          </a:p>
          <a:p>
            <a:pPr lvl="1"/>
            <a:r>
              <a:rPr lang="en-US" sz="2200" dirty="0" smtClean="0"/>
              <a:t>How serious would you say about losing weight? On a scale of 1-10 how badly do you want to lose that weight? Or get healthy? Or get rid of your neuropathy? Or get rid of your back pain? </a:t>
            </a:r>
            <a:endParaRPr lang="en-US" sz="2200" dirty="0"/>
          </a:p>
        </p:txBody>
      </p:sp>
    </p:spTree>
    <p:extLst>
      <p:ext uri="{BB962C8B-B14F-4D97-AF65-F5344CB8AC3E}">
        <p14:creationId xmlns:p14="http://schemas.microsoft.com/office/powerpoint/2010/main" val="3867148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647708" cy="1126342"/>
          </a:xfrm>
        </p:spPr>
        <p:txBody>
          <a:bodyPr/>
          <a:lstStyle/>
          <a:p>
            <a:pPr algn="ctr"/>
            <a:r>
              <a:rPr lang="en-US" sz="3500" dirty="0" smtClean="0">
                <a:solidFill>
                  <a:srgbClr val="0070C0"/>
                </a:solidFill>
              </a:rPr>
              <a:t>Time and Travel</a:t>
            </a:r>
            <a:r>
              <a:rPr lang="en-US" dirty="0" smtClean="0"/>
              <a:t>	</a:t>
            </a:r>
            <a:endParaRPr lang="en-US" dirty="0"/>
          </a:p>
        </p:txBody>
      </p:sp>
      <p:sp>
        <p:nvSpPr>
          <p:cNvPr id="3" name="Content Placeholder 2"/>
          <p:cNvSpPr>
            <a:spLocks noGrp="1"/>
          </p:cNvSpPr>
          <p:nvPr>
            <p:ph idx="1"/>
          </p:nvPr>
        </p:nvSpPr>
        <p:spPr>
          <a:xfrm>
            <a:off x="304800" y="1905000"/>
            <a:ext cx="7647708" cy="3962400"/>
          </a:xfrm>
        </p:spPr>
        <p:txBody>
          <a:bodyPr>
            <a:noAutofit/>
          </a:bodyPr>
          <a:lstStyle/>
          <a:p>
            <a:r>
              <a:rPr lang="en-US" sz="1500" dirty="0" smtClean="0"/>
              <a:t>You might have patients say that they “Don’t have time” to come in for the seminar or a free neuropathy evaluation.</a:t>
            </a:r>
          </a:p>
          <a:p>
            <a:pPr lvl="1"/>
            <a:r>
              <a:rPr lang="en-US" sz="1500" dirty="0" smtClean="0"/>
              <a:t>Offer something else to increase the value of the class – same day evaluation – body wrap</a:t>
            </a:r>
          </a:p>
          <a:p>
            <a:pPr lvl="1"/>
            <a:r>
              <a:rPr lang="en-US" sz="1500" dirty="0" smtClean="0"/>
              <a:t>Offer different times and different days for the seminars</a:t>
            </a:r>
          </a:p>
          <a:p>
            <a:pPr lvl="1"/>
            <a:r>
              <a:rPr lang="en-US" sz="1500" dirty="0" smtClean="0"/>
              <a:t>Offer a free treatment when they come in for a neuropathy or pain evaluation – or product</a:t>
            </a:r>
          </a:p>
          <a:p>
            <a:r>
              <a:rPr lang="en-US" sz="1500" dirty="0" smtClean="0"/>
              <a:t>Patients might also say “I live too far away”.</a:t>
            </a:r>
          </a:p>
          <a:p>
            <a:pPr lvl="1"/>
            <a:r>
              <a:rPr lang="en-US" sz="1500" dirty="0" smtClean="0"/>
              <a:t>Tell them about the take home kits (7-Day or Weight Loss Quick Start Kit)</a:t>
            </a:r>
          </a:p>
          <a:p>
            <a:pPr lvl="1"/>
            <a:r>
              <a:rPr lang="en-US" sz="1500" dirty="0" smtClean="0"/>
              <a:t>Options to come in monthly instead of weekly</a:t>
            </a:r>
          </a:p>
          <a:p>
            <a:pPr lvl="1"/>
            <a:r>
              <a:rPr lang="en-US" sz="1500" dirty="0" smtClean="0"/>
              <a:t>Tell neuropathy patients about take home neuropathy machine</a:t>
            </a:r>
          </a:p>
          <a:p>
            <a:pPr lvl="1"/>
            <a:r>
              <a:rPr lang="en-US" sz="1500" dirty="0" smtClean="0"/>
              <a:t>Tell pain patients about take home kit (Pain Kit)</a:t>
            </a:r>
            <a:endParaRPr lang="en-US" sz="1500"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572000"/>
            <a:ext cx="20574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95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647708" cy="1126342"/>
          </a:xfrm>
        </p:spPr>
        <p:txBody>
          <a:bodyPr>
            <a:normAutofit/>
          </a:bodyPr>
          <a:lstStyle/>
          <a:p>
            <a:pPr algn="ctr"/>
            <a:r>
              <a:rPr lang="en-US" sz="3500" dirty="0" smtClean="0">
                <a:solidFill>
                  <a:srgbClr val="0070C0"/>
                </a:solidFill>
              </a:rPr>
              <a:t>Money</a:t>
            </a:r>
            <a:endParaRPr lang="en-US" sz="3500" dirty="0">
              <a:solidFill>
                <a:srgbClr val="0070C0"/>
              </a:solidFill>
            </a:endParaRPr>
          </a:p>
        </p:txBody>
      </p:sp>
      <p:sp>
        <p:nvSpPr>
          <p:cNvPr id="3" name="Content Placeholder 2"/>
          <p:cNvSpPr>
            <a:spLocks noGrp="1"/>
          </p:cNvSpPr>
          <p:nvPr>
            <p:ph idx="1"/>
          </p:nvPr>
        </p:nvSpPr>
        <p:spPr>
          <a:xfrm>
            <a:off x="914400" y="1371600"/>
            <a:ext cx="7647708" cy="5334000"/>
          </a:xfrm>
        </p:spPr>
        <p:txBody>
          <a:bodyPr>
            <a:normAutofit/>
          </a:bodyPr>
          <a:lstStyle/>
          <a:p>
            <a:r>
              <a:rPr lang="en-US" sz="1400" dirty="0" smtClean="0"/>
              <a:t>Never, ever, EVER give an estimate of the cost over the phone.</a:t>
            </a:r>
          </a:p>
          <a:p>
            <a:pPr lvl="1"/>
            <a:r>
              <a:rPr lang="en-US" sz="1400" dirty="0" smtClean="0"/>
              <a:t>Neuropathy Patient:  “Well how much is this going to cost me if I come in?”</a:t>
            </a:r>
          </a:p>
          <a:p>
            <a:pPr lvl="1"/>
            <a:r>
              <a:rPr lang="en-US" sz="1400" dirty="0" smtClean="0"/>
              <a:t>Staff:  “Well that is the great part about coming in is that the first visit you come in is FREE.  Once you come in and meet with our doctor he will determine if we can help you.  At that time he will decide on the best treatment plan for you that will benefit you the most.  As I am not a doctor I can not tell you and diagnose you over the phone as to how much the treatment would be.  Just like if you were to break your arm and call up the doctor or hospital and ask how much would it cost, they would need to evaluate you and determine how bad the damage is”</a:t>
            </a:r>
          </a:p>
          <a:p>
            <a:pPr lvl="1"/>
            <a:r>
              <a:rPr lang="en-US" sz="1400" dirty="0" smtClean="0"/>
              <a:t>Weight Loss Patient:  “I am not sure about coming in because I don’t know if I can afford it”</a:t>
            </a:r>
          </a:p>
          <a:p>
            <a:pPr lvl="1"/>
            <a:r>
              <a:rPr lang="en-US" sz="1400" dirty="0" smtClean="0"/>
              <a:t>Staff:  “I understand but let me tell you we work with everyone and their individual budget.  We have worked really hard to make our services affordable for our patients.  Again the class you will be coming to is absolutely free so you have nothing to loose!”</a:t>
            </a:r>
          </a:p>
          <a:p>
            <a:pPr lvl="1"/>
            <a:endParaRPr lang="en-US" sz="1300" dirty="0" smtClean="0"/>
          </a:p>
          <a:p>
            <a:pPr lvl="1"/>
            <a:endParaRPr lang="en-US" sz="1300" dirty="0" smtClean="0"/>
          </a:p>
          <a:p>
            <a:pPr lvl="1"/>
            <a:endParaRPr lang="en-US" sz="1300" dirty="0"/>
          </a:p>
          <a:p>
            <a:pPr lvl="1"/>
            <a:endParaRPr lang="en-US" sz="1300" dirty="0" smtClean="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27" y="4863790"/>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559" y="4863790"/>
            <a:ext cx="2057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385" y="5029200"/>
            <a:ext cx="1600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127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08" y="838200"/>
            <a:ext cx="7647708" cy="1126342"/>
          </a:xfrm>
        </p:spPr>
        <p:txBody>
          <a:bodyPr>
            <a:normAutofit/>
          </a:bodyPr>
          <a:lstStyle/>
          <a:p>
            <a:pPr algn="ctr"/>
            <a:r>
              <a:rPr lang="en-US" sz="3500" dirty="0" smtClean="0">
                <a:solidFill>
                  <a:srgbClr val="0070C0"/>
                </a:solidFill>
              </a:rPr>
              <a:t>We’ve Got the Scripts!</a:t>
            </a:r>
            <a:endParaRPr lang="en-US" sz="3500" dirty="0">
              <a:solidFill>
                <a:srgbClr val="0070C0"/>
              </a:solidFill>
            </a:endParaRPr>
          </a:p>
        </p:txBody>
      </p:sp>
      <p:sp>
        <p:nvSpPr>
          <p:cNvPr id="3" name="Content Placeholder 2"/>
          <p:cNvSpPr>
            <a:spLocks noGrp="1"/>
          </p:cNvSpPr>
          <p:nvPr>
            <p:ph idx="1"/>
          </p:nvPr>
        </p:nvSpPr>
        <p:spPr>
          <a:xfrm>
            <a:off x="829107" y="1699738"/>
            <a:ext cx="7647708" cy="4929662"/>
          </a:xfrm>
        </p:spPr>
        <p:txBody>
          <a:bodyPr>
            <a:normAutofit/>
          </a:bodyPr>
          <a:lstStyle/>
          <a:p>
            <a:pPr algn="ctr"/>
            <a:r>
              <a:rPr lang="en-US" sz="2500" dirty="0" smtClean="0"/>
              <a:t>Not matter what issues or situation you may have when calling potential patients and leads we have all the scripts you need!</a:t>
            </a:r>
          </a:p>
          <a:p>
            <a:pPr algn="ctr"/>
            <a:endParaRPr lang="en-US" sz="2500" dirty="0" smtClean="0"/>
          </a:p>
          <a:p>
            <a:pPr algn="ctr"/>
            <a:endParaRPr lang="en-US" sz="2500" dirty="0"/>
          </a:p>
          <a:p>
            <a:pPr algn="ctr"/>
            <a:endParaRPr lang="en-US" sz="2500" dirty="0" smtClean="0"/>
          </a:p>
          <a:p>
            <a:pPr marL="0" indent="0" algn="ctr">
              <a:buNone/>
            </a:pPr>
            <a:endParaRPr lang="en-US" sz="2500" dirty="0" smtClean="0"/>
          </a:p>
          <a:p>
            <a:pPr marL="0" indent="0" algn="ctr">
              <a:buNone/>
            </a:pPr>
            <a:endParaRPr lang="en-US" sz="2500" dirty="0" smtClean="0"/>
          </a:p>
          <a:p>
            <a:pPr marL="0" indent="0" algn="ctr">
              <a:buNone/>
            </a:pPr>
            <a:r>
              <a:rPr lang="en-US" sz="2500" i="1" u="sng" dirty="0" smtClean="0">
                <a:solidFill>
                  <a:srgbClr val="FF0000"/>
                </a:solidFill>
              </a:rPr>
              <a:t>INTRODUCING NEW SCRIPTS!!!</a:t>
            </a:r>
            <a:endParaRPr lang="en-US" sz="2500" dirty="0" smtClean="0"/>
          </a:p>
          <a:p>
            <a:pPr algn="ctr"/>
            <a:endParaRPr lang="en-US" sz="2500" dirty="0" smtClean="0"/>
          </a:p>
          <a:p>
            <a:pPr algn="ctr"/>
            <a:endParaRPr lang="en-US" sz="25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814" y="2971800"/>
            <a:ext cx="2143125" cy="2143125"/>
          </a:xfrm>
          <a:prstGeom prst="rect">
            <a:avLst/>
          </a:prstGeom>
          <a:noFill/>
          <a:ln>
            <a:noFill/>
          </a:ln>
          <a:scene3d>
            <a:camera prst="orthographicFront">
              <a:rot lat="0" lon="0" rev="20999999"/>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698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524000"/>
            <a:ext cx="3764972" cy="3880772"/>
          </a:xfrm>
        </p:spPr>
        <p:txBody>
          <a:bodyPr/>
          <a:lstStyle/>
          <a:p>
            <a:pPr marL="0" lvl="1" indent="0">
              <a:buNone/>
            </a:pPr>
            <a:r>
              <a:rPr lang="en-US" sz="3500" dirty="0"/>
              <a:t>Script for Scheduling Potential Neuropathy </a:t>
            </a:r>
            <a:r>
              <a:rPr lang="en-US" sz="3500" dirty="0" smtClean="0"/>
              <a:t>or Pain Patients </a:t>
            </a:r>
            <a:r>
              <a:rPr lang="en-US" sz="3500" dirty="0"/>
              <a:t>(</a:t>
            </a:r>
            <a:r>
              <a:rPr lang="en-US" sz="3500" dirty="0" smtClean="0"/>
              <a:t>Incoming Calls)</a:t>
            </a:r>
            <a:endParaRPr lang="en-US" sz="3500" dirty="0"/>
          </a:p>
          <a:p>
            <a:pPr marL="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838200"/>
            <a:ext cx="3730413" cy="4826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2743200" y="4876800"/>
            <a:ext cx="1600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609599"/>
            <a:ext cx="1414462" cy="1411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684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98661" y="1752600"/>
            <a:ext cx="3764972" cy="3880772"/>
          </a:xfrm>
        </p:spPr>
        <p:txBody>
          <a:bodyPr/>
          <a:lstStyle/>
          <a:p>
            <a:pPr marL="0" indent="0">
              <a:buNone/>
            </a:pPr>
            <a:r>
              <a:rPr lang="en-US" sz="3500" dirty="0" smtClean="0"/>
              <a:t>Script for Calling Potential Neuropathy or Pain Patients (Outbound Calls)</a:t>
            </a:r>
          </a:p>
          <a:p>
            <a:endParaRPr lang="en-US" dirty="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838200"/>
            <a:ext cx="3962400" cy="5161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2481147" y="4847993"/>
            <a:ext cx="1600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4116" y="457200"/>
            <a:ext cx="1414462" cy="1411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117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8314" y="1923993"/>
            <a:ext cx="3764972" cy="3880772"/>
          </a:xfrm>
        </p:spPr>
        <p:txBody>
          <a:bodyPr>
            <a:normAutofit/>
          </a:bodyPr>
          <a:lstStyle/>
          <a:p>
            <a:pPr marL="0" indent="0">
              <a:buNone/>
            </a:pPr>
            <a:r>
              <a:rPr lang="en-US" sz="3500" dirty="0" smtClean="0"/>
              <a:t>Script for Calling Past Weight Loss Patients (Outbound calls)</a:t>
            </a:r>
            <a:endParaRPr lang="en-US" sz="35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38200"/>
            <a:ext cx="3717128" cy="482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2590800" y="4263658"/>
            <a:ext cx="1600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8098" y="501321"/>
            <a:ext cx="1414462" cy="1411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677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dirty="0" smtClean="0">
                <a:solidFill>
                  <a:srgbClr val="0070C0"/>
                </a:solidFill>
              </a:rPr>
              <a:t>Remember…</a:t>
            </a:r>
            <a:endParaRPr lang="en-US" sz="3500" dirty="0">
              <a:solidFill>
                <a:srgbClr val="0070C0"/>
              </a:solidFill>
            </a:endParaRPr>
          </a:p>
        </p:txBody>
      </p:sp>
      <p:sp>
        <p:nvSpPr>
          <p:cNvPr id="3" name="Content Placeholder 2"/>
          <p:cNvSpPr>
            <a:spLocks noGrp="1"/>
          </p:cNvSpPr>
          <p:nvPr>
            <p:ph sz="half" idx="1"/>
          </p:nvPr>
        </p:nvSpPr>
        <p:spPr>
          <a:xfrm>
            <a:off x="609600" y="2160589"/>
            <a:ext cx="8077199" cy="3880772"/>
          </a:xfrm>
        </p:spPr>
        <p:txBody>
          <a:bodyPr>
            <a:normAutofit/>
          </a:bodyPr>
          <a:lstStyle/>
          <a:p>
            <a:r>
              <a:rPr lang="en-US" sz="2000" dirty="0" smtClean="0"/>
              <a:t>When using these new scripts make sure it is an employee calling and not the doctor!</a:t>
            </a:r>
          </a:p>
          <a:p>
            <a:r>
              <a:rPr lang="en-US" sz="2000" dirty="0" smtClean="0"/>
              <a:t>You don’t want the doctor making outbound or incoming calls to new potential patients because it could turn into a phone evaluation.</a:t>
            </a:r>
            <a:endParaRPr lang="en-US" sz="20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81400"/>
            <a:ext cx="4352925"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123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647708" cy="1126342"/>
          </a:xfrm>
        </p:spPr>
        <p:txBody>
          <a:bodyPr>
            <a:normAutofit/>
          </a:bodyPr>
          <a:lstStyle/>
          <a:p>
            <a:pPr algn="ctr"/>
            <a:r>
              <a:rPr lang="en-US" sz="3200" dirty="0" smtClean="0">
                <a:solidFill>
                  <a:srgbClr val="0070C0"/>
                </a:solidFill>
              </a:rPr>
              <a:t>Having the Right Script</a:t>
            </a:r>
            <a:endParaRPr lang="en-US" sz="3200" dirty="0">
              <a:solidFill>
                <a:srgbClr val="0070C0"/>
              </a:solidFill>
            </a:endParaRPr>
          </a:p>
        </p:txBody>
      </p:sp>
      <p:sp>
        <p:nvSpPr>
          <p:cNvPr id="3" name="Content Placeholder 2"/>
          <p:cNvSpPr>
            <a:spLocks noGrp="1"/>
          </p:cNvSpPr>
          <p:nvPr>
            <p:ph idx="1"/>
          </p:nvPr>
        </p:nvSpPr>
        <p:spPr>
          <a:xfrm>
            <a:off x="838200" y="1828800"/>
            <a:ext cx="7647708" cy="4267200"/>
          </a:xfrm>
        </p:spPr>
        <p:txBody>
          <a:bodyPr>
            <a:normAutofit fontScale="92500" lnSpcReduction="10000"/>
          </a:bodyPr>
          <a:lstStyle/>
          <a:p>
            <a:pPr marL="0" indent="0" algn="ctr">
              <a:buNone/>
            </a:pPr>
            <a:r>
              <a:rPr lang="en-US" sz="2200" b="1" i="1" u="sng" dirty="0" smtClean="0"/>
              <a:t>On Club Reduce 4.0 we have 32 scripts for you to use!</a:t>
            </a:r>
          </a:p>
          <a:p>
            <a:pPr marL="0" indent="0" algn="ctr">
              <a:buNone/>
            </a:pPr>
            <a:endParaRPr lang="en-US" sz="1600" b="1" i="1" u="sng" dirty="0" smtClean="0"/>
          </a:p>
          <a:p>
            <a:pPr marL="0" indent="0">
              <a:buNone/>
            </a:pPr>
            <a:r>
              <a:rPr lang="en-US" sz="1400" dirty="0" smtClean="0"/>
              <a:t>Here are just a few of the many scripts we have…</a:t>
            </a:r>
          </a:p>
          <a:p>
            <a:pPr lvl="1"/>
            <a:r>
              <a:rPr lang="en-US" sz="1400" dirty="0" smtClean="0"/>
              <a:t>Basic Scripts for New </a:t>
            </a:r>
            <a:r>
              <a:rPr lang="en-US" sz="1400" dirty="0"/>
              <a:t>L</a:t>
            </a:r>
            <a:r>
              <a:rPr lang="en-US" sz="1400" dirty="0" smtClean="0"/>
              <a:t>eads</a:t>
            </a:r>
          </a:p>
          <a:p>
            <a:pPr lvl="1"/>
            <a:r>
              <a:rPr lang="en-US" sz="1400" dirty="0" smtClean="0"/>
              <a:t>Basic Script for Holidays</a:t>
            </a:r>
          </a:p>
          <a:p>
            <a:pPr lvl="1"/>
            <a:r>
              <a:rPr lang="en-US" sz="1400" dirty="0" smtClean="0"/>
              <a:t>Basic Telemarketing </a:t>
            </a:r>
            <a:r>
              <a:rPr lang="en-US" sz="1400" dirty="0"/>
              <a:t>S</a:t>
            </a:r>
            <a:r>
              <a:rPr lang="en-US" sz="1400" dirty="0" smtClean="0"/>
              <a:t>cript</a:t>
            </a:r>
          </a:p>
          <a:p>
            <a:pPr lvl="1"/>
            <a:r>
              <a:rPr lang="en-US" sz="1400" dirty="0" smtClean="0"/>
              <a:t>Script for Calling </a:t>
            </a:r>
            <a:r>
              <a:rPr lang="en-US" sz="1400" dirty="0"/>
              <a:t>P</a:t>
            </a:r>
            <a:r>
              <a:rPr lang="en-US" sz="1400" dirty="0" smtClean="0"/>
              <a:t>ast </a:t>
            </a:r>
            <a:r>
              <a:rPr lang="en-US" sz="1400" dirty="0"/>
              <a:t>P</a:t>
            </a:r>
            <a:r>
              <a:rPr lang="en-US" sz="1400" dirty="0" smtClean="0"/>
              <a:t>atients</a:t>
            </a:r>
          </a:p>
          <a:p>
            <a:pPr lvl="1"/>
            <a:r>
              <a:rPr lang="en-US" sz="1400" dirty="0" smtClean="0"/>
              <a:t>Script for Scheduling </a:t>
            </a:r>
            <a:r>
              <a:rPr lang="en-US" sz="1400" dirty="0"/>
              <a:t>P</a:t>
            </a:r>
            <a:r>
              <a:rPr lang="en-US" sz="1400" dirty="0" smtClean="0"/>
              <a:t>otential </a:t>
            </a:r>
            <a:r>
              <a:rPr lang="en-US" sz="1400" dirty="0"/>
              <a:t>N</a:t>
            </a:r>
            <a:r>
              <a:rPr lang="en-US" sz="1400" dirty="0" smtClean="0"/>
              <a:t>europathy </a:t>
            </a:r>
            <a:r>
              <a:rPr lang="en-US" sz="1400" dirty="0"/>
              <a:t>P</a:t>
            </a:r>
            <a:r>
              <a:rPr lang="en-US" sz="1400" dirty="0" smtClean="0"/>
              <a:t>atients</a:t>
            </a:r>
          </a:p>
          <a:p>
            <a:pPr lvl="1"/>
            <a:r>
              <a:rPr lang="en-US" sz="1400" dirty="0" smtClean="0"/>
              <a:t>Script for Radio Ad</a:t>
            </a:r>
          </a:p>
          <a:p>
            <a:pPr lvl="1"/>
            <a:r>
              <a:rPr lang="en-US" sz="1400" dirty="0" smtClean="0"/>
              <a:t>Script for Current </a:t>
            </a:r>
            <a:r>
              <a:rPr lang="en-US" sz="1400" dirty="0"/>
              <a:t>C</a:t>
            </a:r>
            <a:r>
              <a:rPr lang="en-US" sz="1400" dirty="0" smtClean="0"/>
              <a:t>hiro </a:t>
            </a:r>
            <a:r>
              <a:rPr lang="en-US" sz="1400" dirty="0"/>
              <a:t>P</a:t>
            </a:r>
            <a:r>
              <a:rPr lang="en-US" sz="1400" dirty="0" smtClean="0"/>
              <a:t>atients</a:t>
            </a:r>
          </a:p>
          <a:p>
            <a:pPr lvl="1"/>
            <a:r>
              <a:rPr lang="en-US" sz="1400" dirty="0" smtClean="0"/>
              <a:t>Scheduling Script (Weight Loss Seminar)</a:t>
            </a:r>
          </a:p>
          <a:p>
            <a:pPr lvl="1"/>
            <a:endParaRPr lang="en-US" sz="1400" dirty="0"/>
          </a:p>
          <a:p>
            <a:pPr marL="342900" lvl="1" indent="0" algn="ctr">
              <a:buNone/>
            </a:pPr>
            <a:r>
              <a:rPr lang="en-US" sz="1600" b="1" dirty="0" smtClean="0"/>
              <a:t>AND SO MUCH MORE!!!!</a:t>
            </a:r>
          </a:p>
          <a:p>
            <a:pPr marL="342900" lvl="1" indent="0">
              <a:buNone/>
            </a:pPr>
            <a:r>
              <a:rPr lang="en-US" sz="1500" dirty="0" smtClean="0"/>
              <a:t>We have done all the work for you! You just have to decide what you want to focus on when calling.  Do you want to call weight loss leads? Neuropathy leads? We have it all!</a:t>
            </a:r>
          </a:p>
          <a:p>
            <a:pPr lvl="1"/>
            <a:endParaRPr lang="en-US" dirty="0" smtClean="0"/>
          </a:p>
          <a:p>
            <a:pPr lvl="1"/>
            <a:endParaRPr lang="en-US" dirty="0"/>
          </a:p>
        </p:txBody>
      </p:sp>
    </p:spTree>
    <p:extLst>
      <p:ext uri="{BB962C8B-B14F-4D97-AF65-F5344CB8AC3E}">
        <p14:creationId xmlns:p14="http://schemas.microsoft.com/office/powerpoint/2010/main" val="3063597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796644" cy="932873"/>
          </a:xfrm>
        </p:spPr>
        <p:txBody>
          <a:bodyPr>
            <a:normAutofit/>
          </a:bodyPr>
          <a:lstStyle/>
          <a:p>
            <a:pPr algn="ctr"/>
            <a:r>
              <a:rPr lang="en-US" sz="3500" dirty="0" smtClean="0">
                <a:solidFill>
                  <a:srgbClr val="0070C0"/>
                </a:solidFill>
              </a:rPr>
              <a:t>You Have the Scripts</a:t>
            </a:r>
            <a:endParaRPr lang="en-US" sz="3500" dirty="0">
              <a:solidFill>
                <a:srgbClr val="0070C0"/>
              </a:solidFill>
            </a:endParaRPr>
          </a:p>
        </p:txBody>
      </p:sp>
      <p:sp>
        <p:nvSpPr>
          <p:cNvPr id="3" name="Content Placeholder 2"/>
          <p:cNvSpPr>
            <a:spLocks noGrp="1"/>
          </p:cNvSpPr>
          <p:nvPr>
            <p:ph sz="half" idx="1"/>
          </p:nvPr>
        </p:nvSpPr>
        <p:spPr>
          <a:xfrm>
            <a:off x="609600" y="1905000"/>
            <a:ext cx="4495800" cy="4164011"/>
          </a:xfrm>
        </p:spPr>
        <p:txBody>
          <a:bodyPr>
            <a:normAutofit/>
          </a:bodyPr>
          <a:lstStyle/>
          <a:p>
            <a:r>
              <a:rPr lang="en-US" sz="1800" dirty="0" smtClean="0"/>
              <a:t>You have 32 done for you scripts available to you right now.</a:t>
            </a:r>
          </a:p>
          <a:p>
            <a:r>
              <a:rPr lang="en-US" sz="1800" dirty="0" smtClean="0"/>
              <a:t>Each office is different, so go through and see which ones applies to your office.</a:t>
            </a:r>
          </a:p>
          <a:p>
            <a:r>
              <a:rPr lang="en-US" sz="1800" dirty="0" smtClean="0"/>
              <a:t>You have 3 NEW weight loss and pain/neuropathy scripts to use.</a:t>
            </a:r>
          </a:p>
          <a:p>
            <a:r>
              <a:rPr lang="en-US" sz="1800" dirty="0" smtClean="0"/>
              <a:t>You have been given some new strategies on using scripts to call leads now start calling!</a:t>
            </a:r>
          </a:p>
          <a:p>
            <a:r>
              <a:rPr lang="en-US" sz="1800" dirty="0" smtClean="0"/>
              <a:t>Log into your Club Reduce 4.0 under Marketing &gt; All &gt; Scripts to find the scripts you need!</a:t>
            </a:r>
            <a:endParaRPr lang="en-US" sz="1800" dirty="0"/>
          </a:p>
        </p:txBody>
      </p:sp>
      <p:pic>
        <p:nvPicPr>
          <p:cNvPr id="1741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2057400"/>
            <a:ext cx="2209800" cy="307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718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7796644" cy="932873"/>
          </a:xfrm>
        </p:spPr>
        <p:txBody>
          <a:bodyPr>
            <a:normAutofit/>
          </a:bodyPr>
          <a:lstStyle/>
          <a:p>
            <a:pPr algn="ctr"/>
            <a:r>
              <a:rPr lang="en-US" sz="4500" u="sng" dirty="0" smtClean="0">
                <a:solidFill>
                  <a:srgbClr val="0070C0"/>
                </a:solidFill>
              </a:rPr>
              <a:t>Any Questions?</a:t>
            </a:r>
            <a:endParaRPr lang="en-US" sz="4500" u="sng" dirty="0">
              <a:solidFill>
                <a:srgbClr val="0070C0"/>
              </a:solidFill>
            </a:endParaRPr>
          </a:p>
        </p:txBody>
      </p:sp>
      <p:sp>
        <p:nvSpPr>
          <p:cNvPr id="3" name="Content Placeholder 2"/>
          <p:cNvSpPr>
            <a:spLocks noGrp="1"/>
          </p:cNvSpPr>
          <p:nvPr>
            <p:ph sz="half" idx="1"/>
          </p:nvPr>
        </p:nvSpPr>
        <p:spPr>
          <a:xfrm>
            <a:off x="762000" y="2209800"/>
            <a:ext cx="7543799" cy="3880772"/>
          </a:xfrm>
        </p:spPr>
        <p:txBody>
          <a:bodyPr>
            <a:normAutofit/>
          </a:bodyPr>
          <a:lstStyle/>
          <a:p>
            <a:pPr marL="0" indent="0" algn="ctr">
              <a:buNone/>
            </a:pPr>
            <a:endParaRPr lang="en-US" sz="2500" dirty="0" smtClean="0"/>
          </a:p>
          <a:p>
            <a:pPr marL="0" indent="0" algn="ctr">
              <a:buNone/>
            </a:pPr>
            <a:r>
              <a:rPr lang="en-US" sz="2500" dirty="0" smtClean="0"/>
              <a:t>Email:  </a:t>
            </a:r>
            <a:r>
              <a:rPr lang="en-US" sz="2500" dirty="0" smtClean="0">
                <a:hlinkClick r:id="rId2"/>
              </a:rPr>
              <a:t>support@clubreduce.com</a:t>
            </a:r>
            <a:endParaRPr lang="en-US" sz="2500" dirty="0" smtClean="0"/>
          </a:p>
          <a:p>
            <a:pPr marL="0" indent="0" algn="ctr">
              <a:buNone/>
            </a:pPr>
            <a:r>
              <a:rPr lang="en-US" sz="2500" dirty="0" smtClean="0"/>
              <a:t>Support:  801-590-0880 or 801-590-0881</a:t>
            </a:r>
          </a:p>
          <a:p>
            <a:pPr marL="0" indent="0" algn="ctr">
              <a:buNone/>
            </a:pPr>
            <a:r>
              <a:rPr lang="en-US" sz="2500" dirty="0" err="1" smtClean="0"/>
              <a:t>Shar</a:t>
            </a:r>
            <a:r>
              <a:rPr lang="en-US" sz="2500" dirty="0" smtClean="0"/>
              <a:t> – Marketing Director: 801-917-0900</a:t>
            </a:r>
            <a:endParaRPr lang="en-US" sz="2500" dirty="0"/>
          </a:p>
        </p:txBody>
      </p:sp>
    </p:spTree>
    <p:extLst>
      <p:ext uri="{BB962C8B-B14F-4D97-AF65-F5344CB8AC3E}">
        <p14:creationId xmlns:p14="http://schemas.microsoft.com/office/powerpoint/2010/main" val="2553972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smtClean="0">
                <a:solidFill>
                  <a:srgbClr val="0070C0"/>
                </a:solidFill>
              </a:rPr>
              <a:t>Be Educated and Have Your Own Story</a:t>
            </a:r>
            <a:endParaRPr lang="en-US" sz="3000" dirty="0">
              <a:solidFill>
                <a:srgbClr val="0070C0"/>
              </a:solidFill>
            </a:endParaRPr>
          </a:p>
        </p:txBody>
      </p:sp>
      <p:sp>
        <p:nvSpPr>
          <p:cNvPr id="3" name="Content Placeholder 2"/>
          <p:cNvSpPr>
            <a:spLocks noGrp="1"/>
          </p:cNvSpPr>
          <p:nvPr>
            <p:ph sz="half" idx="1"/>
          </p:nvPr>
        </p:nvSpPr>
        <p:spPr>
          <a:xfrm>
            <a:off x="3352800" y="1761893"/>
            <a:ext cx="5517572" cy="3880772"/>
          </a:xfrm>
        </p:spPr>
        <p:txBody>
          <a:bodyPr>
            <a:noAutofit/>
          </a:bodyPr>
          <a:lstStyle/>
          <a:p>
            <a:r>
              <a:rPr lang="en-US" sz="1400" dirty="0" smtClean="0"/>
              <a:t>Before you put any staff on the phone they need to know what your clinic is about.  Any staff that is making outbound calls or incoming calls should always know</a:t>
            </a:r>
          </a:p>
          <a:p>
            <a:pPr lvl="1"/>
            <a:r>
              <a:rPr lang="en-US" sz="1400" dirty="0" smtClean="0"/>
              <a:t>The treatments and programs you offer </a:t>
            </a:r>
          </a:p>
          <a:p>
            <a:pPr lvl="1"/>
            <a:r>
              <a:rPr lang="en-US" sz="1400" dirty="0" smtClean="0"/>
              <a:t>The benefits of your treatments and programs</a:t>
            </a:r>
          </a:p>
          <a:p>
            <a:pPr lvl="1"/>
            <a:r>
              <a:rPr lang="en-US" sz="1400" dirty="0" smtClean="0"/>
              <a:t>Solutions 4 products</a:t>
            </a:r>
          </a:p>
          <a:p>
            <a:pPr lvl="1"/>
            <a:r>
              <a:rPr lang="en-US" sz="1400" dirty="0" smtClean="0"/>
              <a:t>Success stories from patients</a:t>
            </a:r>
          </a:p>
          <a:p>
            <a:pPr lvl="1"/>
            <a:r>
              <a:rPr lang="en-US" sz="1400" dirty="0" smtClean="0"/>
              <a:t>Personal story from using products, programs or the treatments</a:t>
            </a:r>
          </a:p>
          <a:p>
            <a:r>
              <a:rPr lang="en-US" sz="1400" dirty="0" smtClean="0"/>
              <a:t>This will help the staff or telemarketer to feel much more confident in their calls and the patient on the other line will trust them more and be more willing to  come to your office.</a:t>
            </a:r>
          </a:p>
          <a:p>
            <a:r>
              <a:rPr lang="en-US" sz="1400" dirty="0" smtClean="0"/>
              <a:t>This doesn’t mean they have to know everything! They just have to be educated enough on the services and products you offer so that they will be able to answer any objective that may come when talking on the phone to a potential patient.</a:t>
            </a:r>
          </a:p>
        </p:txBody>
      </p:sp>
      <p:pic>
        <p:nvPicPr>
          <p:cNvPr id="1026" name="Picture 2" descr="C:\Users\Joe\Pictures\unname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52600"/>
            <a:ext cx="121854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e\Pictures\disa-500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7" y="4267200"/>
            <a:ext cx="207645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oe\Downloads\Solutions4_Chocolate Shak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241" y="2620647"/>
            <a:ext cx="1261884" cy="192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695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647708" cy="1126342"/>
          </a:xfrm>
        </p:spPr>
        <p:txBody>
          <a:bodyPr>
            <a:normAutofit/>
          </a:bodyPr>
          <a:lstStyle/>
          <a:p>
            <a:pPr algn="ctr"/>
            <a:r>
              <a:rPr lang="en-US" sz="3300" dirty="0" smtClean="0">
                <a:solidFill>
                  <a:srgbClr val="0070C0"/>
                </a:solidFill>
              </a:rPr>
              <a:t>Basic Strategic Scripting for All Club Reduce Scripts</a:t>
            </a:r>
            <a:endParaRPr lang="en-US" sz="3300" dirty="0">
              <a:solidFill>
                <a:srgbClr val="0070C0"/>
              </a:solidFill>
            </a:endParaRPr>
          </a:p>
        </p:txBody>
      </p:sp>
      <p:sp>
        <p:nvSpPr>
          <p:cNvPr id="3" name="Content Placeholder 2"/>
          <p:cNvSpPr>
            <a:spLocks noGrp="1"/>
          </p:cNvSpPr>
          <p:nvPr>
            <p:ph idx="1"/>
          </p:nvPr>
        </p:nvSpPr>
        <p:spPr>
          <a:xfrm>
            <a:off x="762000" y="2362200"/>
            <a:ext cx="7647708" cy="3590122"/>
          </a:xfrm>
        </p:spPr>
        <p:txBody>
          <a:bodyPr>
            <a:normAutofit/>
          </a:bodyPr>
          <a:lstStyle/>
          <a:p>
            <a:r>
              <a:rPr lang="en-US" sz="2300" dirty="0" smtClean="0"/>
              <a:t>Always use </a:t>
            </a:r>
            <a:r>
              <a:rPr lang="en-US" sz="2300" dirty="0"/>
              <a:t>k</a:t>
            </a:r>
            <a:r>
              <a:rPr lang="en-US" sz="2300" dirty="0" smtClean="0"/>
              <a:t>ey words</a:t>
            </a:r>
          </a:p>
          <a:p>
            <a:r>
              <a:rPr lang="en-US" sz="2300" dirty="0" smtClean="0"/>
              <a:t>Ask key questions</a:t>
            </a:r>
          </a:p>
          <a:p>
            <a:r>
              <a:rPr lang="en-US" sz="2300" dirty="0" smtClean="0"/>
              <a:t>Rephrasing</a:t>
            </a:r>
          </a:p>
          <a:p>
            <a:r>
              <a:rPr lang="en-US" sz="2300" dirty="0" smtClean="0"/>
              <a:t>Create a sense of urgency</a:t>
            </a:r>
          </a:p>
          <a:p>
            <a:r>
              <a:rPr lang="en-US" sz="2300" dirty="0" smtClean="0"/>
              <a:t>Giving enough information, but not over informing</a:t>
            </a:r>
          </a:p>
          <a:p>
            <a:r>
              <a:rPr lang="en-US" sz="2300" dirty="0" smtClean="0"/>
              <a:t>Ask for what you want</a:t>
            </a:r>
            <a:endParaRPr lang="en-US" sz="23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654" y="2057400"/>
            <a:ext cx="2667000" cy="1898015"/>
          </a:xfrm>
          <a:prstGeom prst="rect">
            <a:avLst/>
          </a:prstGeom>
          <a:noFill/>
          <a:ln>
            <a:noFill/>
          </a:ln>
          <a:scene3d>
            <a:camera prst="orthographicFront">
              <a:rot lat="0" lon="0" rev="12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625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47708" cy="1126342"/>
          </a:xfrm>
        </p:spPr>
        <p:txBody>
          <a:bodyPr>
            <a:normAutofit/>
          </a:bodyPr>
          <a:lstStyle/>
          <a:p>
            <a:pPr algn="ctr"/>
            <a:r>
              <a:rPr lang="en-US" sz="3500" dirty="0" smtClean="0">
                <a:solidFill>
                  <a:srgbClr val="0070C0"/>
                </a:solidFill>
              </a:rPr>
              <a:t>Key Words</a:t>
            </a:r>
            <a:endParaRPr lang="en-US" sz="3500" dirty="0">
              <a:solidFill>
                <a:srgbClr val="0070C0"/>
              </a:solidFill>
            </a:endParaRPr>
          </a:p>
        </p:txBody>
      </p:sp>
      <p:sp>
        <p:nvSpPr>
          <p:cNvPr id="3" name="Content Placeholder 2"/>
          <p:cNvSpPr>
            <a:spLocks noGrp="1"/>
          </p:cNvSpPr>
          <p:nvPr>
            <p:ph idx="1"/>
          </p:nvPr>
        </p:nvSpPr>
        <p:spPr>
          <a:xfrm>
            <a:off x="897843" y="1600200"/>
            <a:ext cx="7647708" cy="4572000"/>
          </a:xfrm>
        </p:spPr>
        <p:txBody>
          <a:bodyPr>
            <a:noAutofit/>
          </a:bodyPr>
          <a:lstStyle/>
          <a:p>
            <a:r>
              <a:rPr lang="en-US" sz="1200" dirty="0" smtClean="0"/>
              <a:t>Using their name</a:t>
            </a:r>
          </a:p>
          <a:p>
            <a:pPr lvl="1"/>
            <a:r>
              <a:rPr lang="en-US" dirty="0" smtClean="0"/>
              <a:t>Always repeat their name multiple times.  People have an endorphin release when they hear their own name.  FACT* Endorphins trigger a positive feeling in the body, similar to that of morphine. </a:t>
            </a:r>
          </a:p>
          <a:p>
            <a:pPr lvl="1"/>
            <a:r>
              <a:rPr lang="en-US" dirty="0" smtClean="0"/>
              <a:t>Create familiarity.   </a:t>
            </a:r>
          </a:p>
          <a:p>
            <a:r>
              <a:rPr lang="en-US" sz="1200" dirty="0" smtClean="0"/>
              <a:t>Buzzwords – Want to use these words with a potential lead (What you do in your clinic)</a:t>
            </a:r>
          </a:p>
          <a:p>
            <a:pPr lvl="1"/>
            <a:r>
              <a:rPr lang="en-US" dirty="0" smtClean="0"/>
              <a:t>Natural</a:t>
            </a:r>
          </a:p>
          <a:p>
            <a:pPr lvl="1"/>
            <a:r>
              <a:rPr lang="en-US" dirty="0" smtClean="0"/>
              <a:t>Holistic</a:t>
            </a:r>
          </a:p>
          <a:p>
            <a:pPr lvl="1"/>
            <a:r>
              <a:rPr lang="en-US" dirty="0" smtClean="0"/>
              <a:t>Weight Loss</a:t>
            </a:r>
          </a:p>
          <a:p>
            <a:pPr lvl="1"/>
            <a:r>
              <a:rPr lang="en-US" dirty="0" smtClean="0"/>
              <a:t>Whole Food Supplementation</a:t>
            </a:r>
          </a:p>
          <a:p>
            <a:pPr lvl="1"/>
            <a:r>
              <a:rPr lang="en-US" dirty="0" smtClean="0"/>
              <a:t>Detoxification</a:t>
            </a:r>
          </a:p>
          <a:p>
            <a:r>
              <a:rPr lang="en-US" sz="1200" dirty="0" smtClean="0"/>
              <a:t>Timing</a:t>
            </a:r>
          </a:p>
          <a:p>
            <a:pPr lvl="1"/>
            <a:r>
              <a:rPr lang="en-US" dirty="0" smtClean="0"/>
              <a:t>Want to find out enough information about your lead to make                                               seminar or services appealing to them.</a:t>
            </a:r>
          </a:p>
          <a:p>
            <a:pPr lvl="1"/>
            <a:r>
              <a:rPr lang="en-US" dirty="0" smtClean="0"/>
              <a:t>Find out what their purpose is for calling and how we can help them</a:t>
            </a:r>
          </a:p>
          <a:p>
            <a:r>
              <a:rPr lang="en-US" sz="1200" dirty="0" smtClean="0"/>
              <a:t>Be Assumptive</a:t>
            </a:r>
          </a:p>
          <a:p>
            <a:pPr lvl="1"/>
            <a:r>
              <a:rPr lang="en-US" dirty="0" smtClean="0"/>
              <a:t>Assume that they will come to a seminar or come in for an evaluation</a:t>
            </a:r>
          </a:p>
          <a:p>
            <a:pPr lvl="1"/>
            <a:r>
              <a:rPr lang="en-US" dirty="0" smtClean="0"/>
              <a:t>“Our next seminar is next Tuesday night at 7:00 pm.  Can I schedule you for that seminar?”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3351" y="3124200"/>
            <a:ext cx="2362200" cy="1807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00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47708" cy="1126342"/>
          </a:xfrm>
        </p:spPr>
        <p:txBody>
          <a:bodyPr>
            <a:normAutofit/>
          </a:bodyPr>
          <a:lstStyle/>
          <a:p>
            <a:pPr algn="ctr"/>
            <a:r>
              <a:rPr lang="en-US" sz="3500" dirty="0" smtClean="0">
                <a:solidFill>
                  <a:srgbClr val="0070C0"/>
                </a:solidFill>
              </a:rPr>
              <a:t>Asking the Right Questions</a:t>
            </a:r>
            <a:endParaRPr lang="en-US" sz="3500" dirty="0">
              <a:solidFill>
                <a:srgbClr val="0070C0"/>
              </a:solidFill>
            </a:endParaRPr>
          </a:p>
        </p:txBody>
      </p:sp>
      <p:sp>
        <p:nvSpPr>
          <p:cNvPr id="3" name="Content Placeholder 2"/>
          <p:cNvSpPr>
            <a:spLocks noGrp="1"/>
          </p:cNvSpPr>
          <p:nvPr>
            <p:ph idx="1"/>
          </p:nvPr>
        </p:nvSpPr>
        <p:spPr>
          <a:xfrm>
            <a:off x="838200" y="1752600"/>
            <a:ext cx="7647708" cy="4419600"/>
          </a:xfrm>
        </p:spPr>
        <p:txBody>
          <a:bodyPr>
            <a:normAutofit/>
          </a:bodyPr>
          <a:lstStyle/>
          <a:p>
            <a:r>
              <a:rPr lang="en-US" sz="1300" dirty="0" smtClean="0"/>
              <a:t>Always address their “pain”</a:t>
            </a:r>
          </a:p>
          <a:p>
            <a:pPr lvl="1"/>
            <a:r>
              <a:rPr lang="en-US" sz="1300" dirty="0"/>
              <a:t>They want to loose weight</a:t>
            </a:r>
          </a:p>
          <a:p>
            <a:pPr lvl="1"/>
            <a:r>
              <a:rPr lang="en-US" sz="1300" dirty="0"/>
              <a:t>Get off medication</a:t>
            </a:r>
          </a:p>
          <a:p>
            <a:pPr lvl="1"/>
            <a:r>
              <a:rPr lang="en-US" sz="1300" dirty="0"/>
              <a:t>Get rid of cellulite</a:t>
            </a:r>
          </a:p>
          <a:p>
            <a:pPr lvl="1"/>
            <a:r>
              <a:rPr lang="en-US" sz="1300" dirty="0"/>
              <a:t>Get out of back pain</a:t>
            </a:r>
          </a:p>
          <a:p>
            <a:pPr lvl="1"/>
            <a:r>
              <a:rPr lang="en-US" sz="1300" dirty="0"/>
              <a:t>Get rid of their neuropathy</a:t>
            </a:r>
          </a:p>
          <a:p>
            <a:pPr lvl="1"/>
            <a:r>
              <a:rPr lang="en-US" sz="1300" dirty="0"/>
              <a:t>Sleep at </a:t>
            </a:r>
            <a:r>
              <a:rPr lang="en-US" sz="1300" dirty="0" smtClean="0"/>
              <a:t>night</a:t>
            </a:r>
          </a:p>
          <a:p>
            <a:pPr marL="342900" lvl="1" indent="0">
              <a:buNone/>
            </a:pPr>
            <a:r>
              <a:rPr lang="en-US" sz="1300" dirty="0" smtClean="0"/>
              <a:t>Find out what their “pain” is first and address it throughout the entire call!</a:t>
            </a:r>
            <a:endParaRPr lang="en-US" sz="1300" dirty="0"/>
          </a:p>
          <a:p>
            <a:r>
              <a:rPr lang="en-US" sz="1300" dirty="0" smtClean="0"/>
              <a:t>Be upfront – Sometimes you might ask them uncomfortable questions like “How much weight do you want to loose?” or “How long have you been using a cane for your neuropathy?”.  By asking these questions it gives you the information you need to know to help that potential patient and give them the information they need to know.</a:t>
            </a:r>
          </a:p>
          <a:p>
            <a:r>
              <a:rPr lang="en-US" sz="1300" dirty="0" smtClean="0"/>
              <a:t>Always make the call about THEM.  It is never about you, unless you are sharing your personal story or experience of the programs or treatments you offer that have changed your life! That is very important and needed.</a:t>
            </a:r>
          </a:p>
          <a:p>
            <a:r>
              <a:rPr lang="en-US" sz="1300" dirty="0" smtClean="0"/>
              <a:t>Re-address their “pain” throughout the call.</a:t>
            </a:r>
          </a:p>
          <a:p>
            <a:endParaRPr lang="en-US"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752600"/>
            <a:ext cx="1371600" cy="1805474"/>
          </a:xfrm>
          <a:prstGeom prst="rect">
            <a:avLst/>
          </a:prstGeom>
          <a:noFill/>
          <a:ln>
            <a:noFill/>
          </a:ln>
          <a:scene3d>
            <a:camera prst="orthographicFront">
              <a:rot lat="0" lon="0" rev="20399999"/>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301" y="2640469"/>
            <a:ext cx="783856" cy="1031811"/>
          </a:xfrm>
          <a:prstGeom prst="rect">
            <a:avLst/>
          </a:prstGeom>
          <a:noFill/>
          <a:ln>
            <a:noFill/>
          </a:ln>
          <a:scene3d>
            <a:camera prst="orthographicFront">
              <a:rot lat="0" lon="0" rev="6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043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47708" cy="1126342"/>
          </a:xfrm>
        </p:spPr>
        <p:txBody>
          <a:bodyPr>
            <a:normAutofit/>
          </a:bodyPr>
          <a:lstStyle/>
          <a:p>
            <a:pPr algn="ctr"/>
            <a:r>
              <a:rPr lang="en-US" sz="3500" dirty="0" smtClean="0">
                <a:solidFill>
                  <a:srgbClr val="0070C0"/>
                </a:solidFill>
              </a:rPr>
              <a:t>Rephrasing</a:t>
            </a:r>
            <a:endParaRPr lang="en-US" sz="3500" dirty="0">
              <a:solidFill>
                <a:srgbClr val="0070C0"/>
              </a:solidFill>
            </a:endParaRPr>
          </a:p>
        </p:txBody>
      </p:sp>
      <p:sp>
        <p:nvSpPr>
          <p:cNvPr id="3" name="Content Placeholder 2"/>
          <p:cNvSpPr>
            <a:spLocks noGrp="1"/>
          </p:cNvSpPr>
          <p:nvPr>
            <p:ph idx="1"/>
          </p:nvPr>
        </p:nvSpPr>
        <p:spPr>
          <a:xfrm>
            <a:off x="838200" y="1771676"/>
            <a:ext cx="7647708" cy="3924248"/>
          </a:xfrm>
        </p:spPr>
        <p:txBody>
          <a:bodyPr>
            <a:noAutofit/>
          </a:bodyPr>
          <a:lstStyle/>
          <a:p>
            <a:r>
              <a:rPr lang="en-US" sz="1400" dirty="0" smtClean="0"/>
              <a:t>You always want to state the patients problem in their words.  It creates a sense of urgency and it lets the potential patient know that you have been listening.  It also creates </a:t>
            </a:r>
            <a:r>
              <a:rPr lang="en-US" sz="1400" dirty="0" err="1" smtClean="0"/>
              <a:t>compasion</a:t>
            </a:r>
            <a:r>
              <a:rPr lang="en-US" sz="1400" dirty="0" smtClean="0"/>
              <a:t>.</a:t>
            </a:r>
          </a:p>
          <a:p>
            <a:pPr lvl="1"/>
            <a:r>
              <a:rPr lang="en-US" sz="1400" dirty="0" smtClean="0"/>
              <a:t>If the patients main concern is </a:t>
            </a:r>
            <a:r>
              <a:rPr lang="en-US" sz="1400" i="1" dirty="0" smtClean="0"/>
              <a:t>“I want to get healthy so I can feel better, play with my kids and sleep at night”.</a:t>
            </a:r>
          </a:p>
          <a:p>
            <a:pPr lvl="1"/>
            <a:r>
              <a:rPr lang="en-US" sz="1400" dirty="0" smtClean="0"/>
              <a:t>When you are on the phone with them bring this up… </a:t>
            </a:r>
            <a:r>
              <a:rPr lang="en-US" sz="1400" i="1" dirty="0" smtClean="0"/>
              <a:t>“You know I  know you said you want to get healthier so you can play with your kids and actually get the deserved sleep you need.  We want to help you and we can!”.</a:t>
            </a:r>
          </a:p>
          <a:p>
            <a:r>
              <a:rPr lang="en-US" sz="1400" dirty="0" smtClean="0"/>
              <a:t>Address their specific concerns</a:t>
            </a:r>
          </a:p>
          <a:p>
            <a:pPr lvl="1"/>
            <a:r>
              <a:rPr lang="en-US" sz="1400" dirty="0" smtClean="0"/>
              <a:t>Detox</a:t>
            </a:r>
          </a:p>
          <a:p>
            <a:pPr lvl="1"/>
            <a:r>
              <a:rPr lang="en-US" sz="1400" dirty="0" smtClean="0"/>
              <a:t>Muffin Top</a:t>
            </a:r>
          </a:p>
          <a:p>
            <a:pPr lvl="1"/>
            <a:r>
              <a:rPr lang="en-US" sz="1400" dirty="0" smtClean="0"/>
              <a:t>Get rid of Cellulite</a:t>
            </a:r>
          </a:p>
          <a:p>
            <a:pPr lvl="1"/>
            <a:r>
              <a:rPr lang="en-US" sz="1400" dirty="0" smtClean="0"/>
              <a:t>Be out of pain</a:t>
            </a:r>
          </a:p>
          <a:p>
            <a:pPr marL="342900" lvl="1" indent="0">
              <a:buNone/>
            </a:pPr>
            <a:r>
              <a:rPr lang="en-US" sz="1400" dirty="0" smtClean="0"/>
              <a:t>“Well we do have many tools and services that will help with __________”</a:t>
            </a:r>
          </a:p>
          <a:p>
            <a:r>
              <a:rPr lang="en-US" sz="1400" dirty="0" smtClean="0"/>
              <a:t>Again by using their words you are creating a sense of compassion and understanding.</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886200"/>
            <a:ext cx="214884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624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dirty="0" smtClean="0">
                <a:solidFill>
                  <a:srgbClr val="0070C0"/>
                </a:solidFill>
              </a:rPr>
              <a:t>Creating Urgency</a:t>
            </a:r>
            <a:endParaRPr lang="en-US" sz="3500" dirty="0">
              <a:solidFill>
                <a:srgbClr val="0070C0"/>
              </a:solidFill>
            </a:endParaRPr>
          </a:p>
        </p:txBody>
      </p:sp>
      <p:sp>
        <p:nvSpPr>
          <p:cNvPr id="3" name="Content Placeholder 2"/>
          <p:cNvSpPr>
            <a:spLocks noGrp="1"/>
          </p:cNvSpPr>
          <p:nvPr>
            <p:ph sz="half" idx="1"/>
          </p:nvPr>
        </p:nvSpPr>
        <p:spPr>
          <a:xfrm>
            <a:off x="609600" y="2057400"/>
            <a:ext cx="5714999" cy="4114800"/>
          </a:xfrm>
        </p:spPr>
        <p:txBody>
          <a:bodyPr>
            <a:normAutofit/>
          </a:bodyPr>
          <a:lstStyle/>
          <a:p>
            <a:r>
              <a:rPr lang="en-US" sz="1500" dirty="0" smtClean="0"/>
              <a:t>Why should they act now?</a:t>
            </a:r>
          </a:p>
          <a:p>
            <a:pPr lvl="1"/>
            <a:r>
              <a:rPr lang="en-US" sz="1500" dirty="0" smtClean="0"/>
              <a:t>“Our weight loss seminars book fast”</a:t>
            </a:r>
          </a:p>
          <a:p>
            <a:pPr lvl="1"/>
            <a:r>
              <a:rPr lang="en-US" sz="1500" dirty="0" smtClean="0"/>
              <a:t>“Our doctor is booked out for appointments for a few weeks”</a:t>
            </a:r>
          </a:p>
          <a:p>
            <a:pPr lvl="1"/>
            <a:r>
              <a:rPr lang="en-US" sz="1500" dirty="0" smtClean="0"/>
              <a:t>“We are only allowing the first 20 callers to schedule for a free neuropathy evaluation”</a:t>
            </a:r>
          </a:p>
          <a:p>
            <a:pPr lvl="1"/>
            <a:r>
              <a:rPr lang="en-US" sz="1500" dirty="0" smtClean="0"/>
              <a:t>“This month only we are doing 20% off our programs and treatments”</a:t>
            </a:r>
          </a:p>
          <a:p>
            <a:r>
              <a:rPr lang="en-US" sz="1500" dirty="0" smtClean="0"/>
              <a:t>Helping them understand that their pain/problem is not going to go away unless THEY make it go away.</a:t>
            </a:r>
          </a:p>
          <a:p>
            <a:r>
              <a:rPr lang="en-US" sz="1500" dirty="0" smtClean="0"/>
              <a:t>As Dr. Singleton says “What you’re doing isn’t working”.  Remind them of that and let them know until they make a change to come in, their “pain” will remain the same.</a:t>
            </a:r>
            <a:endParaRPr lang="en-US" sz="15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670810"/>
            <a:ext cx="2305836" cy="223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929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dirty="0" smtClean="0">
                <a:solidFill>
                  <a:srgbClr val="0070C0"/>
                </a:solidFill>
              </a:rPr>
              <a:t>Limit Information Given</a:t>
            </a:r>
            <a:endParaRPr lang="en-US" sz="3500" dirty="0">
              <a:solidFill>
                <a:srgbClr val="0070C0"/>
              </a:solidFill>
            </a:endParaRPr>
          </a:p>
        </p:txBody>
      </p:sp>
      <p:sp>
        <p:nvSpPr>
          <p:cNvPr id="3" name="Content Placeholder 2"/>
          <p:cNvSpPr>
            <a:spLocks noGrp="1"/>
          </p:cNvSpPr>
          <p:nvPr>
            <p:ph idx="1"/>
          </p:nvPr>
        </p:nvSpPr>
        <p:spPr>
          <a:xfrm>
            <a:off x="838200" y="2133600"/>
            <a:ext cx="7647708" cy="3590122"/>
          </a:xfrm>
        </p:spPr>
        <p:txBody>
          <a:bodyPr>
            <a:normAutofit/>
          </a:bodyPr>
          <a:lstStyle/>
          <a:p>
            <a:r>
              <a:rPr lang="en-US" sz="1500" dirty="0" smtClean="0">
                <a:solidFill>
                  <a:schemeClr val="tx1"/>
                </a:solidFill>
              </a:rPr>
              <a:t>Don’t ever drowned the potential patient in information.</a:t>
            </a:r>
          </a:p>
          <a:p>
            <a:r>
              <a:rPr lang="en-US" sz="1500" dirty="0" smtClean="0">
                <a:solidFill>
                  <a:schemeClr val="tx1"/>
                </a:solidFill>
              </a:rPr>
              <a:t>You also don’t ever want to sell them on what you offer and what you do in your office.</a:t>
            </a:r>
          </a:p>
          <a:p>
            <a:r>
              <a:rPr lang="en-US" sz="1500" dirty="0" smtClean="0">
                <a:solidFill>
                  <a:schemeClr val="tx1"/>
                </a:solidFill>
              </a:rPr>
              <a:t>You want to “sell” them on coming to the class or coming in for a free pain/neuropathy evaluation, and then it’s the sells person’s job to actually sell them on a program.</a:t>
            </a:r>
          </a:p>
          <a:p>
            <a:r>
              <a:rPr lang="en-US" sz="1500" dirty="0" smtClean="0">
                <a:solidFill>
                  <a:schemeClr val="tx1"/>
                </a:solidFill>
              </a:rPr>
              <a:t>Don’t over talk to your lead.  You do want to give them enough information so they know what they should expect and receive but you don’t want to distract them from the purpose of the call.</a:t>
            </a:r>
            <a:endParaRPr lang="en-US" sz="1500"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672361"/>
            <a:ext cx="2434167"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881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1) (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Summit Theme2" id="{718A665C-8674-44B6-B5DB-0B4D69A17002}" vid="{420C94B5-F2CC-4C35-BE5A-E24F081E3DC9}"/>
    </a:ext>
  </a:extLst>
</a:theme>
</file>

<file path=docProps/app.xml><?xml version="1.0" encoding="utf-8"?>
<Properties xmlns="http://schemas.openxmlformats.org/officeDocument/2006/extended-properties" xmlns:vt="http://schemas.openxmlformats.org/officeDocument/2006/docPropsVTypes">
  <Template>Summit Theme2 (1) (2)</Template>
  <TotalTime>7415</TotalTime>
  <Words>1830</Words>
  <Application>Microsoft Office PowerPoint</Application>
  <PresentationFormat>On-screen Show (4:3)</PresentationFormat>
  <Paragraphs>147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Summit Theme2 (1) (2)</vt:lpstr>
      <vt:lpstr>Tips and Tricks for Using our Scripts</vt:lpstr>
      <vt:lpstr>Having the Right Script</vt:lpstr>
      <vt:lpstr>Be Educated and Have Your Own Story</vt:lpstr>
      <vt:lpstr>Basic Strategic Scripting for All Club Reduce Scripts</vt:lpstr>
      <vt:lpstr>Key Words</vt:lpstr>
      <vt:lpstr>Asking the Right Questions</vt:lpstr>
      <vt:lpstr>Rephrasing</vt:lpstr>
      <vt:lpstr>Creating Urgency</vt:lpstr>
      <vt:lpstr>Limit Information Given</vt:lpstr>
      <vt:lpstr>Ask For What You Want</vt:lpstr>
      <vt:lpstr>Overcoming Objections</vt:lpstr>
      <vt:lpstr>I Am Going to Wait Until…</vt:lpstr>
      <vt:lpstr>Time and Travel </vt:lpstr>
      <vt:lpstr>Money</vt:lpstr>
      <vt:lpstr>We’ve Got the Scripts!</vt:lpstr>
      <vt:lpstr>PowerPoint Presentation</vt:lpstr>
      <vt:lpstr>PowerPoint Presentation</vt:lpstr>
      <vt:lpstr>PowerPoint Presentation</vt:lpstr>
      <vt:lpstr>Remember…</vt:lpstr>
      <vt:lpstr>You Have the Scripts</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Joe</cp:lastModifiedBy>
  <cp:revision>29</cp:revision>
  <dcterms:created xsi:type="dcterms:W3CDTF">2016-05-18T20:45:07Z</dcterms:created>
  <dcterms:modified xsi:type="dcterms:W3CDTF">2016-08-30T18:24:57Z</dcterms:modified>
</cp:coreProperties>
</file>