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 id="290" r:id="rId3"/>
    <p:sldId id="291" r:id="rId4"/>
    <p:sldId id="292" r:id="rId5"/>
    <p:sldId id="293" r:id="rId6"/>
    <p:sldId id="294" r:id="rId7"/>
    <p:sldId id="295" r:id="rId8"/>
    <p:sldId id="296" r:id="rId9"/>
    <p:sldId id="297" r:id="rId10"/>
    <p:sldId id="298" r:id="rId11"/>
    <p:sldId id="299" r:id="rId12"/>
    <p:sldId id="300" r:id="rId13"/>
    <p:sldId id="301" r:id="rId14"/>
    <p:sldId id="302" r:id="rId15"/>
    <p:sldId id="303" r:id="rId16"/>
    <p:sldId id="304" r:id="rId17"/>
    <p:sldId id="305" r:id="rId18"/>
    <p:sldId id="306" r:id="rId19"/>
    <p:sldId id="308" r:id="rId20"/>
    <p:sldId id="309" r:id="rId21"/>
    <p:sldId id="320" r:id="rId22"/>
    <p:sldId id="316" r:id="rId23"/>
    <p:sldId id="31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818" y="-3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130596"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6" y="4050836"/>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12C236C-E45C-45B3-A0D9-F5F4FFB117AE}" type="datetimeFigureOut">
              <a:rPr lang="en-US" smtClean="0"/>
              <a:t>8/4/2015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EE1E84-D95F-44FA-A8BA-B263B7EDACF7}" type="slidenum">
              <a:rPr lang="en-US" smtClean="0"/>
              <a:t>‹#›</a:t>
            </a:fld>
            <a:endParaRPr lang="en-US" dirty="0"/>
          </a:p>
        </p:txBody>
      </p:sp>
    </p:spTree>
    <p:extLst>
      <p:ext uri="{BB962C8B-B14F-4D97-AF65-F5344CB8AC3E}">
        <p14:creationId xmlns:p14="http://schemas.microsoft.com/office/powerpoint/2010/main" val="3117446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1"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2C236C-E45C-45B3-A0D9-F5F4FFB117AE}" type="datetimeFigureOut">
              <a:rPr lang="en-US" smtClean="0"/>
              <a:t>8/4/2015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EE1E84-D95F-44FA-A8BA-B263B7EDACF7}" type="slidenum">
              <a:rPr lang="en-US" smtClean="0"/>
              <a:t>‹#›</a:t>
            </a:fld>
            <a:endParaRPr lang="en-US" dirty="0"/>
          </a:p>
        </p:txBody>
      </p:sp>
    </p:spTree>
    <p:extLst>
      <p:ext uri="{BB962C8B-B14F-4D97-AF65-F5344CB8AC3E}">
        <p14:creationId xmlns:p14="http://schemas.microsoft.com/office/powerpoint/2010/main" val="233992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6"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5"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9"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2C236C-E45C-45B3-A0D9-F5F4FFB117AE}" type="datetimeFigureOut">
              <a:rPr lang="en-US" smtClean="0"/>
              <a:t>8/4/2015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EE1E84-D95F-44FA-A8BA-B263B7EDACF7}" type="slidenum">
              <a:rPr lang="en-US" smtClean="0"/>
              <a:t>‹#›</a:t>
            </a:fld>
            <a:endParaRPr lang="en-US" dirty="0"/>
          </a:p>
        </p:txBody>
      </p:sp>
      <p:sp>
        <p:nvSpPr>
          <p:cNvPr id="24" name="TextBox 23"/>
          <p:cNvSpPr txBox="1"/>
          <p:nvPr/>
        </p:nvSpPr>
        <p:spPr>
          <a:xfrm>
            <a:off x="482712"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700"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25078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9"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9"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2C236C-E45C-45B3-A0D9-F5F4FFB117AE}" type="datetimeFigureOut">
              <a:rPr lang="en-US" smtClean="0"/>
              <a:t>8/4/2015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EE1E84-D95F-44FA-A8BA-B263B7EDACF7}" type="slidenum">
              <a:rPr lang="en-US" smtClean="0"/>
              <a:t>‹#›</a:t>
            </a:fld>
            <a:endParaRPr lang="en-US" dirty="0"/>
          </a:p>
        </p:txBody>
      </p:sp>
    </p:spTree>
    <p:extLst>
      <p:ext uri="{BB962C8B-B14F-4D97-AF65-F5344CB8AC3E}">
        <p14:creationId xmlns:p14="http://schemas.microsoft.com/office/powerpoint/2010/main" val="3400563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6"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9"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2C236C-E45C-45B3-A0D9-F5F4FFB117AE}" type="datetimeFigureOut">
              <a:rPr lang="en-US" smtClean="0"/>
              <a:t>8/4/2015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EE1E84-D95F-44FA-A8BA-B263B7EDACF7}" type="slidenum">
              <a:rPr lang="en-US" smtClean="0"/>
              <a:t>‹#›</a:t>
            </a:fld>
            <a:endParaRPr lang="en-US" dirty="0"/>
          </a:p>
        </p:txBody>
      </p:sp>
      <p:sp>
        <p:nvSpPr>
          <p:cNvPr id="24" name="TextBox 23"/>
          <p:cNvSpPr txBox="1"/>
          <p:nvPr/>
        </p:nvSpPr>
        <p:spPr>
          <a:xfrm>
            <a:off x="482712"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700"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22471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9"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9"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2C236C-E45C-45B3-A0D9-F5F4FFB117AE}" type="datetimeFigureOut">
              <a:rPr lang="en-US" smtClean="0"/>
              <a:t>8/4/2015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EE1E84-D95F-44FA-A8BA-B263B7EDACF7}" type="slidenum">
              <a:rPr lang="en-US" smtClean="0"/>
              <a:t>‹#›</a:t>
            </a:fld>
            <a:endParaRPr lang="en-US" dirty="0"/>
          </a:p>
        </p:txBody>
      </p:sp>
    </p:spTree>
    <p:extLst>
      <p:ext uri="{BB962C8B-B14F-4D97-AF65-F5344CB8AC3E}">
        <p14:creationId xmlns:p14="http://schemas.microsoft.com/office/powerpoint/2010/main" val="23958355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2C236C-E45C-45B3-A0D9-F5F4FFB117AE}" type="datetimeFigureOut">
              <a:rPr lang="en-US" smtClean="0"/>
              <a:t>8/4/2015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EE1E84-D95F-44FA-A8BA-B263B7EDACF7}" type="slidenum">
              <a:rPr lang="en-US" smtClean="0"/>
              <a:t>‹#›</a:t>
            </a:fld>
            <a:endParaRPr lang="en-US" dirty="0"/>
          </a:p>
        </p:txBody>
      </p:sp>
    </p:spTree>
    <p:extLst>
      <p:ext uri="{BB962C8B-B14F-4D97-AF65-F5344CB8AC3E}">
        <p14:creationId xmlns:p14="http://schemas.microsoft.com/office/powerpoint/2010/main" val="41384445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2"/>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609602"/>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2C236C-E45C-45B3-A0D9-F5F4FFB117AE}" type="datetimeFigureOut">
              <a:rPr lang="en-US" smtClean="0"/>
              <a:t>8/4/2015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EE1E84-D95F-44FA-A8BA-B263B7EDACF7}" type="slidenum">
              <a:rPr lang="en-US" smtClean="0"/>
              <a:t>‹#›</a:t>
            </a:fld>
            <a:endParaRPr lang="en-US" dirty="0"/>
          </a:p>
        </p:txBody>
      </p:sp>
    </p:spTree>
    <p:extLst>
      <p:ext uri="{BB962C8B-B14F-4D97-AF65-F5344CB8AC3E}">
        <p14:creationId xmlns:p14="http://schemas.microsoft.com/office/powerpoint/2010/main" val="2865144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2C236C-E45C-45B3-A0D9-F5F4FFB117AE}" type="datetimeFigureOut">
              <a:rPr lang="en-US" smtClean="0"/>
              <a:t>8/4/2015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EE1E84-D95F-44FA-A8BA-B263B7EDACF7}" type="slidenum">
              <a:rPr lang="en-US" smtClean="0"/>
              <a:t>‹#›</a:t>
            </a:fld>
            <a:endParaRPr lang="en-US" dirty="0"/>
          </a:p>
        </p:txBody>
      </p:sp>
    </p:spTree>
    <p:extLst>
      <p:ext uri="{BB962C8B-B14F-4D97-AF65-F5344CB8AC3E}">
        <p14:creationId xmlns:p14="http://schemas.microsoft.com/office/powerpoint/2010/main" val="4225621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9" y="2700870"/>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9"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2C236C-E45C-45B3-A0D9-F5F4FFB117AE}" type="datetimeFigureOut">
              <a:rPr lang="en-US" smtClean="0"/>
              <a:t>8/4/2015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EE1E84-D95F-44FA-A8BA-B263B7EDACF7}" type="slidenum">
              <a:rPr lang="en-US" smtClean="0"/>
              <a:t>‹#›</a:t>
            </a:fld>
            <a:endParaRPr lang="en-US" dirty="0"/>
          </a:p>
        </p:txBody>
      </p:sp>
    </p:spTree>
    <p:extLst>
      <p:ext uri="{BB962C8B-B14F-4D97-AF65-F5344CB8AC3E}">
        <p14:creationId xmlns:p14="http://schemas.microsoft.com/office/powerpoint/2010/main" val="1626252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1"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12C236C-E45C-45B3-A0D9-F5F4FFB117AE}" type="datetimeFigureOut">
              <a:rPr lang="en-US" smtClean="0"/>
              <a:t>8/4/2015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EEE1E84-D95F-44FA-A8BA-B263B7EDACF7}" type="slidenum">
              <a:rPr lang="en-US" smtClean="0"/>
              <a:t>‹#›</a:t>
            </a:fld>
            <a:endParaRPr lang="en-US" dirty="0"/>
          </a:p>
        </p:txBody>
      </p:sp>
    </p:spTree>
    <p:extLst>
      <p:ext uri="{BB962C8B-B14F-4D97-AF65-F5344CB8AC3E}">
        <p14:creationId xmlns:p14="http://schemas.microsoft.com/office/powerpoint/2010/main" val="2761426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8"/>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8"/>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12C236C-E45C-45B3-A0D9-F5F4FFB117AE}" type="datetimeFigureOut">
              <a:rPr lang="en-US" smtClean="0"/>
              <a:t>8/4/2015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EEE1E84-D95F-44FA-A8BA-B263B7EDACF7}" type="slidenum">
              <a:rPr lang="en-US" smtClean="0"/>
              <a:t>‹#›</a:t>
            </a:fld>
            <a:endParaRPr lang="en-US" dirty="0"/>
          </a:p>
        </p:txBody>
      </p:sp>
    </p:spTree>
    <p:extLst>
      <p:ext uri="{BB962C8B-B14F-4D97-AF65-F5344CB8AC3E}">
        <p14:creationId xmlns:p14="http://schemas.microsoft.com/office/powerpoint/2010/main" val="203961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12C236C-E45C-45B3-A0D9-F5F4FFB117AE}" type="datetimeFigureOut">
              <a:rPr lang="en-US" smtClean="0"/>
              <a:t>8/4/2015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EEE1E84-D95F-44FA-A8BA-B263B7EDACF7}" type="slidenum">
              <a:rPr lang="en-US" smtClean="0"/>
              <a:t>‹#›</a:t>
            </a:fld>
            <a:endParaRPr lang="en-US" dirty="0"/>
          </a:p>
        </p:txBody>
      </p:sp>
    </p:spTree>
    <p:extLst>
      <p:ext uri="{BB962C8B-B14F-4D97-AF65-F5344CB8AC3E}">
        <p14:creationId xmlns:p14="http://schemas.microsoft.com/office/powerpoint/2010/main" val="3475934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2C236C-E45C-45B3-A0D9-F5F4FFB117AE}" type="datetimeFigureOut">
              <a:rPr lang="en-US" smtClean="0"/>
              <a:t>8/4/2015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EEE1E84-D95F-44FA-A8BA-B263B7EDACF7}" type="slidenum">
              <a:rPr lang="en-US" smtClean="0"/>
              <a:t>‹#›</a:t>
            </a:fld>
            <a:endParaRPr lang="en-US" dirty="0"/>
          </a:p>
        </p:txBody>
      </p:sp>
    </p:spTree>
    <p:extLst>
      <p:ext uri="{BB962C8B-B14F-4D97-AF65-F5344CB8AC3E}">
        <p14:creationId xmlns:p14="http://schemas.microsoft.com/office/powerpoint/2010/main" val="1967754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6" y="514927"/>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0"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2C236C-E45C-45B3-A0D9-F5F4FFB117AE}" type="datetimeFigureOut">
              <a:rPr lang="en-US" smtClean="0"/>
              <a:t>8/4/2015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EEE1E84-D95F-44FA-A8BA-B263B7EDACF7}" type="slidenum">
              <a:rPr lang="en-US" smtClean="0"/>
              <a:t>‹#›</a:t>
            </a:fld>
            <a:endParaRPr lang="en-US" dirty="0"/>
          </a:p>
        </p:txBody>
      </p:sp>
    </p:spTree>
    <p:extLst>
      <p:ext uri="{BB962C8B-B14F-4D97-AF65-F5344CB8AC3E}">
        <p14:creationId xmlns:p14="http://schemas.microsoft.com/office/powerpoint/2010/main" val="2395296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600"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09600"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2C236C-E45C-45B3-A0D9-F5F4FFB117AE}" type="datetimeFigureOut">
              <a:rPr lang="en-US" smtClean="0"/>
              <a:t>8/4/2015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EEE1E84-D95F-44FA-A8BA-B263B7EDACF7}" type="slidenum">
              <a:rPr lang="en-US" smtClean="0"/>
              <a:t>‹#›</a:t>
            </a:fld>
            <a:endParaRPr lang="en-US" dirty="0"/>
          </a:p>
        </p:txBody>
      </p:sp>
    </p:spTree>
    <p:extLst>
      <p:ext uri="{BB962C8B-B14F-4D97-AF65-F5344CB8AC3E}">
        <p14:creationId xmlns:p14="http://schemas.microsoft.com/office/powerpoint/2010/main" val="2882257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687285" y="1098325"/>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015197" y="2130432"/>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5"/>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12C236C-E45C-45B3-A0D9-F5F4FFB117AE}" type="datetimeFigureOut">
              <a:rPr lang="en-US" smtClean="0"/>
              <a:t>8/4/2015</a:t>
            </a:fld>
            <a:endParaRPr lang="en-US" dirty="0"/>
          </a:p>
        </p:txBody>
      </p:sp>
      <p:sp>
        <p:nvSpPr>
          <p:cNvPr id="5" name="Footer Placeholder 4"/>
          <p:cNvSpPr>
            <a:spLocks noGrp="1"/>
          </p:cNvSpPr>
          <p:nvPr>
            <p:ph type="ftr" sz="quarter" idx="3"/>
          </p:nvPr>
        </p:nvSpPr>
        <p:spPr>
          <a:xfrm>
            <a:off x="609599" y="6041365"/>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7" y="6041365"/>
            <a:ext cx="512638" cy="365125"/>
          </a:xfrm>
          <a:prstGeom prst="rect">
            <a:avLst/>
          </a:prstGeom>
        </p:spPr>
        <p:txBody>
          <a:bodyPr vert="horz" lIns="91440" tIns="45720" rIns="91440" bIns="45720" rtlCol="0" anchor="ctr"/>
          <a:lstStyle>
            <a:lvl1pPr algn="r">
              <a:defRPr sz="900">
                <a:solidFill>
                  <a:schemeClr val="accent1"/>
                </a:solidFill>
              </a:defRPr>
            </a:lvl1pPr>
          </a:lstStyle>
          <a:p>
            <a:fld id="{2EEE1E84-D95F-44FA-A8BA-B263B7EDACF7}" type="slidenum">
              <a:rPr lang="en-US" smtClean="0"/>
              <a:t>‹#›</a:t>
            </a:fld>
            <a:endParaRPr lang="en-US" dirty="0"/>
          </a:p>
        </p:txBody>
      </p:sp>
    </p:spTree>
    <p:extLst>
      <p:ext uri="{BB962C8B-B14F-4D97-AF65-F5344CB8AC3E}">
        <p14:creationId xmlns:p14="http://schemas.microsoft.com/office/powerpoint/2010/main" val="8935573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98325"/>
            <a:ext cx="8382000" cy="1320800"/>
          </a:xfrm>
        </p:spPr>
        <p:txBody>
          <a:bodyPr>
            <a:normAutofit fontScale="90000"/>
          </a:bodyPr>
          <a:lstStyle/>
          <a:p>
            <a:pPr algn="r"/>
            <a:r>
              <a:rPr lang="en-US" sz="4700" b="1" dirty="0" smtClean="0">
                <a:solidFill>
                  <a:schemeClr val="bg2">
                    <a:lumMod val="25000"/>
                  </a:schemeClr>
                </a:solidFill>
              </a:rPr>
              <a:t>Master the </a:t>
            </a:r>
            <a:br>
              <a:rPr lang="en-US" sz="4700" b="1" dirty="0" smtClean="0">
                <a:solidFill>
                  <a:schemeClr val="bg2">
                    <a:lumMod val="25000"/>
                  </a:schemeClr>
                </a:solidFill>
              </a:rPr>
            </a:br>
            <a:r>
              <a:rPr lang="en-US" sz="5300" b="1" dirty="0" smtClean="0">
                <a:solidFill>
                  <a:schemeClr val="bg2">
                    <a:lumMod val="25000"/>
                  </a:schemeClr>
                </a:solidFill>
              </a:rPr>
              <a:t>Success Checklist</a:t>
            </a:r>
            <a:r>
              <a:rPr lang="en-US" b="1" dirty="0">
                <a:solidFill>
                  <a:schemeClr val="bg2">
                    <a:lumMod val="25000"/>
                  </a:schemeClr>
                </a:solidFill>
              </a:rPr>
              <a:t/>
            </a:r>
            <a:br>
              <a:rPr lang="en-US" b="1" dirty="0">
                <a:solidFill>
                  <a:schemeClr val="bg2">
                    <a:lumMod val="25000"/>
                  </a:schemeClr>
                </a:solidFill>
              </a:rPr>
            </a:br>
            <a:r>
              <a:rPr lang="en-US" dirty="0" smtClean="0">
                <a:solidFill>
                  <a:schemeClr val="bg2">
                    <a:lumMod val="25000"/>
                  </a:schemeClr>
                </a:solidFill>
              </a:rPr>
              <a:t/>
            </a:r>
            <a:br>
              <a:rPr lang="en-US" dirty="0" smtClean="0">
                <a:solidFill>
                  <a:schemeClr val="bg2">
                    <a:lumMod val="25000"/>
                  </a:schemeClr>
                </a:solidFill>
              </a:rPr>
            </a:br>
            <a:endParaRPr lang="en-US" dirty="0">
              <a:solidFill>
                <a:schemeClr val="bg2">
                  <a:lumMod val="25000"/>
                </a:schemeClr>
              </a:solidFill>
            </a:endParaRPr>
          </a:p>
        </p:txBody>
      </p:sp>
      <p:sp>
        <p:nvSpPr>
          <p:cNvPr id="3" name="Content Placeholder 2"/>
          <p:cNvSpPr>
            <a:spLocks noGrp="1"/>
          </p:cNvSpPr>
          <p:nvPr>
            <p:ph idx="1"/>
          </p:nvPr>
        </p:nvSpPr>
        <p:spPr>
          <a:xfrm>
            <a:off x="1219200" y="2362200"/>
            <a:ext cx="7143711" cy="3962400"/>
          </a:xfrm>
        </p:spPr>
        <p:txBody>
          <a:bodyPr>
            <a:normAutofit/>
          </a:bodyPr>
          <a:lstStyle/>
          <a:p>
            <a:pPr marL="0" indent="0" algn="r">
              <a:buNone/>
            </a:pPr>
            <a:endParaRPr lang="en-US" dirty="0">
              <a:solidFill>
                <a:schemeClr val="bg2">
                  <a:lumMod val="25000"/>
                </a:schemeClr>
              </a:solidFill>
            </a:endParaRPr>
          </a:p>
          <a:p>
            <a:pPr marL="0" indent="0" algn="r">
              <a:buNone/>
            </a:pPr>
            <a:r>
              <a:rPr lang="en-US" dirty="0" smtClean="0">
                <a:solidFill>
                  <a:schemeClr val="bg2">
                    <a:lumMod val="25000"/>
                  </a:schemeClr>
                </a:solidFill>
              </a:rPr>
              <a:t>The quickest way to get your clinic started on the right foot, identify gaps and ensure your success!</a:t>
            </a:r>
          </a:p>
          <a:p>
            <a:pPr marL="0" indent="0" algn="r">
              <a:buNone/>
            </a:pPr>
            <a:endParaRPr lang="en-US" sz="2000" dirty="0" smtClean="0"/>
          </a:p>
          <a:p>
            <a:pPr marL="0" indent="0" algn="r">
              <a:buNone/>
            </a:pPr>
            <a:endParaRPr lang="en-US" sz="2000" dirty="0"/>
          </a:p>
          <a:p>
            <a:pPr marL="0" indent="0" algn="r">
              <a:buNone/>
            </a:pPr>
            <a:endParaRPr lang="en-US" sz="2000" dirty="0"/>
          </a:p>
          <a:p>
            <a:pPr marL="0" indent="0" algn="r">
              <a:buNone/>
            </a:pPr>
            <a:r>
              <a:rPr lang="en-US" sz="2000" dirty="0" smtClean="0"/>
              <a:t>											</a:t>
            </a:r>
          </a:p>
          <a:p>
            <a:pPr marL="0" indent="0" algn="r">
              <a:buNone/>
            </a:pPr>
            <a:r>
              <a:rPr lang="en-US" sz="2000" dirty="0"/>
              <a:t>	</a:t>
            </a:r>
            <a:r>
              <a:rPr lang="en-US" sz="2000" dirty="0" smtClean="0"/>
              <a:t>											</a:t>
            </a:r>
            <a:r>
              <a:rPr lang="en-US" sz="2000" i="1" dirty="0" smtClean="0"/>
              <a:t>	</a:t>
            </a:r>
            <a:r>
              <a:rPr lang="en-US" sz="1600" i="1" dirty="0" err="1" smtClean="0">
                <a:solidFill>
                  <a:schemeClr val="tx1"/>
                </a:solidFill>
              </a:rPr>
              <a:t>Shar</a:t>
            </a:r>
            <a:r>
              <a:rPr lang="en-US" sz="1600" i="1" dirty="0" smtClean="0">
                <a:solidFill>
                  <a:schemeClr val="tx1"/>
                </a:solidFill>
              </a:rPr>
              <a:t> Lewis</a:t>
            </a:r>
            <a:r>
              <a:rPr lang="en-US" sz="1600" i="1" dirty="0">
                <a:solidFill>
                  <a:schemeClr val="tx1"/>
                </a:solidFill>
              </a:rPr>
              <a:t> </a:t>
            </a:r>
            <a:r>
              <a:rPr lang="en-US" sz="1600" i="1" dirty="0" smtClean="0">
                <a:solidFill>
                  <a:schemeClr val="tx1"/>
                </a:solidFill>
              </a:rPr>
              <a:t>											</a:t>
            </a:r>
            <a:r>
              <a:rPr lang="en-US" sz="1200" i="1" dirty="0" smtClean="0">
                <a:solidFill>
                  <a:schemeClr val="tx1"/>
                </a:solidFill>
              </a:rPr>
              <a:t>Club Reduce Consultant	Vice President of Marketing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0400" y="3733800"/>
            <a:ext cx="1219200" cy="1524000"/>
          </a:xfrm>
          <a:prstGeom prst="rect">
            <a:avLst/>
          </a:prstGeom>
        </p:spPr>
      </p:pic>
    </p:spTree>
    <p:extLst>
      <p:ext uri="{BB962C8B-B14F-4D97-AF65-F5344CB8AC3E}">
        <p14:creationId xmlns:p14="http://schemas.microsoft.com/office/powerpoint/2010/main" val="6791781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Schedule First Seminar</a:t>
            </a:r>
            <a:br>
              <a:rPr lang="en-US" b="1" dirty="0" smtClean="0">
                <a:solidFill>
                  <a:srgbClr val="002060"/>
                </a:solidFill>
              </a:rPr>
            </a:br>
            <a:r>
              <a:rPr lang="en-US" b="1" dirty="0" smtClean="0">
                <a:solidFill>
                  <a:srgbClr val="002060"/>
                </a:solidFill>
              </a:rPr>
              <a:t> 							   </a:t>
            </a:r>
            <a:r>
              <a:rPr lang="en-US" sz="2400" b="1" dirty="0" smtClean="0">
                <a:solidFill>
                  <a:srgbClr val="002060"/>
                </a:solidFill>
              </a:rPr>
              <a:t>Ready, FIRE, Aim!</a:t>
            </a:r>
            <a:endParaRPr lang="en-US" sz="2400" b="1" dirty="0">
              <a:solidFill>
                <a:srgbClr val="002060"/>
              </a:solidFill>
            </a:endParaRPr>
          </a:p>
        </p:txBody>
      </p:sp>
      <p:sp>
        <p:nvSpPr>
          <p:cNvPr id="3" name="Content Placeholder 2"/>
          <p:cNvSpPr>
            <a:spLocks noGrp="1"/>
          </p:cNvSpPr>
          <p:nvPr>
            <p:ph idx="1"/>
          </p:nvPr>
        </p:nvSpPr>
        <p:spPr>
          <a:xfrm>
            <a:off x="2415286" y="2286000"/>
            <a:ext cx="6347714" cy="3962400"/>
          </a:xfrm>
        </p:spPr>
        <p:txBody>
          <a:bodyPr>
            <a:normAutofit fontScale="55000" lnSpcReduction="20000"/>
          </a:bodyPr>
          <a:lstStyle/>
          <a:p>
            <a:pPr marL="0" indent="0" algn="ctr">
              <a:buNone/>
            </a:pPr>
            <a:r>
              <a:rPr lang="en-US" sz="2900" b="1" i="1" dirty="0"/>
              <a:t>“The key is not to prioritize what’s on your schedule, but to schedule your priorities.” – Stephen Covey</a:t>
            </a:r>
            <a:endParaRPr lang="en-US" sz="2900" b="1" dirty="0"/>
          </a:p>
          <a:p>
            <a:pPr marL="0" indent="0" algn="ctr">
              <a:buNone/>
            </a:pPr>
            <a:endParaRPr lang="en-US" sz="1500" dirty="0" smtClean="0"/>
          </a:p>
          <a:p>
            <a:pPr lvl="0">
              <a:buFont typeface="Wingdings" panose="05000000000000000000" pitchFamily="2" charset="2"/>
              <a:buChar char="q"/>
            </a:pPr>
            <a:r>
              <a:rPr lang="en-US" dirty="0"/>
              <a:t>Have you scheduled your FIRST seminar?</a:t>
            </a:r>
          </a:p>
          <a:p>
            <a:pPr lvl="0">
              <a:buFont typeface="Wingdings" panose="05000000000000000000" pitchFamily="2" charset="2"/>
              <a:buChar char="q"/>
            </a:pPr>
            <a:r>
              <a:rPr lang="en-US" dirty="0"/>
              <a:t>Do you have AT LEAST ONE seminar scheduled for each week?</a:t>
            </a:r>
          </a:p>
          <a:p>
            <a:pPr lvl="0">
              <a:buFont typeface="Wingdings" panose="05000000000000000000" pitchFamily="2" charset="2"/>
              <a:buChar char="q"/>
            </a:pPr>
            <a:r>
              <a:rPr lang="en-US" dirty="0"/>
              <a:t>Have you put your first four (4) seminars in CLUB REDUCE? </a:t>
            </a:r>
          </a:p>
          <a:p>
            <a:pPr lvl="0">
              <a:buFont typeface="Wingdings" panose="05000000000000000000" pitchFamily="2" charset="2"/>
              <a:buChar char="q"/>
            </a:pPr>
            <a:r>
              <a:rPr lang="en-US" dirty="0"/>
              <a:t>Do you know how to put your SEMINAR DATES in Club Reduce?</a:t>
            </a:r>
          </a:p>
          <a:p>
            <a:pPr lvl="0">
              <a:buFont typeface="Wingdings" panose="05000000000000000000" pitchFamily="2" charset="2"/>
              <a:buChar char="q"/>
            </a:pPr>
            <a:r>
              <a:rPr lang="en-US" dirty="0"/>
              <a:t>Have you made your Seminar FOLDERS?</a:t>
            </a:r>
          </a:p>
          <a:p>
            <a:pPr lvl="0">
              <a:buFont typeface="Wingdings" panose="05000000000000000000" pitchFamily="2" charset="2"/>
              <a:buChar char="q"/>
            </a:pPr>
            <a:r>
              <a:rPr lang="en-US" dirty="0"/>
              <a:t>Do you know WHAT DOCUMENTS go in the seminar folders and HOW to use them during your presentation?</a:t>
            </a:r>
          </a:p>
          <a:p>
            <a:pPr lvl="0">
              <a:buFont typeface="Wingdings" panose="05000000000000000000" pitchFamily="2" charset="2"/>
              <a:buChar char="q"/>
            </a:pPr>
            <a:r>
              <a:rPr lang="en-US" dirty="0"/>
              <a:t>Have you practiced and are you comfortable with the seminar PRESENTATION?</a:t>
            </a:r>
          </a:p>
          <a:p>
            <a:pPr lvl="0">
              <a:buFont typeface="Wingdings" panose="05000000000000000000" pitchFamily="2" charset="2"/>
              <a:buChar char="q"/>
            </a:pPr>
            <a:r>
              <a:rPr lang="en-US" dirty="0"/>
              <a:t>Do you have a system in place to SCHEDULE one-on-one evaluations after the seminar?</a:t>
            </a:r>
          </a:p>
          <a:p>
            <a:pPr lvl="0">
              <a:buFont typeface="Wingdings" panose="05000000000000000000" pitchFamily="2" charset="2"/>
              <a:buChar char="q"/>
            </a:pPr>
            <a:r>
              <a:rPr lang="en-US" dirty="0"/>
              <a:t>Do you know how to UPDATE your seminar attendees and guests in Club Reduce after the seminar?</a:t>
            </a:r>
          </a:p>
          <a:p>
            <a:pPr lvl="0">
              <a:buFont typeface="Wingdings" panose="05000000000000000000" pitchFamily="2" charset="2"/>
              <a:buChar char="q"/>
            </a:pPr>
            <a:r>
              <a:rPr lang="en-US" dirty="0"/>
              <a:t>Do you know WHO will be following up with seminar attendees and guests that have scheduled a one-on-one evaluation until they purchase a program?</a:t>
            </a:r>
          </a:p>
          <a:p>
            <a:pPr lvl="0">
              <a:buFont typeface="Wingdings" panose="05000000000000000000" pitchFamily="2" charset="2"/>
              <a:buChar char="q"/>
            </a:pPr>
            <a:r>
              <a:rPr lang="en-US" dirty="0"/>
              <a:t>Is this person using the SALES FOLLOW-UP SYSTEM to manage those leads?</a:t>
            </a:r>
          </a:p>
          <a:p>
            <a:pPr lvl="0">
              <a:buFont typeface="Wingdings" panose="05000000000000000000" pitchFamily="2" charset="2"/>
              <a:buChar char="q"/>
            </a:pPr>
            <a:r>
              <a:rPr lang="en-US" dirty="0"/>
              <a:t>Does this person know HOW to use the sales follow-up system and WHY it is important?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160243"/>
            <a:ext cx="2057400" cy="3021357"/>
          </a:xfrm>
          <a:prstGeom prst="rect">
            <a:avLst/>
          </a:prstGeom>
        </p:spPr>
      </p:pic>
    </p:spTree>
    <p:extLst>
      <p:ext uri="{BB962C8B-B14F-4D97-AF65-F5344CB8AC3E}">
        <p14:creationId xmlns:p14="http://schemas.microsoft.com/office/powerpoint/2010/main" val="8966707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2060"/>
                </a:solidFill>
              </a:rPr>
              <a:t>Marketing to Current Patients 						    for Weight Loss</a:t>
            </a:r>
            <a:endParaRPr lang="en-US" b="1" dirty="0">
              <a:solidFill>
                <a:srgbClr val="002060"/>
              </a:solidFill>
            </a:endParaRPr>
          </a:p>
        </p:txBody>
      </p:sp>
      <p:sp>
        <p:nvSpPr>
          <p:cNvPr id="3" name="Content Placeholder 2"/>
          <p:cNvSpPr>
            <a:spLocks noGrp="1"/>
          </p:cNvSpPr>
          <p:nvPr>
            <p:ph idx="1"/>
          </p:nvPr>
        </p:nvSpPr>
        <p:spPr>
          <a:xfrm>
            <a:off x="2491486" y="2362200"/>
            <a:ext cx="6347714" cy="3886200"/>
          </a:xfrm>
        </p:spPr>
        <p:txBody>
          <a:bodyPr>
            <a:normAutofit lnSpcReduction="10000"/>
          </a:bodyPr>
          <a:lstStyle/>
          <a:p>
            <a:pPr marL="0" indent="0" algn="ctr">
              <a:buNone/>
            </a:pPr>
            <a:r>
              <a:rPr lang="en-US" sz="1600" b="1" i="1" dirty="0"/>
              <a:t>“Nothing great was ever achieved without enthusiasm</a:t>
            </a:r>
            <a:r>
              <a:rPr lang="en-US" sz="1600" b="1" i="1" dirty="0" smtClean="0"/>
              <a:t>.”           </a:t>
            </a:r>
            <a:r>
              <a:rPr lang="en-US" sz="1600" b="1" i="1" dirty="0"/>
              <a:t>– Ralph Waldo Emerson</a:t>
            </a:r>
            <a:endParaRPr lang="en-US" sz="1600" b="1" dirty="0"/>
          </a:p>
          <a:p>
            <a:pPr marL="0" lvl="0" indent="0">
              <a:buNone/>
            </a:pPr>
            <a:endParaRPr lang="en-US" sz="800" dirty="0" smtClean="0"/>
          </a:p>
          <a:p>
            <a:pPr lvl="0">
              <a:buFont typeface="Wingdings" panose="05000000000000000000" pitchFamily="2" charset="2"/>
              <a:buChar char="q"/>
            </a:pPr>
            <a:r>
              <a:rPr lang="en-US" sz="1200" dirty="0" smtClean="0"/>
              <a:t>Have </a:t>
            </a:r>
            <a:r>
              <a:rPr lang="en-US" sz="1200" dirty="0"/>
              <a:t>you watched the WEBINAR “Marketing to Current Chiropractic Patients for Weight Loss”?</a:t>
            </a:r>
          </a:p>
          <a:p>
            <a:pPr marL="0" indent="0">
              <a:buNone/>
            </a:pPr>
            <a:endParaRPr lang="en-US" sz="900" dirty="0"/>
          </a:p>
          <a:p>
            <a:pPr marL="0" indent="0">
              <a:buNone/>
            </a:pPr>
            <a:r>
              <a:rPr lang="en-US" sz="1300" b="1" u="sng" dirty="0"/>
              <a:t>SET UP</a:t>
            </a:r>
            <a:endParaRPr lang="en-US" sz="1300" b="1" dirty="0"/>
          </a:p>
          <a:p>
            <a:pPr lvl="0">
              <a:buFont typeface="Wingdings" panose="05000000000000000000" pitchFamily="2" charset="2"/>
              <a:buChar char="q"/>
            </a:pPr>
            <a:r>
              <a:rPr lang="en-US" sz="1200" dirty="0"/>
              <a:t>Have you recorded your video for the LANDING PAGE and is it up on your subdomain DrJoe.WeightSeminar.com?</a:t>
            </a:r>
          </a:p>
          <a:p>
            <a:pPr lvl="0">
              <a:buFont typeface="Wingdings" panose="05000000000000000000" pitchFamily="2" charset="2"/>
              <a:buChar char="q"/>
            </a:pPr>
            <a:r>
              <a:rPr lang="en-US" sz="1200" dirty="0"/>
              <a:t>Do you have a specific MARKETING PHONE NUMBER so all calls are handled properly by your Marketing person and leads are not lost?</a:t>
            </a:r>
          </a:p>
          <a:p>
            <a:pPr lvl="0">
              <a:buFont typeface="Wingdings" panose="05000000000000000000" pitchFamily="2" charset="2"/>
              <a:buChar char="q"/>
            </a:pPr>
            <a:r>
              <a:rPr lang="en-US" sz="1200" dirty="0"/>
              <a:t>If you do not or cannot have a specific marketing phone number, have you printed the “FRONT DESK SCHEDULING LOG TO ATTEND SEMINAR” form and attached it to a brightly colored clip board to be used at the front desk?</a:t>
            </a:r>
          </a:p>
          <a:p>
            <a:pPr lvl="0">
              <a:buFont typeface="Wingdings" panose="05000000000000000000" pitchFamily="2" charset="2"/>
              <a:buChar char="q"/>
            </a:pPr>
            <a:r>
              <a:rPr lang="en-US" sz="1200" dirty="0"/>
              <a:t>Have you trained your staff on how to take the INCOMING CALLS from your current patients?</a:t>
            </a:r>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732" y="2438400"/>
            <a:ext cx="2092668" cy="3131634"/>
          </a:xfrm>
          <a:prstGeom prst="rect">
            <a:avLst/>
          </a:prstGeom>
        </p:spPr>
      </p:pic>
    </p:spTree>
    <p:extLst>
      <p:ext uri="{BB962C8B-B14F-4D97-AF65-F5344CB8AC3E}">
        <p14:creationId xmlns:p14="http://schemas.microsoft.com/office/powerpoint/2010/main" val="20322364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2060"/>
                </a:solidFill>
              </a:rPr>
              <a:t>Marketing to Current Patients 						    for Weight Loss</a:t>
            </a:r>
            <a:endParaRPr lang="en-US" dirty="0"/>
          </a:p>
        </p:txBody>
      </p:sp>
      <p:sp>
        <p:nvSpPr>
          <p:cNvPr id="3" name="Content Placeholder 2"/>
          <p:cNvSpPr>
            <a:spLocks noGrp="1"/>
          </p:cNvSpPr>
          <p:nvPr>
            <p:ph idx="1"/>
          </p:nvPr>
        </p:nvSpPr>
        <p:spPr>
          <a:xfrm>
            <a:off x="2643886" y="2130432"/>
            <a:ext cx="6347714" cy="3880773"/>
          </a:xfrm>
        </p:spPr>
        <p:txBody>
          <a:bodyPr>
            <a:noAutofit/>
          </a:bodyPr>
          <a:lstStyle/>
          <a:p>
            <a:pPr marL="0" indent="0">
              <a:buNone/>
            </a:pPr>
            <a:r>
              <a:rPr lang="en-US" sz="1200" b="1" u="sng" dirty="0"/>
              <a:t>PREPARATION-MARKET TO CURRENT PATIENTS</a:t>
            </a:r>
            <a:endParaRPr lang="en-US" sz="1200" b="1" dirty="0"/>
          </a:p>
          <a:p>
            <a:pPr lvl="0">
              <a:buFont typeface="Wingdings" panose="05000000000000000000" pitchFamily="2" charset="2"/>
              <a:buChar char="q"/>
            </a:pPr>
            <a:r>
              <a:rPr lang="en-US" sz="900" dirty="0"/>
              <a:t>Have you created a MAILING LIST from your current and past patient database?</a:t>
            </a:r>
          </a:p>
          <a:p>
            <a:pPr lvl="0">
              <a:buFont typeface="Wingdings" panose="05000000000000000000" pitchFamily="2" charset="2"/>
              <a:buChar char="q"/>
            </a:pPr>
            <a:r>
              <a:rPr lang="en-US" sz="900" dirty="0"/>
              <a:t>Have you updated the POSTCARD for the mailing with your name, address, landing page, and marketing phone number?</a:t>
            </a:r>
          </a:p>
          <a:p>
            <a:pPr lvl="0">
              <a:buFont typeface="Wingdings" panose="05000000000000000000" pitchFamily="2" charset="2"/>
              <a:buChar char="q"/>
            </a:pPr>
            <a:r>
              <a:rPr lang="en-US" sz="900" dirty="0"/>
              <a:t>Have you created your EMAIL LIST for the same current and past patient names on your mailing list and put them in .CSV format?</a:t>
            </a:r>
          </a:p>
          <a:p>
            <a:pPr lvl="0">
              <a:buFont typeface="Wingdings" panose="05000000000000000000" pitchFamily="2" charset="2"/>
              <a:buChar char="q"/>
            </a:pPr>
            <a:r>
              <a:rPr lang="en-US" sz="900" dirty="0" smtClean="0"/>
              <a:t>Have </a:t>
            </a:r>
            <a:r>
              <a:rPr lang="en-US" sz="900" dirty="0"/>
              <a:t>you chosen a DATE for the postcard mailing and email blast to go out?</a:t>
            </a:r>
          </a:p>
          <a:p>
            <a:pPr lvl="0">
              <a:buFont typeface="Wingdings" panose="05000000000000000000" pitchFamily="2" charset="2"/>
              <a:buChar char="q"/>
            </a:pPr>
            <a:r>
              <a:rPr lang="en-US" sz="900" dirty="0"/>
              <a:t>Have you PRINTED your postcards and had them mailed? (Richard Selby)</a:t>
            </a:r>
          </a:p>
          <a:p>
            <a:pPr lvl="0">
              <a:buFont typeface="Wingdings" panose="05000000000000000000" pitchFamily="2" charset="2"/>
              <a:buChar char="q"/>
            </a:pPr>
            <a:r>
              <a:rPr lang="en-US" sz="900" dirty="0"/>
              <a:t>Has the EMAIL BLAST been </a:t>
            </a:r>
            <a:r>
              <a:rPr lang="en-US" sz="900" dirty="0" smtClean="0"/>
              <a:t>sent?</a:t>
            </a:r>
            <a:endParaRPr lang="en-US" sz="900" dirty="0"/>
          </a:p>
          <a:p>
            <a:pPr lvl="0">
              <a:buFont typeface="Wingdings" panose="05000000000000000000" pitchFamily="2" charset="2"/>
              <a:buChar char="q"/>
            </a:pPr>
            <a:r>
              <a:rPr lang="en-US" sz="900" dirty="0"/>
              <a:t>Have you printed the large POSTER on foam board and displayed it on easel or hung in your reception area or by your front desk?</a:t>
            </a:r>
          </a:p>
          <a:p>
            <a:pPr lvl="0">
              <a:buFont typeface="Wingdings" panose="05000000000000000000" pitchFamily="2" charset="2"/>
              <a:buChar char="q"/>
            </a:pPr>
            <a:r>
              <a:rPr lang="en-US" sz="900" dirty="0"/>
              <a:t>Have you printed out the FLYERS and placed them in acrylic sign holders and placed them around your clinic? (front desk, wrap rooms, exercise room, bathroom, </a:t>
            </a:r>
            <a:r>
              <a:rPr lang="en-US" sz="900" dirty="0" err="1"/>
              <a:t>etc</a:t>
            </a:r>
            <a:r>
              <a:rPr lang="en-US" sz="900" dirty="0"/>
              <a:t>)</a:t>
            </a:r>
          </a:p>
          <a:p>
            <a:pPr lvl="0">
              <a:buFont typeface="Wingdings" panose="05000000000000000000" pitchFamily="2" charset="2"/>
              <a:buChar char="q"/>
            </a:pPr>
            <a:r>
              <a:rPr lang="en-US" sz="900" dirty="0"/>
              <a:t>Have you printed out the flyers to hand out at the front desk and give to patients?</a:t>
            </a:r>
          </a:p>
          <a:p>
            <a:pPr lvl="0">
              <a:buFont typeface="Wingdings" panose="05000000000000000000" pitchFamily="2" charset="2"/>
              <a:buChar char="q"/>
            </a:pPr>
            <a:r>
              <a:rPr lang="en-US" sz="900" dirty="0"/>
              <a:t>Have you printed the NUTRITIONAL SHAKE BROCHURE to hand out to all your patients?</a:t>
            </a:r>
          </a:p>
          <a:p>
            <a:pPr lvl="0">
              <a:buFont typeface="Wingdings" panose="05000000000000000000" pitchFamily="2" charset="2"/>
              <a:buChar char="q"/>
            </a:pPr>
            <a:r>
              <a:rPr lang="en-US" sz="900" dirty="0"/>
              <a:t>Do you have Solutions4 Nutritional SAMPLE SHAKES on hand to give to patients in office?</a:t>
            </a:r>
          </a:p>
          <a:p>
            <a:pPr lvl="0">
              <a:buFont typeface="Wingdings" panose="05000000000000000000" pitchFamily="2" charset="2"/>
              <a:buChar char="q"/>
            </a:pPr>
            <a:r>
              <a:rPr lang="en-US" sz="900" dirty="0"/>
              <a:t>Have you made sure that all your patients have tried the Solutions4 Nutritional Shakes</a:t>
            </a:r>
            <a:r>
              <a:rPr lang="en-US" sz="900" dirty="0" smtClean="0"/>
              <a:t>?</a:t>
            </a:r>
            <a:endParaRPr lang="en-US" sz="9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687" y="3962400"/>
            <a:ext cx="1515113" cy="228374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133600"/>
            <a:ext cx="1981200" cy="1480856"/>
          </a:xfrm>
          <a:prstGeom prst="rect">
            <a:avLst/>
          </a:prstGeom>
        </p:spPr>
      </p:pic>
    </p:spTree>
    <p:extLst>
      <p:ext uri="{BB962C8B-B14F-4D97-AF65-F5344CB8AC3E}">
        <p14:creationId xmlns:p14="http://schemas.microsoft.com/office/powerpoint/2010/main" val="29016560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2060"/>
                </a:solidFill>
              </a:rPr>
              <a:t>Marketing to Current Patients 						    for Weight Loss</a:t>
            </a:r>
            <a:endParaRPr lang="en-US" dirty="0"/>
          </a:p>
        </p:txBody>
      </p:sp>
      <p:sp>
        <p:nvSpPr>
          <p:cNvPr id="3" name="Content Placeholder 2"/>
          <p:cNvSpPr>
            <a:spLocks noGrp="1"/>
          </p:cNvSpPr>
          <p:nvPr>
            <p:ph idx="1"/>
          </p:nvPr>
        </p:nvSpPr>
        <p:spPr>
          <a:xfrm>
            <a:off x="2514600" y="2130432"/>
            <a:ext cx="6347714" cy="3880773"/>
          </a:xfrm>
        </p:spPr>
        <p:txBody>
          <a:bodyPr>
            <a:normAutofit lnSpcReduction="10000"/>
          </a:bodyPr>
          <a:lstStyle/>
          <a:p>
            <a:pPr marL="0" indent="0">
              <a:buNone/>
            </a:pPr>
            <a:endParaRPr lang="en-US" sz="1200" u="sng" dirty="0" smtClean="0"/>
          </a:p>
          <a:p>
            <a:pPr marL="0" indent="0">
              <a:buNone/>
            </a:pPr>
            <a:r>
              <a:rPr lang="en-US" sz="1400" b="1" u="sng" dirty="0" smtClean="0"/>
              <a:t>MARKETING </a:t>
            </a:r>
            <a:r>
              <a:rPr lang="en-US" sz="1400" b="1" u="sng" dirty="0"/>
              <a:t>PERSON &amp; MARKETING FOLLOW-UP SYSTEM</a:t>
            </a:r>
            <a:endParaRPr lang="en-US" sz="1400" b="1" dirty="0"/>
          </a:p>
          <a:p>
            <a:pPr marL="0" lvl="0" indent="0">
              <a:buNone/>
            </a:pPr>
            <a:endParaRPr lang="en-US" sz="800" dirty="0" smtClean="0"/>
          </a:p>
          <a:p>
            <a:pPr lvl="0">
              <a:buFont typeface="Wingdings" panose="05000000000000000000" pitchFamily="2" charset="2"/>
              <a:buChar char="q"/>
            </a:pPr>
            <a:r>
              <a:rPr lang="en-US" sz="1200" dirty="0" smtClean="0"/>
              <a:t>Do </a:t>
            </a:r>
            <a:r>
              <a:rPr lang="en-US" sz="1200" dirty="0"/>
              <a:t>you have a MARKETING PERSON assigned to follow up by making phone calls and managing leads?</a:t>
            </a:r>
          </a:p>
          <a:p>
            <a:pPr lvl="0">
              <a:buFont typeface="Wingdings" panose="05000000000000000000" pitchFamily="2" charset="2"/>
              <a:buChar char="q"/>
            </a:pPr>
            <a:r>
              <a:rPr lang="en-US" sz="1200" dirty="0"/>
              <a:t>Is your marketing person using the MARKETING </a:t>
            </a:r>
            <a:r>
              <a:rPr lang="en-US" sz="1200" dirty="0" smtClean="0"/>
              <a:t>TICKLER FOLLOW-UP </a:t>
            </a:r>
            <a:r>
              <a:rPr lang="en-US" sz="1200" dirty="0"/>
              <a:t>SYSTEM?</a:t>
            </a:r>
          </a:p>
          <a:p>
            <a:pPr lvl="0">
              <a:buFont typeface="Wingdings" panose="05000000000000000000" pitchFamily="2" charset="2"/>
              <a:buChar char="q"/>
            </a:pPr>
            <a:r>
              <a:rPr lang="en-US" sz="1200" dirty="0"/>
              <a:t>Does your marketing person understand HOW TO USE IT and WHY it is critical?</a:t>
            </a:r>
          </a:p>
          <a:p>
            <a:pPr lvl="0">
              <a:buFont typeface="Wingdings" panose="05000000000000000000" pitchFamily="2" charset="2"/>
              <a:buChar char="q"/>
            </a:pPr>
            <a:r>
              <a:rPr lang="en-US" sz="1200" dirty="0"/>
              <a:t>Does your marketing person know WHAT TO SAY </a:t>
            </a:r>
            <a:r>
              <a:rPr lang="en-US" sz="1200" dirty="0" smtClean="0"/>
              <a:t>(SCRIPT) when </a:t>
            </a:r>
            <a:r>
              <a:rPr lang="en-US" sz="1200" dirty="0"/>
              <a:t>they call your patients to follow up on the postcard and email?</a:t>
            </a:r>
          </a:p>
          <a:p>
            <a:pPr lvl="0">
              <a:buFont typeface="Wingdings" panose="05000000000000000000" pitchFamily="2" charset="2"/>
              <a:buChar char="q"/>
            </a:pPr>
            <a:r>
              <a:rPr lang="en-US" sz="1200" dirty="0"/>
              <a:t>Does your marketing person know how to REGISTER people for the seminar in Club Reduce?</a:t>
            </a:r>
          </a:p>
          <a:p>
            <a:pPr lvl="0">
              <a:buFont typeface="Wingdings" panose="05000000000000000000" pitchFamily="2" charset="2"/>
              <a:buChar char="q"/>
            </a:pPr>
            <a:r>
              <a:rPr lang="en-US" sz="1200" dirty="0"/>
              <a:t>Does your marketing person have a GOAL of how many calls to make per day and how many people to schedule for each </a:t>
            </a:r>
            <a:r>
              <a:rPr lang="en-US" sz="1200" dirty="0" smtClean="0"/>
              <a:t>seminar (MONTHLY MARKETING PLANNER)? </a:t>
            </a:r>
            <a:endParaRPr lang="en-US" sz="1200" dirty="0"/>
          </a:p>
          <a:p>
            <a:pPr lvl="0">
              <a:buFont typeface="Wingdings" panose="05000000000000000000" pitchFamily="2" charset="2"/>
              <a:buChar char="q"/>
            </a:pPr>
            <a:r>
              <a:rPr lang="en-US" sz="1200" dirty="0"/>
              <a:t>Does your marketing person understand the KEY METRICS they should be tracking every day, week, month? </a:t>
            </a:r>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948544"/>
            <a:ext cx="1835098" cy="25908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768" y="4267200"/>
            <a:ext cx="1459832" cy="1981200"/>
          </a:xfrm>
          <a:prstGeom prst="rect">
            <a:avLst/>
          </a:prstGeom>
        </p:spPr>
      </p:pic>
    </p:spTree>
    <p:extLst>
      <p:ext uri="{BB962C8B-B14F-4D97-AF65-F5344CB8AC3E}">
        <p14:creationId xmlns:p14="http://schemas.microsoft.com/office/powerpoint/2010/main" val="20384140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2060"/>
                </a:solidFill>
              </a:rPr>
              <a:t>Marketing to Current Patients 						    for Weight Loss</a:t>
            </a:r>
            <a:endParaRPr lang="en-US" dirty="0"/>
          </a:p>
        </p:txBody>
      </p:sp>
      <p:sp>
        <p:nvSpPr>
          <p:cNvPr id="3" name="Content Placeholder 2"/>
          <p:cNvSpPr>
            <a:spLocks noGrp="1"/>
          </p:cNvSpPr>
          <p:nvPr>
            <p:ph idx="1"/>
          </p:nvPr>
        </p:nvSpPr>
        <p:spPr>
          <a:xfrm>
            <a:off x="2415286" y="2130432"/>
            <a:ext cx="6347714" cy="3880773"/>
          </a:xfrm>
        </p:spPr>
        <p:txBody>
          <a:bodyPr>
            <a:normAutofit/>
          </a:bodyPr>
          <a:lstStyle/>
          <a:p>
            <a:pPr marL="0" indent="0">
              <a:buNone/>
            </a:pPr>
            <a:endParaRPr lang="en-US" sz="1400" b="1" dirty="0" smtClean="0"/>
          </a:p>
          <a:p>
            <a:pPr marL="0" indent="0">
              <a:buNone/>
            </a:pPr>
            <a:r>
              <a:rPr lang="en-US" sz="1400" b="1" u="sng" dirty="0"/>
              <a:t>FRONT DESK STAFF &amp; THERAPISTS</a:t>
            </a:r>
            <a:r>
              <a:rPr lang="en-US" sz="1400" b="1" dirty="0"/>
              <a:t> (all staff</a:t>
            </a:r>
            <a:r>
              <a:rPr lang="en-US" sz="1400" b="1" dirty="0" smtClean="0"/>
              <a:t>)</a:t>
            </a:r>
          </a:p>
          <a:p>
            <a:pPr marL="0" indent="0">
              <a:buNone/>
            </a:pPr>
            <a:endParaRPr lang="en-US" sz="1300" dirty="0"/>
          </a:p>
          <a:p>
            <a:pPr lvl="0">
              <a:buFont typeface="Wingdings" panose="05000000000000000000" pitchFamily="2" charset="2"/>
              <a:buChar char="q"/>
            </a:pPr>
            <a:r>
              <a:rPr lang="en-US" sz="1200" dirty="0"/>
              <a:t>Is your entire staff trained to TALK to your current patients and schedule them for seminars?</a:t>
            </a:r>
          </a:p>
          <a:p>
            <a:pPr lvl="0">
              <a:buFont typeface="Wingdings" panose="05000000000000000000" pitchFamily="2" charset="2"/>
              <a:buChar char="q"/>
            </a:pPr>
            <a:r>
              <a:rPr lang="en-US" sz="1200" dirty="0"/>
              <a:t>Does your entire staff know how to SCHEDULE someone for a seminar in Club Reduce? </a:t>
            </a:r>
          </a:p>
          <a:p>
            <a:pPr lvl="0">
              <a:buFont typeface="Wingdings" panose="05000000000000000000" pitchFamily="2" charset="2"/>
              <a:buChar char="q"/>
            </a:pPr>
            <a:r>
              <a:rPr lang="en-US" sz="1200" dirty="0"/>
              <a:t>Does your staff know how to get CREDIT for the people they schedule in Club </a:t>
            </a:r>
            <a:r>
              <a:rPr lang="en-US" sz="1200" dirty="0" smtClean="0"/>
              <a:t>Reduce (NOTES)?</a:t>
            </a:r>
            <a:endParaRPr lang="en-US" sz="1200" dirty="0"/>
          </a:p>
          <a:p>
            <a:pPr lvl="0">
              <a:buFont typeface="Wingdings" panose="05000000000000000000" pitchFamily="2" charset="2"/>
              <a:buChar char="q"/>
            </a:pPr>
            <a:r>
              <a:rPr lang="en-US" sz="1200" dirty="0"/>
              <a:t>Does your entire staff know the BONUS structure for every person they schedule for a seminar that shows up?</a:t>
            </a:r>
          </a:p>
          <a:p>
            <a:pPr lvl="0">
              <a:buFont typeface="Wingdings" panose="05000000000000000000" pitchFamily="2" charset="2"/>
              <a:buChar char="q"/>
            </a:pPr>
            <a:r>
              <a:rPr lang="en-US" sz="1200" dirty="0"/>
              <a:t>Does your front desk, therapists, and office manager understand the KEY METRICS they should be tracking every day, week, month? </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686" y="2362200"/>
            <a:ext cx="1879789" cy="3429000"/>
          </a:xfrm>
          <a:prstGeom prst="rect">
            <a:avLst/>
          </a:prstGeom>
        </p:spPr>
      </p:pic>
    </p:spTree>
    <p:extLst>
      <p:ext uri="{BB962C8B-B14F-4D97-AF65-F5344CB8AC3E}">
        <p14:creationId xmlns:p14="http://schemas.microsoft.com/office/powerpoint/2010/main" val="18374535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7285" y="1098325"/>
            <a:ext cx="6694715" cy="1320800"/>
          </a:xfrm>
        </p:spPr>
        <p:txBody>
          <a:bodyPr>
            <a:normAutofit fontScale="90000"/>
          </a:bodyPr>
          <a:lstStyle/>
          <a:p>
            <a:r>
              <a:rPr lang="en-US" sz="4000" b="1" dirty="0" smtClean="0">
                <a:solidFill>
                  <a:srgbClr val="002060"/>
                </a:solidFill>
              </a:rPr>
              <a:t>Marketing Plan </a:t>
            </a:r>
            <a:r>
              <a:rPr lang="en-US" b="1" dirty="0" smtClean="0">
                <a:solidFill>
                  <a:srgbClr val="002060"/>
                </a:solidFill>
              </a:rPr>
              <a:t>									  </a:t>
            </a:r>
            <a:r>
              <a:rPr lang="en-US" sz="2700" b="1" dirty="0" smtClean="0">
                <a:solidFill>
                  <a:srgbClr val="002060"/>
                </a:solidFill>
              </a:rPr>
              <a:t>More Leads! More Leads! More Leads!</a:t>
            </a:r>
            <a:endParaRPr lang="en-US" sz="2700" b="1" dirty="0">
              <a:solidFill>
                <a:srgbClr val="002060"/>
              </a:solidFill>
            </a:endParaRPr>
          </a:p>
        </p:txBody>
      </p:sp>
      <p:sp>
        <p:nvSpPr>
          <p:cNvPr id="3" name="Content Placeholder 2"/>
          <p:cNvSpPr>
            <a:spLocks noGrp="1"/>
          </p:cNvSpPr>
          <p:nvPr>
            <p:ph idx="1"/>
          </p:nvPr>
        </p:nvSpPr>
        <p:spPr>
          <a:xfrm>
            <a:off x="2491486" y="2362200"/>
            <a:ext cx="6347714" cy="3962400"/>
          </a:xfrm>
        </p:spPr>
        <p:txBody>
          <a:bodyPr>
            <a:normAutofit fontScale="55000" lnSpcReduction="20000"/>
          </a:bodyPr>
          <a:lstStyle/>
          <a:p>
            <a:pPr marL="0" indent="0" algn="ctr">
              <a:buNone/>
            </a:pPr>
            <a:r>
              <a:rPr lang="en-US" sz="2900" b="1" i="1" dirty="0"/>
              <a:t>“If you are failing to plan, you are planning to fail.” </a:t>
            </a:r>
            <a:r>
              <a:rPr lang="en-US" sz="2900" b="1" i="1" dirty="0" smtClean="0"/>
              <a:t>                – </a:t>
            </a:r>
            <a:r>
              <a:rPr lang="en-US" sz="2900" b="1" i="1" dirty="0"/>
              <a:t>Tariq Siddique</a:t>
            </a:r>
            <a:endParaRPr lang="en-US" sz="2900" b="1" dirty="0"/>
          </a:p>
          <a:p>
            <a:pPr lvl="0">
              <a:buFont typeface="Wingdings" panose="05000000000000000000" pitchFamily="2" charset="2"/>
              <a:buChar char="q"/>
            </a:pPr>
            <a:r>
              <a:rPr lang="en-US" dirty="0"/>
              <a:t>Have you reviewed and are you implementing the MARKETING QUICKSTART GUIDE to develop your marketing strategy and get more leads now?</a:t>
            </a:r>
          </a:p>
          <a:p>
            <a:pPr lvl="0">
              <a:buFont typeface="Wingdings" panose="05000000000000000000" pitchFamily="2" charset="2"/>
              <a:buChar char="q"/>
            </a:pPr>
            <a:r>
              <a:rPr lang="en-US" dirty="0"/>
              <a:t>Have you hung the WANTED BANNER on your building and placed BANDIT SIGNS around town?</a:t>
            </a:r>
          </a:p>
          <a:p>
            <a:pPr lvl="0">
              <a:buFont typeface="Wingdings" panose="05000000000000000000" pitchFamily="2" charset="2"/>
              <a:buChar char="q"/>
            </a:pPr>
            <a:r>
              <a:rPr lang="en-US" dirty="0"/>
              <a:t>Have you started calling local businesses to schedule CORPORATE LUNCHES?</a:t>
            </a:r>
          </a:p>
          <a:p>
            <a:pPr lvl="0">
              <a:buFont typeface="Wingdings" panose="05000000000000000000" pitchFamily="2" charset="2"/>
              <a:buChar char="q"/>
            </a:pPr>
            <a:r>
              <a:rPr lang="en-US" dirty="0"/>
              <a:t>Have you scheduled a TRADESHOW, HEALTH FAIR, or COMMUNITY EVENT around </a:t>
            </a:r>
            <a:r>
              <a:rPr lang="en-US" dirty="0" smtClean="0"/>
              <a:t>Women’s</a:t>
            </a:r>
            <a:r>
              <a:rPr lang="en-US" dirty="0"/>
              <a:t>, Health and Home themes?</a:t>
            </a:r>
          </a:p>
          <a:p>
            <a:pPr lvl="0">
              <a:buFont typeface="Wingdings" panose="05000000000000000000" pitchFamily="2" charset="2"/>
              <a:buChar char="q"/>
            </a:pPr>
            <a:r>
              <a:rPr lang="en-US" dirty="0"/>
              <a:t>Have you done the “Leads for the Leadless” DIRECT MAIL and TELEMARKETING campaign to the appropriate weight loss demographics?</a:t>
            </a:r>
          </a:p>
          <a:p>
            <a:pPr lvl="0">
              <a:buFont typeface="Wingdings" panose="05000000000000000000" pitchFamily="2" charset="2"/>
              <a:buChar char="q"/>
            </a:pPr>
            <a:r>
              <a:rPr lang="en-US" dirty="0"/>
              <a:t>Have you implemented the </a:t>
            </a:r>
            <a:r>
              <a:rPr lang="en-US" dirty="0" smtClean="0"/>
              <a:t>SALON and/or GYM </a:t>
            </a:r>
            <a:r>
              <a:rPr lang="en-US" dirty="0"/>
              <a:t>PROGRAM in your area?</a:t>
            </a:r>
          </a:p>
          <a:p>
            <a:pPr lvl="0">
              <a:buFont typeface="Wingdings" panose="05000000000000000000" pitchFamily="2" charset="2"/>
              <a:buChar char="q"/>
            </a:pPr>
            <a:r>
              <a:rPr lang="en-US" dirty="0"/>
              <a:t>Are you doing the DINNER WITH DOC celebration and referral program with your clients?</a:t>
            </a:r>
          </a:p>
          <a:p>
            <a:pPr lvl="0">
              <a:buFont typeface="Wingdings" panose="05000000000000000000" pitchFamily="2" charset="2"/>
              <a:buChar char="q"/>
            </a:pPr>
            <a:r>
              <a:rPr lang="en-US" dirty="0"/>
              <a:t>Do each of your staff members have BUSINESS CARDS with the FREE BODY WRAP OFFER on the back?</a:t>
            </a:r>
          </a:p>
          <a:p>
            <a:pPr lvl="0">
              <a:buFont typeface="Wingdings" panose="05000000000000000000" pitchFamily="2" charset="2"/>
              <a:buChar char="q"/>
            </a:pPr>
            <a:r>
              <a:rPr lang="en-US" dirty="0"/>
              <a:t>Are each of your staff handing out these business cards to your clients, their friends, family members, associates and anyone they meet to get REFERRALS into seminar?</a:t>
            </a:r>
          </a:p>
          <a:p>
            <a:pPr lvl="0">
              <a:buFont typeface="Wingdings" panose="05000000000000000000" pitchFamily="2" charset="2"/>
              <a:buChar char="q"/>
            </a:pPr>
            <a:r>
              <a:rPr lang="en-US" dirty="0"/>
              <a:t>Are you sending the NEWSLETTER </a:t>
            </a:r>
            <a:r>
              <a:rPr lang="en-US" dirty="0" smtClean="0"/>
              <a:t>monthly to </a:t>
            </a:r>
            <a:r>
              <a:rPr lang="en-US" dirty="0"/>
              <a:t>your patients?</a:t>
            </a:r>
          </a:p>
          <a:p>
            <a:pPr lvl="0">
              <a:buFont typeface="Wingdings" panose="05000000000000000000" pitchFamily="2" charset="2"/>
              <a:buChar char="q"/>
            </a:pPr>
            <a:r>
              <a:rPr lang="en-US" dirty="0"/>
              <a:t>Have you completed your MARKETING PLAN for </a:t>
            </a:r>
            <a:r>
              <a:rPr lang="en-US" dirty="0" smtClean="0"/>
              <a:t>the next 3-6 months?</a:t>
            </a:r>
            <a:endParaRPr lang="en-US" dirty="0"/>
          </a:p>
          <a:p>
            <a:pPr lvl="0">
              <a:buFont typeface="Wingdings" panose="05000000000000000000" pitchFamily="2" charset="2"/>
              <a:buChar char="q"/>
            </a:pPr>
            <a:r>
              <a:rPr lang="en-US" dirty="0"/>
              <a:t>Do you have a scheduled WEEKLY MARKETING MEETING</a:t>
            </a:r>
            <a:r>
              <a:rPr lang="en-US" dirty="0" smtClean="0"/>
              <a:t>?</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1716" y="3505200"/>
            <a:ext cx="1830484" cy="27432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667" y="1957029"/>
            <a:ext cx="1938533" cy="1471971"/>
          </a:xfrm>
          <a:prstGeom prst="rect">
            <a:avLst/>
          </a:prstGeom>
        </p:spPr>
      </p:pic>
    </p:spTree>
    <p:extLst>
      <p:ext uri="{BB962C8B-B14F-4D97-AF65-F5344CB8AC3E}">
        <p14:creationId xmlns:p14="http://schemas.microsoft.com/office/powerpoint/2010/main" val="23892367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How to Sell a Program</a:t>
            </a:r>
            <a:endParaRPr lang="en-US" b="1" dirty="0">
              <a:solidFill>
                <a:srgbClr val="002060"/>
              </a:solidFill>
            </a:endParaRPr>
          </a:p>
        </p:txBody>
      </p:sp>
      <p:sp>
        <p:nvSpPr>
          <p:cNvPr id="3" name="Content Placeholder 2"/>
          <p:cNvSpPr>
            <a:spLocks noGrp="1"/>
          </p:cNvSpPr>
          <p:nvPr>
            <p:ph idx="1"/>
          </p:nvPr>
        </p:nvSpPr>
        <p:spPr>
          <a:xfrm>
            <a:off x="2567686" y="1905000"/>
            <a:ext cx="6423914" cy="4419600"/>
          </a:xfrm>
        </p:spPr>
        <p:txBody>
          <a:bodyPr>
            <a:normAutofit fontScale="32500" lnSpcReduction="20000"/>
          </a:bodyPr>
          <a:lstStyle/>
          <a:p>
            <a:pPr marL="0" indent="0" algn="ctr">
              <a:buNone/>
            </a:pPr>
            <a:r>
              <a:rPr lang="en-US" sz="4300" b="1" i="1" dirty="0"/>
              <a:t>“Successful people ask better questions, and as a result, they get </a:t>
            </a:r>
            <a:endParaRPr lang="en-US" sz="4300" b="1" i="1" dirty="0" smtClean="0"/>
          </a:p>
          <a:p>
            <a:pPr marL="0" indent="0" algn="ctr">
              <a:buNone/>
            </a:pPr>
            <a:r>
              <a:rPr lang="en-US" sz="4300" b="1" i="1" dirty="0" smtClean="0"/>
              <a:t>better </a:t>
            </a:r>
            <a:r>
              <a:rPr lang="en-US" sz="4300" b="1" i="1" dirty="0"/>
              <a:t>answers.” –Tony </a:t>
            </a:r>
            <a:r>
              <a:rPr lang="en-US" sz="4300" b="1" i="1" dirty="0" smtClean="0"/>
              <a:t>Robbins</a:t>
            </a:r>
            <a:endParaRPr lang="en-US" sz="4300" b="1" dirty="0"/>
          </a:p>
          <a:p>
            <a:pPr marL="0" indent="0" algn="ctr">
              <a:buNone/>
            </a:pPr>
            <a:endParaRPr lang="en-US" dirty="0"/>
          </a:p>
          <a:p>
            <a:pPr lvl="0">
              <a:buFont typeface="Wingdings" panose="05000000000000000000" pitchFamily="2" charset="2"/>
              <a:buChar char="q"/>
            </a:pPr>
            <a:r>
              <a:rPr lang="en-US" sz="3300" dirty="0"/>
              <a:t>Did you make sure your potential patient </a:t>
            </a:r>
            <a:r>
              <a:rPr lang="en-US" sz="3300" dirty="0" smtClean="0"/>
              <a:t>complete </a:t>
            </a:r>
            <a:r>
              <a:rPr lang="en-US" sz="3300" dirty="0"/>
              <a:t>their HEALTH ASSESSMENT online before coming in for their One-on-One Evaluation?</a:t>
            </a:r>
          </a:p>
          <a:p>
            <a:pPr lvl="0">
              <a:buFont typeface="Wingdings" panose="05000000000000000000" pitchFamily="2" charset="2"/>
              <a:buChar char="q"/>
            </a:pPr>
            <a:r>
              <a:rPr lang="en-US" sz="3300" dirty="0"/>
              <a:t>Do you know how to use the assessment to help CLOSE your patient?</a:t>
            </a:r>
          </a:p>
          <a:p>
            <a:pPr lvl="0">
              <a:buFont typeface="Wingdings" panose="05000000000000000000" pitchFamily="2" charset="2"/>
              <a:buChar char="q"/>
            </a:pPr>
            <a:r>
              <a:rPr lang="en-US" sz="3300" dirty="0"/>
              <a:t>Did you have your potential patient complete the INTAKE FORM when they arrived for their appointment?</a:t>
            </a:r>
          </a:p>
          <a:p>
            <a:pPr lvl="0">
              <a:buFont typeface="Wingdings" panose="05000000000000000000" pitchFamily="2" charset="2"/>
              <a:buChar char="q"/>
            </a:pPr>
            <a:r>
              <a:rPr lang="en-US" sz="3300" dirty="0"/>
              <a:t>Have you reviewed the training HOW TO SELL A PROGRAM on Club Reduce and practiced on your staff and friends so you are comfortable with how to close?</a:t>
            </a:r>
          </a:p>
          <a:p>
            <a:pPr lvl="0">
              <a:buFont typeface="Wingdings" panose="05000000000000000000" pitchFamily="2" charset="2"/>
              <a:buChar char="q"/>
            </a:pPr>
            <a:r>
              <a:rPr lang="en-US" sz="3300" dirty="0"/>
              <a:t>Are you comfortable with the KEY CLOSING TECHNIQUES to ensure your success?</a:t>
            </a:r>
          </a:p>
          <a:p>
            <a:pPr lvl="0">
              <a:buFont typeface="Wingdings" panose="05000000000000000000" pitchFamily="2" charset="2"/>
              <a:buChar char="q"/>
            </a:pPr>
            <a:r>
              <a:rPr lang="en-US" sz="3300" dirty="0"/>
              <a:t>Have you set up your FINANCING OPTIONS for payment of programs?</a:t>
            </a:r>
          </a:p>
          <a:p>
            <a:pPr lvl="0">
              <a:buFont typeface="Wingdings" panose="05000000000000000000" pitchFamily="2" charset="2"/>
              <a:buChar char="q"/>
            </a:pPr>
            <a:r>
              <a:rPr lang="en-US" sz="3300" dirty="0"/>
              <a:t>Are your front desk staff trained on how to take these PAYMENTS and what options to use?</a:t>
            </a:r>
          </a:p>
          <a:p>
            <a:pPr lvl="0">
              <a:buFont typeface="Wingdings" panose="05000000000000000000" pitchFamily="2" charset="2"/>
              <a:buChar char="q"/>
            </a:pPr>
            <a:r>
              <a:rPr lang="en-US" sz="3300" dirty="0"/>
              <a:t>Do you know what to do with your patient once they PURCHASE A PROGRAM?</a:t>
            </a:r>
          </a:p>
          <a:p>
            <a:pPr lvl="0">
              <a:buFont typeface="Wingdings" panose="05000000000000000000" pitchFamily="2" charset="2"/>
              <a:buChar char="q"/>
            </a:pPr>
            <a:r>
              <a:rPr lang="en-US" sz="3300" dirty="0"/>
              <a:t>Who will manage that patient lead if they don’t purchase a program from you?</a:t>
            </a:r>
          </a:p>
          <a:p>
            <a:pPr lvl="0">
              <a:buFont typeface="Wingdings" panose="05000000000000000000" pitchFamily="2" charset="2"/>
              <a:buChar char="q"/>
            </a:pPr>
            <a:r>
              <a:rPr lang="en-US" sz="3300" dirty="0"/>
              <a:t>Does that person know how to use the </a:t>
            </a:r>
            <a:r>
              <a:rPr lang="en-US" sz="3300" dirty="0" smtClean="0"/>
              <a:t>SALES TICKLER FOLLOW-UP </a:t>
            </a:r>
            <a:r>
              <a:rPr lang="en-US" sz="3300" dirty="0"/>
              <a:t>SYSTEM to manage those leads?</a:t>
            </a:r>
          </a:p>
          <a:p>
            <a:pPr lvl="0">
              <a:buFont typeface="Wingdings" panose="05000000000000000000" pitchFamily="2" charset="2"/>
              <a:buChar char="q"/>
            </a:pPr>
            <a:r>
              <a:rPr lang="en-US" sz="3300" dirty="0"/>
              <a:t>Does your sales person understand the KEY METRICS they should be tracking every day, week, month? </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708479"/>
            <a:ext cx="1495597" cy="2863521"/>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4328" y="4191000"/>
            <a:ext cx="1216472" cy="1885533"/>
          </a:xfrm>
          <a:prstGeom prst="rect">
            <a:avLst/>
          </a:prstGeom>
        </p:spPr>
      </p:pic>
    </p:spTree>
    <p:extLst>
      <p:ext uri="{BB962C8B-B14F-4D97-AF65-F5344CB8AC3E}">
        <p14:creationId xmlns:p14="http://schemas.microsoft.com/office/powerpoint/2010/main" val="18936703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7285" y="838200"/>
            <a:ext cx="6347713" cy="1320800"/>
          </a:xfrm>
        </p:spPr>
        <p:txBody>
          <a:bodyPr/>
          <a:lstStyle/>
          <a:p>
            <a:r>
              <a:rPr lang="en-US" b="1" dirty="0" smtClean="0">
                <a:solidFill>
                  <a:srgbClr val="002060"/>
                </a:solidFill>
              </a:rPr>
              <a:t>Weight Loss Accountability   		    Coaching for Success</a:t>
            </a:r>
            <a:endParaRPr lang="en-US" b="1" dirty="0">
              <a:solidFill>
                <a:srgbClr val="002060"/>
              </a:solidFill>
            </a:endParaRPr>
          </a:p>
        </p:txBody>
      </p:sp>
      <p:sp>
        <p:nvSpPr>
          <p:cNvPr id="3" name="Content Placeholder 2"/>
          <p:cNvSpPr>
            <a:spLocks noGrp="1"/>
          </p:cNvSpPr>
          <p:nvPr>
            <p:ph idx="1"/>
          </p:nvPr>
        </p:nvSpPr>
        <p:spPr>
          <a:xfrm>
            <a:off x="2590800" y="1981199"/>
            <a:ext cx="6347714" cy="4282273"/>
          </a:xfrm>
        </p:spPr>
        <p:txBody>
          <a:bodyPr>
            <a:normAutofit fontScale="40000" lnSpcReduction="20000"/>
          </a:bodyPr>
          <a:lstStyle/>
          <a:p>
            <a:pPr marL="0" indent="0" algn="ctr">
              <a:buNone/>
            </a:pPr>
            <a:r>
              <a:rPr lang="en-US" sz="3400" b="1" i="1" dirty="0"/>
              <a:t>“The best way to find yourself is to lose yourself in the service of others.” – Mahatma </a:t>
            </a:r>
            <a:r>
              <a:rPr lang="en-US" sz="3400" b="1" i="1" dirty="0" smtClean="0"/>
              <a:t>Gandhi</a:t>
            </a:r>
          </a:p>
          <a:p>
            <a:pPr marL="0" indent="0" algn="ctr">
              <a:buNone/>
            </a:pPr>
            <a:endParaRPr lang="en-US" sz="1000" dirty="0"/>
          </a:p>
          <a:p>
            <a:pPr lvl="0">
              <a:buFont typeface="Wingdings" panose="05000000000000000000" pitchFamily="2" charset="2"/>
              <a:buChar char="q"/>
            </a:pPr>
            <a:r>
              <a:rPr lang="en-US" sz="2500" dirty="0"/>
              <a:t>Is your Weight Loss Accountability Coach PASSIONATE about health and nutrition and do they LIVE IT in their daily life?</a:t>
            </a:r>
          </a:p>
          <a:p>
            <a:pPr lvl="0">
              <a:buFont typeface="Wingdings" panose="05000000000000000000" pitchFamily="2" charset="2"/>
              <a:buChar char="q"/>
            </a:pPr>
            <a:r>
              <a:rPr lang="en-US" sz="2500" dirty="0"/>
              <a:t>Has your coach done a WEIGHT LOSS PROGRAM and do they have their own LIFE CHANGING story to share?</a:t>
            </a:r>
          </a:p>
          <a:p>
            <a:pPr lvl="0">
              <a:buFont typeface="Wingdings" panose="05000000000000000000" pitchFamily="2" charset="2"/>
              <a:buChar char="q"/>
            </a:pPr>
            <a:r>
              <a:rPr lang="en-US" sz="2500" dirty="0"/>
              <a:t>Does your coach stay up to date and current with nutrition and food issues?</a:t>
            </a:r>
          </a:p>
          <a:p>
            <a:pPr lvl="0">
              <a:buFont typeface="Wingdings" panose="05000000000000000000" pitchFamily="2" charset="2"/>
              <a:buChar char="q"/>
            </a:pPr>
            <a:r>
              <a:rPr lang="en-US" sz="2500" dirty="0"/>
              <a:t>Is your coach EDUCATED on your programs, services, and supplements?</a:t>
            </a:r>
          </a:p>
          <a:p>
            <a:pPr lvl="0">
              <a:buFont typeface="Wingdings" panose="05000000000000000000" pitchFamily="2" charset="2"/>
              <a:buChar char="q"/>
            </a:pPr>
            <a:r>
              <a:rPr lang="en-US" sz="2500" dirty="0"/>
              <a:t>Does your coach understand and use the COACHING FOLLOW-UP SYSTEM?</a:t>
            </a:r>
          </a:p>
          <a:p>
            <a:pPr lvl="0">
              <a:buFont typeface="Wingdings" panose="05000000000000000000" pitchFamily="2" charset="2"/>
              <a:buChar char="q"/>
            </a:pPr>
            <a:r>
              <a:rPr lang="en-US" sz="2500" dirty="0"/>
              <a:t>Does your coach meet with EVERY PATIENT weekly?</a:t>
            </a:r>
          </a:p>
          <a:p>
            <a:pPr lvl="0">
              <a:buFont typeface="Wingdings" panose="05000000000000000000" pitchFamily="2" charset="2"/>
              <a:buChar char="q"/>
            </a:pPr>
            <a:r>
              <a:rPr lang="en-US" sz="2500" dirty="0"/>
              <a:t>Does your coach CALL and/or TEXT your patients every week?</a:t>
            </a:r>
          </a:p>
          <a:p>
            <a:pPr lvl="0">
              <a:buFont typeface="Wingdings" panose="05000000000000000000" pitchFamily="2" charset="2"/>
              <a:buChar char="q"/>
            </a:pPr>
            <a:r>
              <a:rPr lang="en-US" sz="2500" dirty="0"/>
              <a:t>If your patient calls to CANCEL or RESCHEDULE an appointment are your staff making sure it takes place within the same work week so they do not lose their appointment?</a:t>
            </a:r>
          </a:p>
          <a:p>
            <a:pPr lvl="0">
              <a:buFont typeface="Wingdings" panose="05000000000000000000" pitchFamily="2" charset="2"/>
              <a:buChar char="q"/>
            </a:pPr>
            <a:r>
              <a:rPr lang="en-US" sz="2500" dirty="0"/>
              <a:t>Does your coach ASK FOR REFERRALS with every patient</a:t>
            </a:r>
            <a:r>
              <a:rPr lang="en-US" sz="2500" dirty="0" smtClean="0"/>
              <a:t>?</a:t>
            </a:r>
          </a:p>
          <a:p>
            <a:pPr lvl="0">
              <a:buFont typeface="Wingdings" panose="05000000000000000000" pitchFamily="2" charset="2"/>
              <a:buChar char="q"/>
            </a:pPr>
            <a:r>
              <a:rPr lang="en-US" sz="2500" dirty="0" smtClean="0"/>
              <a:t>Does your coach sell MAINTENANCE programs and UPSELL PRODUCT?</a:t>
            </a:r>
            <a:endParaRPr lang="en-US" sz="2500" dirty="0"/>
          </a:p>
          <a:p>
            <a:pPr lvl="0">
              <a:buFont typeface="Wingdings" panose="05000000000000000000" pitchFamily="2" charset="2"/>
              <a:buChar char="q"/>
            </a:pPr>
            <a:r>
              <a:rPr lang="en-US" sz="2500" dirty="0"/>
              <a:t>Does your coach get TESTIMONIALS from patients?</a:t>
            </a:r>
          </a:p>
          <a:p>
            <a:pPr lvl="0">
              <a:buFont typeface="Wingdings" panose="05000000000000000000" pitchFamily="2" charset="2"/>
              <a:buChar char="q"/>
            </a:pPr>
            <a:r>
              <a:rPr lang="en-US" sz="2500" dirty="0"/>
              <a:t>Does your coach LOVE your patients to HEALTH?</a:t>
            </a:r>
          </a:p>
          <a:p>
            <a:pPr lvl="0">
              <a:buFont typeface="Wingdings" panose="05000000000000000000" pitchFamily="2" charset="2"/>
              <a:buChar char="q"/>
            </a:pPr>
            <a:r>
              <a:rPr lang="en-US" sz="2500" dirty="0"/>
              <a:t>Does your coach understand the KEY METRICS they should be tracking every day, week, month?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905000"/>
            <a:ext cx="1303141" cy="245090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3581400"/>
            <a:ext cx="1250906" cy="2682073"/>
          </a:xfrm>
          <a:prstGeom prst="rect">
            <a:avLst/>
          </a:prstGeom>
        </p:spPr>
      </p:pic>
    </p:spTree>
    <p:extLst>
      <p:ext uri="{BB962C8B-B14F-4D97-AF65-F5344CB8AC3E}">
        <p14:creationId xmlns:p14="http://schemas.microsoft.com/office/powerpoint/2010/main" val="21670946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Management</a:t>
            </a:r>
            <a:endParaRPr lang="en-US" b="1" dirty="0">
              <a:solidFill>
                <a:srgbClr val="002060"/>
              </a:solidFill>
            </a:endParaRPr>
          </a:p>
        </p:txBody>
      </p:sp>
      <p:sp>
        <p:nvSpPr>
          <p:cNvPr id="3" name="Content Placeholder 2"/>
          <p:cNvSpPr>
            <a:spLocks noGrp="1"/>
          </p:cNvSpPr>
          <p:nvPr>
            <p:ph idx="1"/>
          </p:nvPr>
        </p:nvSpPr>
        <p:spPr>
          <a:xfrm>
            <a:off x="2491486" y="1905000"/>
            <a:ext cx="6347714" cy="4343400"/>
          </a:xfrm>
        </p:spPr>
        <p:txBody>
          <a:bodyPr>
            <a:normAutofit fontScale="62500" lnSpcReduction="20000"/>
          </a:bodyPr>
          <a:lstStyle/>
          <a:p>
            <a:pPr marL="0" indent="0" algn="ctr">
              <a:buNone/>
            </a:pPr>
            <a:r>
              <a:rPr lang="en-US" sz="2500" b="1" i="1" dirty="0"/>
              <a:t>“When performance is measured, performance improves. </a:t>
            </a:r>
            <a:r>
              <a:rPr lang="en-US" sz="2500" b="1" i="1" dirty="0" smtClean="0"/>
              <a:t>  When </a:t>
            </a:r>
            <a:r>
              <a:rPr lang="en-US" sz="2500" b="1" i="1" dirty="0"/>
              <a:t>performance is measured and reported, the rate of improvement accelerates.” – Thomas Monson</a:t>
            </a:r>
            <a:endParaRPr lang="en-US" sz="2500" b="1" dirty="0"/>
          </a:p>
          <a:p>
            <a:pPr lvl="0">
              <a:buFont typeface="Wingdings" panose="05000000000000000000" pitchFamily="2" charset="2"/>
              <a:buChar char="q"/>
            </a:pPr>
            <a:endParaRPr lang="en-US" sz="1500" dirty="0" smtClean="0"/>
          </a:p>
          <a:p>
            <a:pPr lvl="0">
              <a:buFont typeface="Wingdings" panose="05000000000000000000" pitchFamily="2" charset="2"/>
              <a:buChar char="q"/>
            </a:pPr>
            <a:r>
              <a:rPr lang="en-US" dirty="0" smtClean="0"/>
              <a:t>Do </a:t>
            </a:r>
            <a:r>
              <a:rPr lang="en-US" dirty="0"/>
              <a:t>you track ALL METRICS for the clinic each week and month?</a:t>
            </a:r>
          </a:p>
          <a:p>
            <a:pPr lvl="0">
              <a:buFont typeface="Wingdings" panose="05000000000000000000" pitchFamily="2" charset="2"/>
              <a:buChar char="q"/>
            </a:pPr>
            <a:r>
              <a:rPr lang="en-US" dirty="0"/>
              <a:t>Do you compare your stats month over month?</a:t>
            </a:r>
          </a:p>
          <a:p>
            <a:pPr lvl="0">
              <a:buFont typeface="Wingdings" panose="05000000000000000000" pitchFamily="2" charset="2"/>
              <a:buChar char="q"/>
            </a:pPr>
            <a:r>
              <a:rPr lang="en-US" dirty="0"/>
              <a:t>Do you use those stats to determine your goals for each week and adjust accordingly?</a:t>
            </a:r>
          </a:p>
          <a:p>
            <a:pPr lvl="0">
              <a:buFont typeface="Wingdings" panose="05000000000000000000" pitchFamily="2" charset="2"/>
              <a:buChar char="q"/>
            </a:pPr>
            <a:r>
              <a:rPr lang="en-US" dirty="0"/>
              <a:t>Are you using the MARKETING PLANNING TOOL on Club Reduce to help you set these goals and play with the stats?</a:t>
            </a:r>
          </a:p>
          <a:p>
            <a:pPr lvl="0">
              <a:buFont typeface="Wingdings" panose="05000000000000000000" pitchFamily="2" charset="2"/>
              <a:buChar char="q"/>
            </a:pPr>
            <a:r>
              <a:rPr lang="en-US" dirty="0"/>
              <a:t>Are you holding WEEKLY STAFF MEETINGS?</a:t>
            </a:r>
          </a:p>
          <a:p>
            <a:pPr lvl="0">
              <a:buFont typeface="Wingdings" panose="05000000000000000000" pitchFamily="2" charset="2"/>
              <a:buChar char="q"/>
            </a:pPr>
            <a:r>
              <a:rPr lang="en-US" dirty="0"/>
              <a:t>Are your staff coming prepared with their stats to every meeting and discussing how they affect the business and provide plans to improve?</a:t>
            </a:r>
          </a:p>
          <a:p>
            <a:pPr lvl="0">
              <a:buFont typeface="Wingdings" panose="05000000000000000000" pitchFamily="2" charset="2"/>
              <a:buChar char="q"/>
            </a:pPr>
            <a:r>
              <a:rPr lang="en-US" dirty="0"/>
              <a:t>Are you holding quick 15 minute meetings with each staff member every week to address concerns and issues and solve problems?</a:t>
            </a:r>
          </a:p>
          <a:p>
            <a:pPr lvl="0">
              <a:buFont typeface="Wingdings" panose="05000000000000000000" pitchFamily="2" charset="2"/>
              <a:buChar char="q"/>
            </a:pPr>
            <a:r>
              <a:rPr lang="en-US" dirty="0"/>
              <a:t>Have you PRINTED and are you using daily the Solutions4 PRODUCT SHEETS and QUIZES to educate your staff about the products?</a:t>
            </a:r>
          </a:p>
          <a:p>
            <a:pPr lvl="0">
              <a:buFont typeface="Wingdings" panose="05000000000000000000" pitchFamily="2" charset="2"/>
              <a:buChar char="q"/>
            </a:pPr>
            <a:r>
              <a:rPr lang="en-US" dirty="0"/>
              <a:t>Is there coffee, soda or any FOOD not allowed on our Weight Loss Programs being eaten in the office or offered to your patients? (coffee, soda, etc.)</a:t>
            </a:r>
          </a:p>
          <a:p>
            <a:pPr lvl="0">
              <a:buFont typeface="Wingdings" panose="05000000000000000000" pitchFamily="2" charset="2"/>
              <a:buChar char="q"/>
            </a:pPr>
            <a:r>
              <a:rPr lang="en-US" dirty="0"/>
              <a:t>Does your staff implement the “RULE OF 2’S” with every patient</a:t>
            </a:r>
            <a:r>
              <a:rPr lang="en-US" dirty="0" smtClean="0"/>
              <a:t>?</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22148" y="2389892"/>
            <a:ext cx="1840052" cy="3401308"/>
          </a:xfrm>
          <a:prstGeom prst="rect">
            <a:avLst/>
          </a:prstGeom>
        </p:spPr>
      </p:pic>
    </p:spTree>
    <p:extLst>
      <p:ext uri="{BB962C8B-B14F-4D97-AF65-F5344CB8AC3E}">
        <p14:creationId xmlns:p14="http://schemas.microsoft.com/office/powerpoint/2010/main" val="23465548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Ongoing Education</a:t>
            </a:r>
            <a:endParaRPr lang="en-US" b="1" dirty="0">
              <a:solidFill>
                <a:srgbClr val="002060"/>
              </a:solidFill>
            </a:endParaRPr>
          </a:p>
        </p:txBody>
      </p:sp>
      <p:sp>
        <p:nvSpPr>
          <p:cNvPr id="3" name="Content Placeholder 2"/>
          <p:cNvSpPr>
            <a:spLocks noGrp="1"/>
          </p:cNvSpPr>
          <p:nvPr>
            <p:ph idx="1"/>
          </p:nvPr>
        </p:nvSpPr>
        <p:spPr>
          <a:xfrm>
            <a:off x="2491486" y="2130432"/>
            <a:ext cx="6347714" cy="3813168"/>
          </a:xfrm>
        </p:spPr>
        <p:txBody>
          <a:bodyPr>
            <a:normAutofit lnSpcReduction="10000"/>
          </a:bodyPr>
          <a:lstStyle/>
          <a:p>
            <a:pPr marL="0" indent="0" algn="ctr">
              <a:buNone/>
            </a:pPr>
            <a:r>
              <a:rPr lang="en-US" sz="1600" b="1" i="1" dirty="0"/>
              <a:t>“Nothing was ever achieved without enthusiasm.” </a:t>
            </a:r>
            <a:r>
              <a:rPr lang="en-US" sz="1600" b="1" i="1" dirty="0" smtClean="0"/>
              <a:t>                                   – </a:t>
            </a:r>
            <a:r>
              <a:rPr lang="en-US" sz="1600" b="1" i="1" dirty="0"/>
              <a:t>Ralph Waldo </a:t>
            </a:r>
            <a:r>
              <a:rPr lang="en-US" sz="1600" b="1" i="1" dirty="0" smtClean="0"/>
              <a:t>Emerson</a:t>
            </a:r>
          </a:p>
          <a:p>
            <a:pPr marL="0" indent="0" algn="ctr">
              <a:buNone/>
            </a:pPr>
            <a:endParaRPr lang="en-US" sz="800" dirty="0"/>
          </a:p>
          <a:p>
            <a:pPr lvl="0">
              <a:buFont typeface="Wingdings" panose="05000000000000000000" pitchFamily="2" charset="2"/>
              <a:buChar char="q"/>
            </a:pPr>
            <a:r>
              <a:rPr lang="en-US" sz="1300" dirty="0" smtClean="0"/>
              <a:t>Are you doing something EVERY DAY to get this program going?  No procrastination allowed! </a:t>
            </a:r>
          </a:p>
          <a:p>
            <a:pPr lvl="0">
              <a:buFont typeface="Wingdings" panose="05000000000000000000" pitchFamily="2" charset="2"/>
              <a:buChar char="q"/>
            </a:pPr>
            <a:r>
              <a:rPr lang="en-US" sz="1300" dirty="0" smtClean="0"/>
              <a:t>Are you and your staff watching the weekly WEBINARS every Tuesday at 11:00am MST?</a:t>
            </a:r>
          </a:p>
          <a:p>
            <a:pPr lvl="0">
              <a:buFont typeface="Wingdings" panose="05000000000000000000" pitchFamily="2" charset="2"/>
              <a:buChar char="q"/>
            </a:pPr>
            <a:r>
              <a:rPr lang="en-US" sz="1300" dirty="0" smtClean="0"/>
              <a:t>Have you and your staff watched all the TRAINING VIDEOS specific to their job?</a:t>
            </a:r>
          </a:p>
          <a:p>
            <a:pPr lvl="0">
              <a:buFont typeface="Wingdings" panose="05000000000000000000" pitchFamily="2" charset="2"/>
              <a:buChar char="q"/>
            </a:pPr>
            <a:r>
              <a:rPr lang="en-US" sz="1300" dirty="0" smtClean="0"/>
              <a:t>Have you and your staff read the FREQUENTLY ASKED QUESTIONS on Club Reduce?</a:t>
            </a:r>
          </a:p>
          <a:p>
            <a:pPr lvl="0">
              <a:buFont typeface="Wingdings" panose="05000000000000000000" pitchFamily="2" charset="2"/>
              <a:buChar char="q"/>
            </a:pPr>
            <a:r>
              <a:rPr lang="en-US" sz="1300" dirty="0" smtClean="0"/>
              <a:t>Are you and your staff coming to the ANNUAL SUMMIT in November to learn the latest and greatest on how to grow your business and increase your income with new and improved marketing, streamlined processes, and guest speakers?</a:t>
            </a:r>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81000" y="2438400"/>
            <a:ext cx="1975460" cy="3048000"/>
          </a:xfrm>
          <a:prstGeom prst="rect">
            <a:avLst/>
          </a:prstGeom>
        </p:spPr>
      </p:pic>
    </p:spTree>
    <p:extLst>
      <p:ext uri="{BB962C8B-B14F-4D97-AF65-F5344CB8AC3E}">
        <p14:creationId xmlns:p14="http://schemas.microsoft.com/office/powerpoint/2010/main" val="31554442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2233"/>
            <a:ext cx="8382000" cy="1984367"/>
          </a:xfrm>
        </p:spPr>
        <p:txBody>
          <a:bodyPr>
            <a:noAutofit/>
          </a:bodyPr>
          <a:lstStyle/>
          <a:p>
            <a:pPr marL="0" indent="0" algn="ctr">
              <a:buNone/>
            </a:pPr>
            <a:r>
              <a:rPr lang="en-US" sz="2800" b="1" i="1" dirty="0" smtClean="0"/>
              <a:t>“You have always had, you have at this moment, you will always have in the future the power to achieve, to accomplish, to have anything and everything you want.” </a:t>
            </a:r>
            <a:endParaRPr lang="en-US" sz="2800"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3810000"/>
            <a:ext cx="4160479" cy="214728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724400" y="3810000"/>
            <a:ext cx="4160479" cy="2147288"/>
          </a:xfrm>
          <a:prstGeom prst="rect">
            <a:avLst/>
          </a:prstGeom>
        </p:spPr>
      </p:pic>
    </p:spTree>
    <p:extLst>
      <p:ext uri="{BB962C8B-B14F-4D97-AF65-F5344CB8AC3E}">
        <p14:creationId xmlns:p14="http://schemas.microsoft.com/office/powerpoint/2010/main" val="23374022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7285" y="1098325"/>
            <a:ext cx="6770915" cy="1320800"/>
          </a:xfrm>
        </p:spPr>
        <p:txBody>
          <a:bodyPr/>
          <a:lstStyle/>
          <a:p>
            <a:r>
              <a:rPr lang="en-US" b="1" dirty="0" smtClean="0">
                <a:solidFill>
                  <a:srgbClr val="002060"/>
                </a:solidFill>
              </a:rPr>
              <a:t>3 Things You Need to Succeed</a:t>
            </a:r>
            <a:endParaRPr lang="en-US" b="1" dirty="0">
              <a:solidFill>
                <a:srgbClr val="002060"/>
              </a:solidFill>
            </a:endParaRPr>
          </a:p>
        </p:txBody>
      </p:sp>
      <p:sp>
        <p:nvSpPr>
          <p:cNvPr id="3" name="Content Placeholder 2"/>
          <p:cNvSpPr>
            <a:spLocks noGrp="1"/>
          </p:cNvSpPr>
          <p:nvPr>
            <p:ph idx="1"/>
          </p:nvPr>
        </p:nvSpPr>
        <p:spPr>
          <a:xfrm>
            <a:off x="2015197" y="2130432"/>
            <a:ext cx="6347714" cy="4117968"/>
          </a:xfrm>
        </p:spPr>
        <p:txBody>
          <a:bodyPr>
            <a:normAutofit lnSpcReduction="10000"/>
          </a:bodyPr>
          <a:lstStyle/>
          <a:p>
            <a:pPr marL="0" indent="0" algn="ctr">
              <a:buNone/>
            </a:pPr>
            <a:r>
              <a:rPr lang="en-US" sz="1500" b="1" i="1" dirty="0"/>
              <a:t>“It takes just these three things for you to be a success…” </a:t>
            </a:r>
            <a:r>
              <a:rPr lang="en-US" sz="1500" b="1" i="1" dirty="0" smtClean="0"/>
              <a:t>               –</a:t>
            </a:r>
            <a:r>
              <a:rPr lang="en-US" sz="1500" b="1" i="1" dirty="0"/>
              <a:t>Nancy Singleton</a:t>
            </a:r>
            <a:endParaRPr lang="en-US" sz="1500" b="1" dirty="0"/>
          </a:p>
          <a:p>
            <a:pPr marL="0" lvl="0" indent="0">
              <a:buNone/>
            </a:pPr>
            <a:endParaRPr lang="en-US" sz="1400" dirty="0" smtClean="0"/>
          </a:p>
          <a:p>
            <a:pPr lvl="0">
              <a:buFont typeface="Wingdings" panose="05000000000000000000" pitchFamily="2" charset="2"/>
              <a:buChar char="q"/>
            </a:pPr>
            <a:r>
              <a:rPr lang="en-US" sz="1300" b="1" dirty="0" smtClean="0">
                <a:solidFill>
                  <a:srgbClr val="002060"/>
                </a:solidFill>
              </a:rPr>
              <a:t>#</a:t>
            </a:r>
            <a:r>
              <a:rPr lang="en-US" sz="1300" b="1" dirty="0">
                <a:solidFill>
                  <a:srgbClr val="002060"/>
                </a:solidFill>
              </a:rPr>
              <a:t>1- THE BELIEF YOU CAN DO THIS </a:t>
            </a:r>
            <a:r>
              <a:rPr lang="en-US" sz="1300" dirty="0"/>
              <a:t>(It’s all in your head!)</a:t>
            </a:r>
          </a:p>
          <a:p>
            <a:pPr marL="0" indent="0">
              <a:buNone/>
            </a:pPr>
            <a:r>
              <a:rPr lang="en-US" sz="1300" i="1" dirty="0" smtClean="0"/>
              <a:t>	“</a:t>
            </a:r>
            <a:r>
              <a:rPr lang="en-US" sz="1300" i="1" dirty="0"/>
              <a:t>Once you make a decision, the universe conspires to make it happen.” </a:t>
            </a:r>
            <a:r>
              <a:rPr lang="en-US" sz="1300" i="1" dirty="0" smtClean="0"/>
              <a:t>                 	–</a:t>
            </a:r>
            <a:r>
              <a:rPr lang="en-US" sz="1300" i="1" dirty="0"/>
              <a:t> </a:t>
            </a:r>
            <a:r>
              <a:rPr lang="en-US" sz="1300" i="1" dirty="0" smtClean="0"/>
              <a:t>Ralph </a:t>
            </a:r>
            <a:r>
              <a:rPr lang="en-US" sz="1300" i="1" dirty="0"/>
              <a:t>Waldo Emerson</a:t>
            </a:r>
            <a:endParaRPr lang="en-US" sz="1300" dirty="0"/>
          </a:p>
          <a:p>
            <a:pPr marL="0" indent="0">
              <a:buNone/>
            </a:pPr>
            <a:r>
              <a:rPr lang="en-US" sz="1300" i="1" dirty="0"/>
              <a:t> </a:t>
            </a:r>
            <a:endParaRPr lang="en-US" sz="1300" dirty="0"/>
          </a:p>
          <a:p>
            <a:pPr lvl="0">
              <a:buFont typeface="Wingdings" panose="05000000000000000000" pitchFamily="2" charset="2"/>
              <a:buChar char="q"/>
            </a:pPr>
            <a:r>
              <a:rPr lang="en-US" sz="1300" b="1" dirty="0">
                <a:solidFill>
                  <a:srgbClr val="002060"/>
                </a:solidFill>
              </a:rPr>
              <a:t>#2 - THE RIGHT SYSTEM </a:t>
            </a:r>
            <a:r>
              <a:rPr lang="en-US" sz="1300" dirty="0"/>
              <a:t>(Club Reduce is all you need!)</a:t>
            </a:r>
          </a:p>
          <a:p>
            <a:pPr marL="0" indent="0">
              <a:buNone/>
            </a:pPr>
            <a:r>
              <a:rPr lang="en-US" sz="1300" i="1" dirty="0" smtClean="0"/>
              <a:t>	“</a:t>
            </a:r>
            <a:r>
              <a:rPr lang="en-US" sz="1300" i="1" dirty="0"/>
              <a:t>In order for any business to succeed, it must first become a system so that </a:t>
            </a:r>
            <a:r>
              <a:rPr lang="en-US" sz="1300" i="1" dirty="0" smtClean="0"/>
              <a:t>	the </a:t>
            </a:r>
            <a:r>
              <a:rPr lang="en-US" sz="1300" i="1" dirty="0"/>
              <a:t>business functions exactly the same way every time down to the last </a:t>
            </a:r>
            <a:r>
              <a:rPr lang="en-US" sz="1300" i="1" dirty="0" smtClean="0"/>
              <a:t>	detail</a:t>
            </a:r>
            <a:r>
              <a:rPr lang="en-US" sz="1300" i="1" dirty="0"/>
              <a:t>.” –Rick </a:t>
            </a:r>
            <a:r>
              <a:rPr lang="en-US" sz="1300" i="1" dirty="0" err="1"/>
              <a:t>Harshaw</a:t>
            </a:r>
            <a:endParaRPr lang="en-US" sz="1300" dirty="0"/>
          </a:p>
          <a:p>
            <a:pPr marL="0" indent="0">
              <a:buNone/>
            </a:pPr>
            <a:r>
              <a:rPr lang="en-US" sz="1300" i="1" dirty="0"/>
              <a:t> </a:t>
            </a:r>
            <a:endParaRPr lang="en-US" sz="1300" dirty="0"/>
          </a:p>
          <a:p>
            <a:pPr lvl="0">
              <a:buFont typeface="Wingdings" panose="05000000000000000000" pitchFamily="2" charset="2"/>
              <a:buChar char="q"/>
            </a:pPr>
            <a:r>
              <a:rPr lang="en-US" sz="1300" b="1" dirty="0">
                <a:solidFill>
                  <a:srgbClr val="002060"/>
                </a:solidFill>
              </a:rPr>
              <a:t>#3 – IMPLEMENTING THE SYSTEM! </a:t>
            </a:r>
            <a:r>
              <a:rPr lang="en-US" sz="1300" dirty="0"/>
              <a:t>(Just do it!)</a:t>
            </a:r>
          </a:p>
          <a:p>
            <a:pPr marL="0" indent="0">
              <a:buNone/>
            </a:pPr>
            <a:r>
              <a:rPr lang="en-US" sz="1300" i="1" dirty="0" smtClean="0"/>
              <a:t>	“</a:t>
            </a:r>
            <a:r>
              <a:rPr lang="en-US" sz="1300" i="1" dirty="0"/>
              <a:t>The biggest difference between an average income and financial freedom </a:t>
            </a:r>
            <a:r>
              <a:rPr lang="en-US" sz="1300" i="1" dirty="0" smtClean="0"/>
              <a:t>	is…Implementation</a:t>
            </a:r>
            <a:r>
              <a:rPr lang="en-US" sz="1300" i="1" dirty="0"/>
              <a:t>!” – Nancy Singleton</a:t>
            </a:r>
            <a:endParaRPr lang="en-US" sz="1300" dirty="0"/>
          </a:p>
        </p:txBody>
      </p:sp>
    </p:spTree>
    <p:extLst>
      <p:ext uri="{BB962C8B-B14F-4D97-AF65-F5344CB8AC3E}">
        <p14:creationId xmlns:p14="http://schemas.microsoft.com/office/powerpoint/2010/main" val="35258916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rPr>
              <a:t>I Can Help You!</a:t>
            </a:r>
            <a:endParaRPr lang="en-US" dirty="0"/>
          </a:p>
        </p:txBody>
      </p:sp>
      <p:sp>
        <p:nvSpPr>
          <p:cNvPr id="3" name="Content Placeholder 2"/>
          <p:cNvSpPr>
            <a:spLocks noGrp="1"/>
          </p:cNvSpPr>
          <p:nvPr>
            <p:ph idx="1"/>
          </p:nvPr>
        </p:nvSpPr>
        <p:spPr>
          <a:xfrm>
            <a:off x="2286000" y="2130432"/>
            <a:ext cx="6400800" cy="3880773"/>
          </a:xfrm>
        </p:spPr>
        <p:txBody>
          <a:bodyPr>
            <a:normAutofit lnSpcReduction="10000"/>
          </a:bodyPr>
          <a:lstStyle/>
          <a:p>
            <a:pPr marL="0" indent="0" algn="ctr">
              <a:buNone/>
            </a:pPr>
            <a:r>
              <a:rPr lang="en-US" sz="4400" b="1" dirty="0" smtClean="0">
                <a:solidFill>
                  <a:srgbClr val="CC0099"/>
                </a:solidFill>
              </a:rPr>
              <a:t> </a:t>
            </a:r>
            <a:r>
              <a:rPr lang="en-US" sz="3600" b="1" dirty="0" smtClean="0">
                <a:solidFill>
                  <a:srgbClr val="CC0099"/>
                </a:solidFill>
              </a:rPr>
              <a:t>Personal  </a:t>
            </a:r>
          </a:p>
          <a:p>
            <a:pPr marL="0" indent="0" algn="ctr">
              <a:buNone/>
            </a:pPr>
            <a:r>
              <a:rPr lang="en-US" sz="3600" b="1" dirty="0" smtClean="0">
                <a:solidFill>
                  <a:srgbClr val="CC0099"/>
                </a:solidFill>
              </a:rPr>
              <a:t>training and coaching </a:t>
            </a:r>
          </a:p>
          <a:p>
            <a:pPr marL="0" indent="0" algn="ctr">
              <a:buNone/>
            </a:pPr>
            <a:r>
              <a:rPr lang="en-US" sz="3600" b="1" dirty="0" smtClean="0">
                <a:solidFill>
                  <a:srgbClr val="CC0099"/>
                </a:solidFill>
              </a:rPr>
              <a:t>at your clinic </a:t>
            </a:r>
          </a:p>
          <a:p>
            <a:pPr marL="0" indent="0" algn="ctr">
              <a:buNone/>
            </a:pPr>
            <a:r>
              <a:rPr lang="en-US" sz="3600" b="1" dirty="0" smtClean="0">
                <a:solidFill>
                  <a:srgbClr val="CC0099"/>
                </a:solidFill>
              </a:rPr>
              <a:t>for you and your staff </a:t>
            </a:r>
          </a:p>
          <a:p>
            <a:pPr marL="0" indent="0" algn="ctr">
              <a:buNone/>
            </a:pPr>
            <a:r>
              <a:rPr lang="en-US" sz="3600" b="1" dirty="0" smtClean="0">
                <a:solidFill>
                  <a:srgbClr val="CC0099"/>
                </a:solidFill>
              </a:rPr>
              <a:t>specific to your needs </a:t>
            </a:r>
          </a:p>
          <a:p>
            <a:pPr marL="0" indent="0" algn="ctr">
              <a:buNone/>
            </a:pPr>
            <a:r>
              <a:rPr lang="en-US" sz="3600" b="1" dirty="0" smtClean="0">
                <a:solidFill>
                  <a:srgbClr val="CC0099"/>
                </a:solidFill>
              </a:rPr>
              <a:t>and goals</a:t>
            </a:r>
            <a:endParaRPr lang="en-US" sz="3600" b="1" dirty="0">
              <a:solidFill>
                <a:srgbClr val="CC0099"/>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104" y="1752600"/>
            <a:ext cx="1298096" cy="1944850"/>
          </a:xfrm>
          <a:prstGeom prst="rect">
            <a:avLst/>
          </a:prstGeom>
        </p:spPr>
      </p:pic>
      <p:pic>
        <p:nvPicPr>
          <p:cNvPr id="5"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848" y="3810000"/>
            <a:ext cx="1484552" cy="98504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546" y="4943526"/>
            <a:ext cx="1593054" cy="1381074"/>
          </a:xfrm>
          <a:prstGeom prst="rect">
            <a:avLst/>
          </a:prstGeom>
        </p:spPr>
      </p:pic>
    </p:spTree>
    <p:extLst>
      <p:ext uri="{BB962C8B-B14F-4D97-AF65-F5344CB8AC3E}">
        <p14:creationId xmlns:p14="http://schemas.microsoft.com/office/powerpoint/2010/main" val="29165967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Sign Up Today!</a:t>
            </a:r>
            <a:endParaRPr lang="en-US" b="1" dirty="0">
              <a:solidFill>
                <a:srgbClr val="00206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4572000"/>
            <a:ext cx="5257800" cy="1571844"/>
          </a:xfrm>
          <a:prstGeom prst="rect">
            <a:avLst/>
          </a:prstGeom>
        </p:spPr>
      </p:pic>
      <p:sp>
        <p:nvSpPr>
          <p:cNvPr id="6" name="Content Placeholder 5"/>
          <p:cNvSpPr>
            <a:spLocks noGrp="1"/>
          </p:cNvSpPr>
          <p:nvPr>
            <p:ph idx="1"/>
          </p:nvPr>
        </p:nvSpPr>
        <p:spPr>
          <a:xfrm>
            <a:off x="838200" y="2130433"/>
            <a:ext cx="7524711" cy="2136768"/>
          </a:xfrm>
        </p:spPr>
        <p:txBody>
          <a:bodyPr>
            <a:normAutofit/>
          </a:bodyPr>
          <a:lstStyle/>
          <a:p>
            <a:pPr marL="0" indent="0" algn="ctr">
              <a:buNone/>
            </a:pPr>
            <a:endParaRPr lang="en-US" sz="2000" b="1" dirty="0"/>
          </a:p>
          <a:p>
            <a:pPr marL="0" indent="0" algn="ctr">
              <a:buNone/>
            </a:pPr>
            <a:r>
              <a:rPr lang="en-US" sz="3200" b="1" dirty="0" smtClean="0">
                <a:solidFill>
                  <a:srgbClr val="CC0099"/>
                </a:solidFill>
              </a:rPr>
              <a:t>www.ClubReduceConsulting.com</a:t>
            </a:r>
          </a:p>
          <a:p>
            <a:pPr marL="0" indent="0" algn="ctr">
              <a:buNone/>
            </a:pPr>
            <a:r>
              <a:rPr lang="en-US" sz="2400" b="1" dirty="0" smtClean="0">
                <a:solidFill>
                  <a:srgbClr val="002060"/>
                </a:solidFill>
              </a:rPr>
              <a:t>801.917.0900</a:t>
            </a:r>
            <a:endParaRPr lang="en-US" sz="2400" b="1" dirty="0">
              <a:solidFill>
                <a:srgbClr val="002060"/>
              </a:solidFill>
            </a:endParaRPr>
          </a:p>
        </p:txBody>
      </p:sp>
    </p:spTree>
    <p:extLst>
      <p:ext uri="{BB962C8B-B14F-4D97-AF65-F5344CB8AC3E}">
        <p14:creationId xmlns:p14="http://schemas.microsoft.com/office/powerpoint/2010/main" val="25998345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Thank You!</a:t>
            </a:r>
            <a:endParaRPr lang="en-US" b="1" dirty="0">
              <a:solidFill>
                <a:srgbClr val="00206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2286000"/>
            <a:ext cx="8229599" cy="3657600"/>
          </a:xfrm>
        </p:spPr>
      </p:pic>
    </p:spTree>
    <p:extLst>
      <p:ext uri="{BB962C8B-B14F-4D97-AF65-F5344CB8AC3E}">
        <p14:creationId xmlns:p14="http://schemas.microsoft.com/office/powerpoint/2010/main" val="33425827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Goals</a:t>
            </a:r>
            <a:endParaRPr lang="en-US" b="1" dirty="0">
              <a:solidFill>
                <a:srgbClr val="002060"/>
              </a:solidFill>
            </a:endParaRPr>
          </a:p>
        </p:txBody>
      </p:sp>
      <p:sp>
        <p:nvSpPr>
          <p:cNvPr id="3" name="Content Placeholder 2"/>
          <p:cNvSpPr>
            <a:spLocks noGrp="1"/>
          </p:cNvSpPr>
          <p:nvPr>
            <p:ph idx="1"/>
          </p:nvPr>
        </p:nvSpPr>
        <p:spPr>
          <a:xfrm>
            <a:off x="2643886" y="1828800"/>
            <a:ext cx="6347714" cy="4182405"/>
          </a:xfrm>
        </p:spPr>
        <p:txBody>
          <a:bodyPr>
            <a:normAutofit fontScale="92500" lnSpcReduction="10000"/>
          </a:bodyPr>
          <a:lstStyle/>
          <a:p>
            <a:pPr marL="0" indent="0" algn="ctr">
              <a:buNone/>
            </a:pPr>
            <a:r>
              <a:rPr lang="en-US" sz="1700" b="1" i="1" dirty="0">
                <a:solidFill>
                  <a:schemeClr val="tx1"/>
                </a:solidFill>
              </a:rPr>
              <a:t>“Once you make a decision, the universe conspires to make it happen.” –Ralph Waldo </a:t>
            </a:r>
            <a:r>
              <a:rPr lang="en-US" sz="1700" b="1" i="1" dirty="0" smtClean="0">
                <a:solidFill>
                  <a:schemeClr val="tx1"/>
                </a:solidFill>
              </a:rPr>
              <a:t>Emerson</a:t>
            </a:r>
          </a:p>
          <a:p>
            <a:pPr marL="0" indent="0" algn="ctr">
              <a:buNone/>
            </a:pPr>
            <a:endParaRPr lang="en-US" sz="900" dirty="0"/>
          </a:p>
          <a:p>
            <a:pPr lvl="1">
              <a:buFont typeface="Wingdings" panose="05000000000000000000" pitchFamily="2" charset="2"/>
              <a:buChar char="q"/>
            </a:pPr>
            <a:r>
              <a:rPr lang="en-US" sz="1400" dirty="0"/>
              <a:t>Have you set a BIG, yet BELIEVABLE GOAL?</a:t>
            </a:r>
          </a:p>
          <a:p>
            <a:pPr lvl="1">
              <a:buFont typeface="Wingdings" panose="05000000000000000000" pitchFamily="2" charset="2"/>
              <a:buChar char="q"/>
            </a:pPr>
            <a:r>
              <a:rPr lang="en-US" sz="1400" dirty="0"/>
              <a:t>What is your OVERALL GOAL with this program? </a:t>
            </a:r>
          </a:p>
          <a:p>
            <a:pPr lvl="1">
              <a:buFont typeface="Wingdings" panose="05000000000000000000" pitchFamily="2" charset="2"/>
              <a:buChar char="q"/>
            </a:pPr>
            <a:r>
              <a:rPr lang="en-US" sz="1400" dirty="0"/>
              <a:t>How much are you going to make your FIRST MONTH?</a:t>
            </a:r>
          </a:p>
          <a:p>
            <a:pPr lvl="1">
              <a:buFont typeface="Wingdings" panose="05000000000000000000" pitchFamily="2" charset="2"/>
              <a:buChar char="q"/>
            </a:pPr>
            <a:r>
              <a:rPr lang="en-US" sz="1400" dirty="0"/>
              <a:t>How much are you going to make each month after 3 MONTHS?</a:t>
            </a:r>
          </a:p>
          <a:p>
            <a:pPr lvl="1">
              <a:buFont typeface="Wingdings" panose="05000000000000000000" pitchFamily="2" charset="2"/>
              <a:buChar char="q"/>
            </a:pPr>
            <a:r>
              <a:rPr lang="en-US" sz="1400" dirty="0"/>
              <a:t>How much are you going to make your FIRST YEAR?</a:t>
            </a:r>
          </a:p>
          <a:p>
            <a:pPr lvl="1">
              <a:buFont typeface="Wingdings" panose="05000000000000000000" pitchFamily="2" charset="2"/>
              <a:buChar char="q"/>
            </a:pPr>
            <a:r>
              <a:rPr lang="en-US" sz="1400" dirty="0"/>
              <a:t>Have you used the ONLINE MARKETING TOOL to set your goal and determine outcomes?</a:t>
            </a:r>
          </a:p>
          <a:p>
            <a:pPr lvl="1">
              <a:buFont typeface="Wingdings" panose="05000000000000000000" pitchFamily="2" charset="2"/>
              <a:buChar char="q"/>
            </a:pPr>
            <a:r>
              <a:rPr lang="en-US" sz="1400" dirty="0"/>
              <a:t>Have you put that goal number where you can SEE IT? (Up on your ceiling so you see it as you go to bed and as you wake up in the morning. Put it on your bathroom mirror. VISUALIZE depositing that much extra money each month.) </a:t>
            </a:r>
          </a:p>
          <a:p>
            <a:pPr lvl="1">
              <a:buFont typeface="Wingdings" panose="05000000000000000000" pitchFamily="2" charset="2"/>
              <a:buChar char="q"/>
            </a:pPr>
            <a:r>
              <a:rPr lang="en-US" sz="1400" dirty="0"/>
              <a:t>Have you placed the goal around the office in staff areas so they see it every day too?</a:t>
            </a:r>
          </a:p>
          <a:p>
            <a:pPr marL="0" indent="0">
              <a:buNone/>
            </a:pP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209801"/>
            <a:ext cx="2234389" cy="3657600"/>
          </a:xfrm>
          <a:prstGeom prst="rect">
            <a:avLst/>
          </a:prstGeom>
        </p:spPr>
      </p:pic>
    </p:spTree>
    <p:extLst>
      <p:ext uri="{BB962C8B-B14F-4D97-AF65-F5344CB8AC3E}">
        <p14:creationId xmlns:p14="http://schemas.microsoft.com/office/powerpoint/2010/main" val="11744295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Headspace</a:t>
            </a:r>
            <a:endParaRPr lang="en-US" b="1" dirty="0">
              <a:solidFill>
                <a:srgbClr val="002060"/>
              </a:solidFill>
            </a:endParaRPr>
          </a:p>
        </p:txBody>
      </p:sp>
      <p:sp>
        <p:nvSpPr>
          <p:cNvPr id="3" name="Content Placeholder 2"/>
          <p:cNvSpPr>
            <a:spLocks noGrp="1"/>
          </p:cNvSpPr>
          <p:nvPr>
            <p:ph idx="1"/>
          </p:nvPr>
        </p:nvSpPr>
        <p:spPr>
          <a:xfrm>
            <a:off x="2567686" y="2130432"/>
            <a:ext cx="6347714" cy="3880773"/>
          </a:xfrm>
        </p:spPr>
        <p:txBody>
          <a:bodyPr>
            <a:normAutofit fontScale="85000" lnSpcReduction="20000"/>
          </a:bodyPr>
          <a:lstStyle/>
          <a:p>
            <a:pPr marL="0" indent="0" algn="ctr">
              <a:buNone/>
            </a:pPr>
            <a:r>
              <a:rPr lang="en-US" sz="1900" b="1" i="1" dirty="0">
                <a:solidFill>
                  <a:schemeClr val="tx1"/>
                </a:solidFill>
              </a:rPr>
              <a:t>“Let a man RADICALLY alter his thoughts and he will be </a:t>
            </a:r>
            <a:r>
              <a:rPr lang="en-US" sz="1900" b="1" i="1" dirty="0" smtClean="0">
                <a:solidFill>
                  <a:schemeClr val="tx1"/>
                </a:solidFill>
              </a:rPr>
              <a:t>  amazed </a:t>
            </a:r>
            <a:r>
              <a:rPr lang="en-US" sz="1900" b="1" i="1" dirty="0">
                <a:solidFill>
                  <a:schemeClr val="tx1"/>
                </a:solidFill>
              </a:rPr>
              <a:t>at the rapid transformation it will effect in the material conditions of his life.”  -James Allen</a:t>
            </a:r>
            <a:endParaRPr lang="en-US" sz="1900" b="1" dirty="0">
              <a:solidFill>
                <a:schemeClr val="tx1"/>
              </a:solidFill>
            </a:endParaRPr>
          </a:p>
          <a:p>
            <a:pPr lvl="0">
              <a:buFont typeface="Wingdings" panose="05000000000000000000" pitchFamily="2" charset="2"/>
              <a:buChar char="q"/>
            </a:pPr>
            <a:endParaRPr lang="en-US" sz="900" dirty="0" smtClean="0"/>
          </a:p>
          <a:p>
            <a:pPr lvl="0">
              <a:buFont typeface="Wingdings" panose="05000000000000000000" pitchFamily="2" charset="2"/>
              <a:buChar char="q"/>
            </a:pPr>
            <a:r>
              <a:rPr lang="en-US" sz="1500" dirty="0" smtClean="0"/>
              <a:t>Do </a:t>
            </a:r>
            <a:r>
              <a:rPr lang="en-US" sz="1500" dirty="0"/>
              <a:t>you BELIEVE you can do this?</a:t>
            </a:r>
          </a:p>
          <a:p>
            <a:pPr lvl="0">
              <a:buFont typeface="Wingdings" panose="05000000000000000000" pitchFamily="2" charset="2"/>
              <a:buChar char="q"/>
            </a:pPr>
            <a:r>
              <a:rPr lang="en-US" sz="1500" dirty="0"/>
              <a:t>Are you listening to SMT “Self Mastery Technology” Daily? </a:t>
            </a:r>
          </a:p>
          <a:p>
            <a:pPr lvl="0">
              <a:buFont typeface="Wingdings" panose="05000000000000000000" pitchFamily="2" charset="2"/>
              <a:buChar char="q"/>
            </a:pPr>
            <a:r>
              <a:rPr lang="en-US" sz="1500" dirty="0"/>
              <a:t>Are you READING OR LISTENING to books on tape every day to fill your mind with positive affirmations and the belief that you can accomplish anything you put your mind to? (Books like; “ The Science of Getting Rich,” “Think and Grow Rich,” “Psycho Cybernetics,” “As A Man </a:t>
            </a:r>
            <a:r>
              <a:rPr lang="en-US" sz="1500" dirty="0" err="1"/>
              <a:t>Thinketh</a:t>
            </a:r>
            <a:r>
              <a:rPr lang="en-US" sz="1500" dirty="0"/>
              <a:t>,” “Seven Habits of Highly Effective People,” “Your Erroneous Zones,” and “The Edge,” etc. )</a:t>
            </a:r>
          </a:p>
          <a:p>
            <a:pPr lvl="0">
              <a:buFont typeface="Wingdings" panose="05000000000000000000" pitchFamily="2" charset="2"/>
              <a:buChar char="q"/>
            </a:pPr>
            <a:r>
              <a:rPr lang="en-US" sz="1500" dirty="0"/>
              <a:t>Have you stopped to analyze yourself to see if there is negativity in your life? If there is , resolve it now! Start asking the right questions. When something goes wrong say, “What’s great about this?” YOU CANNOT AFFORD THE EXPENSE OF A NEGATIVE THOUGHT! This will hold back your progress.</a:t>
            </a:r>
          </a:p>
          <a:p>
            <a:pPr lvl="0">
              <a:buFont typeface="Wingdings" panose="05000000000000000000" pitchFamily="2" charset="2"/>
              <a:buChar char="q"/>
            </a:pPr>
            <a:r>
              <a:rPr lang="en-US" sz="1500" dirty="0"/>
              <a:t>Do you have a PASSION for this work? YOUR ATTITUDE for this work will have the greatest effect on your success. </a:t>
            </a:r>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133600"/>
            <a:ext cx="2019005" cy="3610255"/>
          </a:xfrm>
          <a:prstGeom prst="rect">
            <a:avLst/>
          </a:prstGeom>
        </p:spPr>
      </p:pic>
    </p:spTree>
    <p:extLst>
      <p:ext uri="{BB962C8B-B14F-4D97-AF65-F5344CB8AC3E}">
        <p14:creationId xmlns:p14="http://schemas.microsoft.com/office/powerpoint/2010/main" val="24946216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7285" y="1098325"/>
            <a:ext cx="7456715" cy="1320800"/>
          </a:xfrm>
        </p:spPr>
        <p:txBody>
          <a:bodyPr>
            <a:normAutofit/>
          </a:bodyPr>
          <a:lstStyle/>
          <a:p>
            <a:r>
              <a:rPr lang="en-US" sz="3300" b="1" dirty="0" smtClean="0">
                <a:solidFill>
                  <a:srgbClr val="002060"/>
                </a:solidFill>
              </a:rPr>
              <a:t>Are you Practicing what you Preach?</a:t>
            </a:r>
            <a:endParaRPr lang="en-US" sz="3300" b="1" dirty="0">
              <a:solidFill>
                <a:srgbClr val="002060"/>
              </a:solidFill>
            </a:endParaRPr>
          </a:p>
        </p:txBody>
      </p:sp>
      <p:sp>
        <p:nvSpPr>
          <p:cNvPr id="3" name="Content Placeholder 2"/>
          <p:cNvSpPr>
            <a:spLocks noGrp="1"/>
          </p:cNvSpPr>
          <p:nvPr>
            <p:ph idx="1"/>
          </p:nvPr>
        </p:nvSpPr>
        <p:spPr>
          <a:xfrm>
            <a:off x="2491486" y="2130432"/>
            <a:ext cx="6347714" cy="3880773"/>
          </a:xfrm>
        </p:spPr>
        <p:txBody>
          <a:bodyPr>
            <a:normAutofit fontScale="92500" lnSpcReduction="20000"/>
          </a:bodyPr>
          <a:lstStyle/>
          <a:p>
            <a:pPr marL="0" indent="0" algn="ctr">
              <a:buNone/>
            </a:pPr>
            <a:r>
              <a:rPr lang="en-US" sz="1700" b="1" i="1" dirty="0">
                <a:solidFill>
                  <a:schemeClr val="tx1"/>
                </a:solidFill>
              </a:rPr>
              <a:t>“Let food be thy medicine and medicine be thy food.” </a:t>
            </a:r>
            <a:endParaRPr lang="en-US" sz="1700" b="1" i="1" dirty="0" smtClean="0">
              <a:solidFill>
                <a:schemeClr val="tx1"/>
              </a:solidFill>
            </a:endParaRPr>
          </a:p>
          <a:p>
            <a:pPr marL="0" indent="0" algn="ctr">
              <a:buNone/>
            </a:pPr>
            <a:r>
              <a:rPr lang="en-US" sz="1700" b="1" i="1" dirty="0" smtClean="0">
                <a:solidFill>
                  <a:schemeClr val="tx1"/>
                </a:solidFill>
              </a:rPr>
              <a:t>- </a:t>
            </a:r>
            <a:r>
              <a:rPr lang="en-US" sz="1700" b="1" i="1" dirty="0">
                <a:solidFill>
                  <a:schemeClr val="tx1"/>
                </a:solidFill>
              </a:rPr>
              <a:t>Hippocrates</a:t>
            </a:r>
            <a:endParaRPr lang="en-US" sz="1700" b="1" dirty="0">
              <a:solidFill>
                <a:schemeClr val="tx1"/>
              </a:solidFill>
            </a:endParaRPr>
          </a:p>
          <a:p>
            <a:pPr lvl="0">
              <a:buFont typeface="Wingdings" panose="05000000000000000000" pitchFamily="2" charset="2"/>
              <a:buChar char="q"/>
            </a:pPr>
            <a:endParaRPr lang="en-US" sz="900" dirty="0" smtClean="0"/>
          </a:p>
          <a:p>
            <a:pPr lvl="0">
              <a:buFont typeface="Wingdings" panose="05000000000000000000" pitchFamily="2" charset="2"/>
              <a:buChar char="q"/>
            </a:pPr>
            <a:r>
              <a:rPr lang="en-US" sz="1400" dirty="0" smtClean="0"/>
              <a:t>Have you done a WEIGHT LOSS PROGRAM yourself? </a:t>
            </a:r>
          </a:p>
          <a:p>
            <a:pPr lvl="0">
              <a:buFont typeface="Wingdings" panose="05000000000000000000" pitchFamily="2" charset="2"/>
              <a:buChar char="q"/>
            </a:pPr>
            <a:r>
              <a:rPr lang="en-US" sz="1400" dirty="0" smtClean="0"/>
              <a:t>Do you have your own PERSONAL STORY/TESTIMONY of the program and how it changed your life?</a:t>
            </a:r>
          </a:p>
          <a:p>
            <a:pPr lvl="0">
              <a:buFont typeface="Wingdings" panose="05000000000000000000" pitchFamily="2" charset="2"/>
              <a:buChar char="q"/>
            </a:pPr>
            <a:r>
              <a:rPr lang="en-US" sz="1400" dirty="0" smtClean="0"/>
              <a:t>Has every member of your STAFF done a program?</a:t>
            </a:r>
          </a:p>
          <a:p>
            <a:pPr lvl="0">
              <a:buFont typeface="Wingdings" panose="05000000000000000000" pitchFamily="2" charset="2"/>
              <a:buChar char="q"/>
            </a:pPr>
            <a:r>
              <a:rPr lang="en-US" sz="1400" dirty="0" smtClean="0"/>
              <a:t>Do your staff have their own personal story/testimony of the program and how it changed their life?</a:t>
            </a:r>
          </a:p>
          <a:p>
            <a:pPr lvl="0">
              <a:buFont typeface="Wingdings" panose="05000000000000000000" pitchFamily="2" charset="2"/>
              <a:buChar char="q"/>
            </a:pPr>
            <a:r>
              <a:rPr lang="en-US" sz="1400" dirty="0" smtClean="0"/>
              <a:t>Have you offered your staff a FREE 20-DAY PROGRAM and had them sign the agreement?</a:t>
            </a:r>
          </a:p>
          <a:p>
            <a:pPr lvl="0">
              <a:buFont typeface="Wingdings" panose="05000000000000000000" pitchFamily="2" charset="2"/>
              <a:buChar char="q"/>
            </a:pPr>
            <a:r>
              <a:rPr lang="en-US" sz="1400" dirty="0" smtClean="0"/>
              <a:t>Are you and your staff constantly EDUCATING YOURSELF on health and nutrition? Recommended reading includes: Dr. Singleton’s book “Weight Loss for Life in 10 Easy Steps,” the NEW Club Reduce Program Manuals on Candida and Maintenance, and the NEW Club Reduce Frequently Asked Questions (FAQs).</a:t>
            </a:r>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209800"/>
            <a:ext cx="1941191" cy="3467392"/>
          </a:xfrm>
          <a:prstGeom prst="rect">
            <a:avLst/>
          </a:prstGeom>
        </p:spPr>
      </p:pic>
    </p:spTree>
    <p:extLst>
      <p:ext uri="{BB962C8B-B14F-4D97-AF65-F5344CB8AC3E}">
        <p14:creationId xmlns:p14="http://schemas.microsoft.com/office/powerpoint/2010/main" val="5981347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Office Organization &amp; Flow</a:t>
            </a:r>
            <a:endParaRPr lang="en-US" b="1" dirty="0">
              <a:solidFill>
                <a:srgbClr val="002060"/>
              </a:solidFill>
            </a:endParaRPr>
          </a:p>
        </p:txBody>
      </p:sp>
      <p:sp>
        <p:nvSpPr>
          <p:cNvPr id="3" name="Content Placeholder 2"/>
          <p:cNvSpPr>
            <a:spLocks noGrp="1"/>
          </p:cNvSpPr>
          <p:nvPr>
            <p:ph idx="1"/>
          </p:nvPr>
        </p:nvSpPr>
        <p:spPr>
          <a:xfrm>
            <a:off x="2491486" y="2130432"/>
            <a:ext cx="6347714" cy="3880773"/>
          </a:xfrm>
        </p:spPr>
        <p:txBody>
          <a:bodyPr>
            <a:normAutofit fontScale="47500" lnSpcReduction="20000"/>
          </a:bodyPr>
          <a:lstStyle/>
          <a:p>
            <a:pPr marL="0" indent="0" algn="ctr">
              <a:buNone/>
            </a:pPr>
            <a:r>
              <a:rPr lang="en-US" sz="3400" b="1" i="1" dirty="0">
                <a:solidFill>
                  <a:schemeClr val="tx1"/>
                </a:solidFill>
              </a:rPr>
              <a:t>“In a successful organization, no detail is too small to escape close attention.” – Lou Holtz</a:t>
            </a:r>
            <a:endParaRPr lang="en-US" sz="3400" b="1" dirty="0">
              <a:solidFill>
                <a:schemeClr val="tx1"/>
              </a:solidFill>
            </a:endParaRPr>
          </a:p>
          <a:p>
            <a:pPr marL="0" indent="0">
              <a:buNone/>
            </a:pPr>
            <a:endParaRPr lang="en-US" dirty="0" smtClean="0"/>
          </a:p>
          <a:p>
            <a:pPr lvl="0">
              <a:buFont typeface="Wingdings" panose="05000000000000000000" pitchFamily="2" charset="2"/>
              <a:buChar char="q"/>
            </a:pPr>
            <a:r>
              <a:rPr lang="en-US" sz="2500" dirty="0"/>
              <a:t>Have you looked at your OFFICE SPACE and analyzed where you will put everything? Try several versions until you feel you have the best flow. </a:t>
            </a:r>
          </a:p>
          <a:p>
            <a:pPr lvl="0">
              <a:buFont typeface="Wingdings" panose="05000000000000000000" pitchFamily="2" charset="2"/>
              <a:buChar char="q"/>
            </a:pPr>
            <a:r>
              <a:rPr lang="en-US" sz="2500" dirty="0"/>
              <a:t>Where will you hold the SEMINARS?</a:t>
            </a:r>
          </a:p>
          <a:p>
            <a:pPr lvl="0">
              <a:buFont typeface="Wingdings" panose="05000000000000000000" pitchFamily="2" charset="2"/>
              <a:buChar char="q"/>
            </a:pPr>
            <a:r>
              <a:rPr lang="en-US" sz="2500" dirty="0"/>
              <a:t>How many CHAIRS can you fit?</a:t>
            </a:r>
          </a:p>
          <a:p>
            <a:pPr lvl="0">
              <a:buFont typeface="Wingdings" panose="05000000000000000000" pitchFamily="2" charset="2"/>
              <a:buChar char="q"/>
            </a:pPr>
            <a:r>
              <a:rPr lang="en-US" sz="2500" dirty="0"/>
              <a:t>Where will you do the initial ONE-ON-ONE EVALUATION?</a:t>
            </a:r>
          </a:p>
          <a:p>
            <a:pPr lvl="0">
              <a:buFont typeface="Wingdings" panose="05000000000000000000" pitchFamily="2" charset="2"/>
              <a:buChar char="q"/>
            </a:pPr>
            <a:r>
              <a:rPr lang="en-US" sz="2500" dirty="0"/>
              <a:t>Where will you EXPLAIN THE PROGRAM once they purchase?</a:t>
            </a:r>
          </a:p>
          <a:p>
            <a:pPr lvl="0">
              <a:buFont typeface="Wingdings" panose="05000000000000000000" pitchFamily="2" charset="2"/>
              <a:buChar char="q"/>
            </a:pPr>
            <a:r>
              <a:rPr lang="en-US" sz="2500" dirty="0"/>
              <a:t>Where will you have the WEEKLY WEIGHT LOSS ACCOUNTABILITY MEETINGS?</a:t>
            </a:r>
          </a:p>
          <a:p>
            <a:pPr lvl="0">
              <a:buFont typeface="Wingdings" panose="05000000000000000000" pitchFamily="2" charset="2"/>
              <a:buChar char="q"/>
            </a:pPr>
            <a:r>
              <a:rPr lang="en-US" sz="2500" dirty="0"/>
              <a:t>Where will you do your BODY WRAPS? (Best to have at least 2 locations)</a:t>
            </a:r>
          </a:p>
          <a:p>
            <a:pPr lvl="0">
              <a:buFont typeface="Wingdings" panose="05000000000000000000" pitchFamily="2" charset="2"/>
              <a:buChar char="q"/>
            </a:pPr>
            <a:r>
              <a:rPr lang="en-US" sz="2500" dirty="0"/>
              <a:t>Where will you put your SAUNA?</a:t>
            </a:r>
          </a:p>
          <a:p>
            <a:pPr lvl="0">
              <a:buFont typeface="Wingdings" panose="05000000000000000000" pitchFamily="2" charset="2"/>
              <a:buChar char="q"/>
            </a:pPr>
            <a:r>
              <a:rPr lang="en-US" sz="2500" dirty="0"/>
              <a:t>Where will you have your WHOLE BODY VIBRATION?</a:t>
            </a:r>
          </a:p>
          <a:p>
            <a:pPr lvl="0">
              <a:buFont typeface="Wingdings" panose="05000000000000000000" pitchFamily="2" charset="2"/>
              <a:buChar char="q"/>
            </a:pPr>
            <a:r>
              <a:rPr lang="en-US" sz="2500" dirty="0"/>
              <a:t>Where will you have EXERCISE WITH OXYGEN therapy? (optional)</a:t>
            </a:r>
          </a:p>
          <a:p>
            <a:pPr lvl="0">
              <a:buFont typeface="Wingdings" panose="05000000000000000000" pitchFamily="2" charset="2"/>
              <a:buChar char="q"/>
            </a:pPr>
            <a:r>
              <a:rPr lang="en-US" sz="2500" dirty="0"/>
              <a:t>How does your office LOOK, SMELL, and SOUND? Create a SPA-LIKE atmosphere</a:t>
            </a:r>
            <a:r>
              <a:rPr lang="en-US" sz="2500" dirty="0" smtClean="0"/>
              <a:t>.</a:t>
            </a:r>
            <a:endParaRPr lang="en-US" sz="25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362199"/>
            <a:ext cx="1828800" cy="3581401"/>
          </a:xfrm>
          <a:prstGeom prst="rect">
            <a:avLst/>
          </a:prstGeom>
        </p:spPr>
      </p:pic>
    </p:spTree>
    <p:extLst>
      <p:ext uri="{BB962C8B-B14F-4D97-AF65-F5344CB8AC3E}">
        <p14:creationId xmlns:p14="http://schemas.microsoft.com/office/powerpoint/2010/main" val="19636239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Solutions4 Set Up</a:t>
            </a:r>
            <a:endParaRPr lang="en-US" b="1" dirty="0">
              <a:solidFill>
                <a:srgbClr val="002060"/>
              </a:solidFill>
            </a:endParaRPr>
          </a:p>
        </p:txBody>
      </p:sp>
      <p:sp>
        <p:nvSpPr>
          <p:cNvPr id="3" name="Content Placeholder 2"/>
          <p:cNvSpPr>
            <a:spLocks noGrp="1"/>
          </p:cNvSpPr>
          <p:nvPr>
            <p:ph idx="1"/>
          </p:nvPr>
        </p:nvSpPr>
        <p:spPr>
          <a:xfrm>
            <a:off x="2415286" y="1905000"/>
            <a:ext cx="6347714" cy="4343400"/>
          </a:xfrm>
        </p:spPr>
        <p:txBody>
          <a:bodyPr>
            <a:normAutofit fontScale="25000" lnSpcReduction="20000"/>
          </a:bodyPr>
          <a:lstStyle/>
          <a:p>
            <a:pPr marL="0" indent="0" algn="ctr">
              <a:buNone/>
            </a:pPr>
            <a:r>
              <a:rPr lang="en-US" sz="6400" b="1" i="1" dirty="0"/>
              <a:t>“The first wealth is health” – Ralph Waldo </a:t>
            </a:r>
            <a:r>
              <a:rPr lang="en-US" sz="6400" b="1" i="1" dirty="0" smtClean="0"/>
              <a:t>Emerson</a:t>
            </a:r>
            <a:endParaRPr lang="en-US" sz="6400" b="1" dirty="0" smtClean="0"/>
          </a:p>
          <a:p>
            <a:pPr marL="0" indent="0">
              <a:buNone/>
            </a:pPr>
            <a:endParaRPr lang="en-US" dirty="0"/>
          </a:p>
          <a:p>
            <a:pPr>
              <a:buFont typeface="Wingdings" panose="05000000000000000000" pitchFamily="2" charset="2"/>
              <a:buChar char="q"/>
            </a:pPr>
            <a:r>
              <a:rPr lang="en-US" sz="4400" dirty="0" smtClean="0"/>
              <a:t>Have </a:t>
            </a:r>
            <a:r>
              <a:rPr lang="en-US" sz="4400" dirty="0"/>
              <a:t>you set up a SOLUTIONS4 ACCOUNT? You may do so by calling 877.817.6074.</a:t>
            </a:r>
          </a:p>
          <a:p>
            <a:pPr lvl="0">
              <a:buFont typeface="Wingdings" panose="05000000000000000000" pitchFamily="2" charset="2"/>
              <a:buChar char="q"/>
            </a:pPr>
            <a:r>
              <a:rPr lang="en-US" sz="4400" dirty="0"/>
              <a:t>Have you PURCHASED ENOUGH PRODUCT to have on hand so when a patient buys a program, they leave with all the products?</a:t>
            </a:r>
          </a:p>
          <a:p>
            <a:pPr lvl="0">
              <a:buFont typeface="Wingdings" panose="05000000000000000000" pitchFamily="2" charset="2"/>
              <a:buChar char="q"/>
            </a:pPr>
            <a:r>
              <a:rPr lang="en-US" sz="4400" dirty="0"/>
              <a:t>Do you have at least one (1) preferably two (2) of each of the basic PROGRAM SUPPLEMENT KITS on hand in your office? Basic programs include: 20-Day Rejuvenation, 5-Week Candida, 12-Week Candida.</a:t>
            </a:r>
          </a:p>
          <a:p>
            <a:pPr lvl="0">
              <a:buFont typeface="Wingdings" panose="05000000000000000000" pitchFamily="2" charset="2"/>
              <a:buChar char="q"/>
            </a:pPr>
            <a:r>
              <a:rPr lang="en-US" sz="4400" dirty="0"/>
              <a:t>Do you have at least one (1) preferably two (2) of each flavor of the Solutions 4 Nutritional Shakes? Flavors include: Chocolate, Vanilla, </a:t>
            </a:r>
            <a:r>
              <a:rPr lang="en-US" sz="4400" dirty="0" smtClean="0"/>
              <a:t>Strawberry</a:t>
            </a:r>
            <a:r>
              <a:rPr lang="en-US" sz="4400" dirty="0"/>
              <a:t>, Orange Cream.</a:t>
            </a:r>
          </a:p>
          <a:p>
            <a:pPr lvl="0">
              <a:buFont typeface="Wingdings" panose="05000000000000000000" pitchFamily="2" charset="2"/>
              <a:buChar char="q"/>
            </a:pPr>
            <a:r>
              <a:rPr lang="en-US" sz="4400" dirty="0"/>
              <a:t>Have you printed and displayed the SERVICES POSTERS that educate your patients about the services they are receiving where they receive the service? (Whole Body Vibration, Exercise with Oxygen, Infra-Red Sauna, Detoxifying Body Wrap, etc.)</a:t>
            </a:r>
          </a:p>
          <a:p>
            <a:pPr lvl="0">
              <a:buFont typeface="Wingdings" panose="05000000000000000000" pitchFamily="2" charset="2"/>
              <a:buChar char="q"/>
            </a:pPr>
            <a:r>
              <a:rPr lang="en-US" sz="4400" dirty="0"/>
              <a:t>Have you purchased Solutions4 PRODUCT BAGS for patients to carry their product in upon purchase?</a:t>
            </a:r>
          </a:p>
          <a:p>
            <a:pPr lvl="0">
              <a:buFont typeface="Wingdings" panose="05000000000000000000" pitchFamily="2" charset="2"/>
              <a:buChar char="q"/>
            </a:pPr>
            <a:r>
              <a:rPr lang="en-US" sz="4400" dirty="0"/>
              <a:t>Have you set up a Solutions4 DISPLAY showing all the products in your front desk area?</a:t>
            </a:r>
          </a:p>
          <a:p>
            <a:pPr lvl="0">
              <a:buFont typeface="Wingdings" panose="05000000000000000000" pitchFamily="2" charset="2"/>
              <a:buChar char="q"/>
            </a:pPr>
            <a:r>
              <a:rPr lang="en-US" sz="4400" dirty="0"/>
              <a:t>Have you printed the “BENEFIT LABELS” from Club Reduce that shows the benefits of each product to be placed by each product on the display?</a:t>
            </a:r>
          </a:p>
          <a:p>
            <a:pPr lvl="0">
              <a:buFont typeface="Wingdings" panose="05000000000000000000" pitchFamily="2" charset="2"/>
              <a:buChar char="q"/>
            </a:pPr>
            <a:r>
              <a:rPr lang="en-US" sz="4400" dirty="0"/>
              <a:t>Are you using EMPTY bottles on your display so people will not take them?</a:t>
            </a:r>
          </a:p>
          <a:p>
            <a:pPr lvl="0">
              <a:buFont typeface="Wingdings" panose="05000000000000000000" pitchFamily="2" charset="2"/>
              <a:buChar char="q"/>
            </a:pPr>
            <a:r>
              <a:rPr lang="en-US" sz="4400" dirty="0"/>
              <a:t>Have you PRINTED the Solutions 4 NUTRITIONAL REFERENCE GUIDE to be used at the front desk and by the coach to aid in recommending supplements for each patients needs</a:t>
            </a:r>
            <a:r>
              <a:rPr lang="en-US" sz="4400" dirty="0" smtClean="0"/>
              <a:t>?</a:t>
            </a:r>
            <a:endParaRPr lang="en-US" sz="4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719" y="2554432"/>
            <a:ext cx="2175681" cy="3312968"/>
          </a:xfrm>
          <a:prstGeom prst="rect">
            <a:avLst/>
          </a:prstGeom>
        </p:spPr>
      </p:pic>
    </p:spTree>
    <p:extLst>
      <p:ext uri="{BB962C8B-B14F-4D97-AF65-F5344CB8AC3E}">
        <p14:creationId xmlns:p14="http://schemas.microsoft.com/office/powerpoint/2010/main" val="25007954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Services, Programs, Price</a:t>
            </a:r>
            <a:endParaRPr lang="en-US" b="1" dirty="0">
              <a:solidFill>
                <a:srgbClr val="002060"/>
              </a:solidFill>
            </a:endParaRPr>
          </a:p>
        </p:txBody>
      </p:sp>
      <p:sp>
        <p:nvSpPr>
          <p:cNvPr id="3" name="Content Placeholder 2"/>
          <p:cNvSpPr>
            <a:spLocks noGrp="1"/>
          </p:cNvSpPr>
          <p:nvPr>
            <p:ph idx="1"/>
          </p:nvPr>
        </p:nvSpPr>
        <p:spPr>
          <a:xfrm>
            <a:off x="2186686" y="2130432"/>
            <a:ext cx="6347714" cy="4117968"/>
          </a:xfrm>
        </p:spPr>
        <p:txBody>
          <a:bodyPr>
            <a:normAutofit lnSpcReduction="10000"/>
          </a:bodyPr>
          <a:lstStyle/>
          <a:p>
            <a:pPr marL="0" indent="0" algn="ctr">
              <a:buNone/>
            </a:pPr>
            <a:r>
              <a:rPr lang="en-US" sz="1400" b="1" i="1" dirty="0"/>
              <a:t>“The best way to find yourself is to lose yourself in the service of others.” –Mahatma Gandhi</a:t>
            </a:r>
            <a:endParaRPr lang="en-US" sz="1400" b="1" dirty="0"/>
          </a:p>
          <a:p>
            <a:pPr marL="0" indent="0" algn="ctr">
              <a:buNone/>
            </a:pPr>
            <a:endParaRPr lang="en-US" sz="800" dirty="0" smtClean="0"/>
          </a:p>
          <a:p>
            <a:pPr lvl="0">
              <a:buFont typeface="Wingdings" panose="05000000000000000000" pitchFamily="2" charset="2"/>
              <a:buChar char="q"/>
            </a:pPr>
            <a:r>
              <a:rPr lang="en-US" sz="1400" dirty="0"/>
              <a:t>Have you determined what SERVICES you will be offering in your clinic and as part of your weight loss programs? (Coaching, Solutions4, Exercise with Oxygen, Whole Body Vibration, Infrared Sauna, Detoxifying Body Wrap, Self Mastery Technology, </a:t>
            </a:r>
            <a:r>
              <a:rPr lang="en-US" sz="1400" dirty="0" err="1"/>
              <a:t>Lipo</a:t>
            </a:r>
            <a:r>
              <a:rPr lang="en-US" sz="1400" dirty="0"/>
              <a:t>-Laser, etc.)</a:t>
            </a:r>
          </a:p>
          <a:p>
            <a:pPr lvl="0">
              <a:buFont typeface="Wingdings" panose="05000000000000000000" pitchFamily="2" charset="2"/>
              <a:buChar char="q"/>
            </a:pPr>
            <a:r>
              <a:rPr lang="en-US" sz="1400" dirty="0"/>
              <a:t>Have you determined the COST of each of these services and the total cost of each program?</a:t>
            </a:r>
          </a:p>
          <a:p>
            <a:pPr lvl="0">
              <a:buFont typeface="Wingdings" panose="05000000000000000000" pitchFamily="2" charset="2"/>
              <a:buChar char="q"/>
            </a:pPr>
            <a:r>
              <a:rPr lang="en-US" sz="1400" dirty="0"/>
              <a:t>Have you updated your PROGRAM PROTOCOL SHEETS with your services and prices?</a:t>
            </a:r>
          </a:p>
          <a:p>
            <a:pPr lvl="0">
              <a:buFont typeface="Wingdings" panose="05000000000000000000" pitchFamily="2" charset="2"/>
              <a:buChar char="q"/>
            </a:pPr>
            <a:r>
              <a:rPr lang="en-US" sz="1400" dirty="0"/>
              <a:t>Have you ORDERED or PRINTED your PROGRAM BOOKS to give to the patient when they purchase a program? (20-Day, 5-Week, 12 Week, </a:t>
            </a:r>
            <a:r>
              <a:rPr lang="en-US" sz="1400" dirty="0" err="1"/>
              <a:t>Lipo</a:t>
            </a:r>
            <a:r>
              <a:rPr lang="en-US" sz="1400" dirty="0"/>
              <a:t>-Laser, etc.)</a:t>
            </a:r>
          </a:p>
          <a:p>
            <a:pPr lvl="0">
              <a:buFont typeface="Wingdings" panose="05000000000000000000" pitchFamily="2" charset="2"/>
              <a:buChar char="q"/>
            </a:pPr>
            <a:r>
              <a:rPr lang="en-US" sz="1400" dirty="0"/>
              <a:t>Have you created several PATIENT FOLDERS for each program to have ready for when someone signs up?</a:t>
            </a:r>
          </a:p>
          <a:p>
            <a:pPr marL="0" indent="0">
              <a:buNone/>
            </a:pPr>
            <a:endParaRPr lang="en-US" sz="1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808" y="2514600"/>
            <a:ext cx="1733792" cy="3052955"/>
          </a:xfrm>
          <a:prstGeom prst="rect">
            <a:avLst/>
          </a:prstGeom>
        </p:spPr>
      </p:pic>
    </p:spTree>
    <p:extLst>
      <p:ext uri="{BB962C8B-B14F-4D97-AF65-F5344CB8AC3E}">
        <p14:creationId xmlns:p14="http://schemas.microsoft.com/office/powerpoint/2010/main" val="17391185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2060"/>
                </a:solidFill>
              </a:rPr>
              <a:t>Staffing:	</a:t>
            </a:r>
            <a:r>
              <a:rPr lang="en-US" sz="2400" b="1" dirty="0" smtClean="0">
                <a:solidFill>
                  <a:srgbClr val="002060"/>
                </a:solidFill>
              </a:rPr>
              <a:t>Key Roles &amp; Responsibilities</a:t>
            </a:r>
            <a:endParaRPr lang="en-US" sz="2400" b="1" dirty="0">
              <a:solidFill>
                <a:srgbClr val="002060"/>
              </a:solidFill>
            </a:endParaRPr>
          </a:p>
        </p:txBody>
      </p:sp>
      <p:sp>
        <p:nvSpPr>
          <p:cNvPr id="3" name="Content Placeholder 2"/>
          <p:cNvSpPr>
            <a:spLocks noGrp="1"/>
          </p:cNvSpPr>
          <p:nvPr>
            <p:ph idx="1"/>
          </p:nvPr>
        </p:nvSpPr>
        <p:spPr>
          <a:xfrm>
            <a:off x="2491486" y="1905000"/>
            <a:ext cx="6347714" cy="4343400"/>
          </a:xfrm>
        </p:spPr>
        <p:txBody>
          <a:bodyPr>
            <a:normAutofit fontScale="25000" lnSpcReduction="20000"/>
          </a:bodyPr>
          <a:lstStyle/>
          <a:p>
            <a:pPr marL="0" indent="0" algn="ctr">
              <a:buNone/>
            </a:pPr>
            <a:r>
              <a:rPr lang="en-US" sz="5600" b="1" i="1" dirty="0"/>
              <a:t>“Employers and business leaders need people who can think for themselves – who can take initiative and be the solution to problems.”  </a:t>
            </a:r>
            <a:r>
              <a:rPr lang="en-US" sz="5600" b="1" i="1" dirty="0" smtClean="0"/>
              <a:t>  – </a:t>
            </a:r>
            <a:r>
              <a:rPr lang="en-US" sz="5600" b="1" i="1" dirty="0"/>
              <a:t>Stephen Covey</a:t>
            </a:r>
            <a:endParaRPr lang="en-US" sz="5600" b="1" dirty="0"/>
          </a:p>
          <a:p>
            <a:pPr marL="0" indent="0">
              <a:buNone/>
            </a:pPr>
            <a:endParaRPr lang="en-US" dirty="0" smtClean="0"/>
          </a:p>
          <a:p>
            <a:pPr lvl="0">
              <a:buFont typeface="Wingdings" panose="05000000000000000000" pitchFamily="2" charset="2"/>
              <a:buChar char="q"/>
            </a:pPr>
            <a:r>
              <a:rPr lang="en-US" sz="3200" dirty="0"/>
              <a:t>Who is accountable for the OFFICE MANAGER responsibilities?</a:t>
            </a:r>
          </a:p>
          <a:p>
            <a:pPr lvl="0">
              <a:buFont typeface="Wingdings" panose="05000000000000000000" pitchFamily="2" charset="2"/>
              <a:buChar char="q"/>
            </a:pPr>
            <a:r>
              <a:rPr lang="en-US" sz="3200" dirty="0"/>
              <a:t>Who is accountable for the FRONT DESK responsibilities?</a:t>
            </a:r>
          </a:p>
          <a:p>
            <a:pPr lvl="0">
              <a:buFont typeface="Wingdings" panose="05000000000000000000" pitchFamily="2" charset="2"/>
              <a:buChar char="q"/>
            </a:pPr>
            <a:r>
              <a:rPr lang="en-US" sz="3200" dirty="0"/>
              <a:t>Who is accountable for the THERAPIST responsibilities?</a:t>
            </a:r>
          </a:p>
          <a:p>
            <a:pPr lvl="0">
              <a:buFont typeface="Wingdings" panose="05000000000000000000" pitchFamily="2" charset="2"/>
              <a:buChar char="q"/>
            </a:pPr>
            <a:r>
              <a:rPr lang="en-US" sz="3200" dirty="0"/>
              <a:t>Who is accountable for the WEIGHT LOSS ACCOUNTABILITY COACH responsibilities?</a:t>
            </a:r>
          </a:p>
          <a:p>
            <a:pPr lvl="0">
              <a:buFont typeface="Wingdings" panose="05000000000000000000" pitchFamily="2" charset="2"/>
              <a:buChar char="q"/>
            </a:pPr>
            <a:r>
              <a:rPr lang="en-US" sz="3200" dirty="0"/>
              <a:t>Who is accountable for the MARKETING responsibilities?</a:t>
            </a:r>
          </a:p>
          <a:p>
            <a:pPr lvl="0">
              <a:buFont typeface="Wingdings" panose="05000000000000000000" pitchFamily="2" charset="2"/>
              <a:buChar char="q"/>
            </a:pPr>
            <a:r>
              <a:rPr lang="en-US" sz="3200" dirty="0"/>
              <a:t>Who is accountable for the SEMINAR ASSISTANT responsibilities?</a:t>
            </a:r>
          </a:p>
          <a:p>
            <a:pPr lvl="0">
              <a:buFont typeface="Wingdings" panose="05000000000000000000" pitchFamily="2" charset="2"/>
              <a:buChar char="q"/>
            </a:pPr>
            <a:r>
              <a:rPr lang="en-US" sz="3200" dirty="0"/>
              <a:t>Who will be giving the SEMINAR presentation?</a:t>
            </a:r>
          </a:p>
          <a:p>
            <a:pPr lvl="0">
              <a:buFont typeface="Wingdings" panose="05000000000000000000" pitchFamily="2" charset="2"/>
              <a:buChar char="q"/>
            </a:pPr>
            <a:r>
              <a:rPr lang="en-US" sz="3200" dirty="0"/>
              <a:t>Who will be doing SALES as in the ONE-ON-ONE EVALUATIONS and CLOSINGS with potential patients? (We recommend the Seminar Presenter and Evaluation/Closer be the same person.)</a:t>
            </a:r>
          </a:p>
          <a:p>
            <a:pPr lvl="0">
              <a:buFont typeface="Wingdings" panose="05000000000000000000" pitchFamily="2" charset="2"/>
              <a:buChar char="q"/>
            </a:pPr>
            <a:r>
              <a:rPr lang="en-US" sz="3200" dirty="0"/>
              <a:t>Who in your office is working to REACTIVATE past patients?</a:t>
            </a:r>
          </a:p>
          <a:p>
            <a:pPr lvl="0">
              <a:buFont typeface="Wingdings" panose="05000000000000000000" pitchFamily="2" charset="2"/>
              <a:buChar char="q"/>
            </a:pPr>
            <a:r>
              <a:rPr lang="en-US" sz="3200" dirty="0"/>
              <a:t>Do you and your staff understand the LIFECYCLE OF A POTENTIAL PATIENT so they get the big picture and their role in it?</a:t>
            </a:r>
          </a:p>
          <a:p>
            <a:pPr lvl="0">
              <a:buFont typeface="Wingdings" panose="05000000000000000000" pitchFamily="2" charset="2"/>
              <a:buChar char="q"/>
            </a:pPr>
            <a:r>
              <a:rPr lang="en-US" sz="3200" dirty="0"/>
              <a:t>Has each of your staff printed out their JOB DESCRIPTION, DAILY CHECKLIST, and METRICS for each of the areas of responsibility they are accountable for? </a:t>
            </a:r>
          </a:p>
          <a:p>
            <a:pPr lvl="0">
              <a:buFont typeface="Wingdings" panose="05000000000000000000" pitchFamily="2" charset="2"/>
              <a:buChar char="q"/>
            </a:pPr>
            <a:r>
              <a:rPr lang="en-US" sz="3200" dirty="0"/>
              <a:t>Are your staff COMPLETING and turning in their checklists and metrics daily?</a:t>
            </a:r>
          </a:p>
          <a:p>
            <a:pPr lvl="0">
              <a:buFont typeface="Wingdings" panose="05000000000000000000" pitchFamily="2" charset="2"/>
              <a:buChar char="q"/>
            </a:pPr>
            <a:r>
              <a:rPr lang="en-US" sz="3200" dirty="0"/>
              <a:t>Are each of your staff CLEAR on the metrics they are to be keeping and WHY?</a:t>
            </a:r>
          </a:p>
          <a:p>
            <a:pPr lvl="0">
              <a:buFont typeface="Wingdings" panose="05000000000000000000" pitchFamily="2" charset="2"/>
              <a:buChar char="q"/>
            </a:pPr>
            <a:r>
              <a:rPr lang="en-US" sz="3200" dirty="0"/>
              <a:t>Do each of your staff know how to use the Club Reduce FOLLOW-UP SYSTEM specific to their job duties?</a:t>
            </a:r>
          </a:p>
          <a:p>
            <a:pPr lvl="0">
              <a:buFont typeface="Wingdings" panose="05000000000000000000" pitchFamily="2" charset="2"/>
              <a:buChar char="q"/>
            </a:pPr>
            <a:r>
              <a:rPr lang="en-US" sz="3200" dirty="0"/>
              <a:t>Have each of your staff read and signed the GENERAL POLICIES and NEW HIRE documents</a:t>
            </a:r>
            <a:r>
              <a:rPr lang="en-US" sz="3200" dirty="0" smtClean="0"/>
              <a:t>?</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371" y="2514600"/>
            <a:ext cx="2110686" cy="3162300"/>
          </a:xfrm>
          <a:prstGeom prst="rect">
            <a:avLst/>
          </a:prstGeom>
        </p:spPr>
      </p:pic>
    </p:spTree>
    <p:extLst>
      <p:ext uri="{BB962C8B-B14F-4D97-AF65-F5344CB8AC3E}">
        <p14:creationId xmlns:p14="http://schemas.microsoft.com/office/powerpoint/2010/main" val="3804501071"/>
      </p:ext>
    </p:extLst>
  </p:cSld>
  <p:clrMapOvr>
    <a:masterClrMapping/>
  </p:clrMapOvr>
  <p:timing>
    <p:tnLst>
      <p:par>
        <p:cTn id="1" dur="indefinite" restart="never" nodeType="tmRoot"/>
      </p:par>
    </p:tnLst>
  </p:timing>
</p:sld>
</file>

<file path=ppt/theme/theme1.xml><?xml version="1.0" encoding="utf-8"?>
<a:theme xmlns:a="http://schemas.openxmlformats.org/drawingml/2006/main" name="Summit Theme2">
  <a:themeElements>
    <a:clrScheme name="Summit">
      <a:dk1>
        <a:sysClr val="windowText" lastClr="000000"/>
      </a:dk1>
      <a:lt1>
        <a:sysClr val="window" lastClr="FFFFFF"/>
      </a:lt1>
      <a:dk2>
        <a:srgbClr val="212745"/>
      </a:dk2>
      <a:lt2>
        <a:srgbClr val="B4DCFA"/>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Summit Theme2" id="{83D47FF7-11E3-46B3-B6C8-47182CAB036F}" vid="{767691FB-7488-4E78-BF6D-2C8939C82CD9}"/>
    </a:ext>
  </a:extLst>
</a:theme>
</file>

<file path=docProps/app.xml><?xml version="1.0" encoding="utf-8"?>
<Properties xmlns="http://schemas.openxmlformats.org/officeDocument/2006/extended-properties" xmlns:vt="http://schemas.openxmlformats.org/officeDocument/2006/docPropsVTypes">
  <Template>Summit Theme2</Template>
  <TotalTime>1790</TotalTime>
  <Words>3263</Words>
  <Application>Microsoft Office PowerPoint</Application>
  <PresentationFormat>On-screen Show (4:3)</PresentationFormat>
  <Paragraphs>239</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Summit Theme2</vt:lpstr>
      <vt:lpstr>Master the  Success Checklist  </vt:lpstr>
      <vt:lpstr>PowerPoint Presentation</vt:lpstr>
      <vt:lpstr>Goals</vt:lpstr>
      <vt:lpstr>Headspace</vt:lpstr>
      <vt:lpstr>Are you Practicing what you Preach?</vt:lpstr>
      <vt:lpstr>Office Organization &amp; Flow</vt:lpstr>
      <vt:lpstr>Solutions4 Set Up</vt:lpstr>
      <vt:lpstr>Services, Programs, Price</vt:lpstr>
      <vt:lpstr>Staffing: Key Roles &amp; Responsibilities</vt:lpstr>
      <vt:lpstr>Schedule First Seminar            Ready, FIRE, Aim!</vt:lpstr>
      <vt:lpstr>Marketing to Current Patients           for Weight Loss</vt:lpstr>
      <vt:lpstr>Marketing to Current Patients           for Weight Loss</vt:lpstr>
      <vt:lpstr>Marketing to Current Patients           for Weight Loss</vt:lpstr>
      <vt:lpstr>Marketing to Current Patients           for Weight Loss</vt:lpstr>
      <vt:lpstr>Marketing Plan            More Leads! More Leads! More Leads!</vt:lpstr>
      <vt:lpstr>How to Sell a Program</vt:lpstr>
      <vt:lpstr>Weight Loss Accountability         Coaching for Success</vt:lpstr>
      <vt:lpstr>Management</vt:lpstr>
      <vt:lpstr>Ongoing Education</vt:lpstr>
      <vt:lpstr>3 Things You Need to Succeed</vt:lpstr>
      <vt:lpstr>I Can Help You!</vt:lpstr>
      <vt:lpstr>Sign Up Today!</vt:lpstr>
      <vt:lpstr>Thank You!</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Lighthouse</dc:creator>
  <cp:lastModifiedBy>Lighthouse</cp:lastModifiedBy>
  <cp:revision>232</cp:revision>
  <dcterms:created xsi:type="dcterms:W3CDTF">2014-11-10T20:49:45Z</dcterms:created>
  <dcterms:modified xsi:type="dcterms:W3CDTF">2015-08-04T16:20:20Z</dcterms:modified>
</cp:coreProperties>
</file>