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6" r:id="rId2"/>
    <p:sldId id="353" r:id="rId3"/>
    <p:sldId id="416" r:id="rId4"/>
    <p:sldId id="388" r:id="rId5"/>
    <p:sldId id="257" r:id="rId6"/>
    <p:sldId id="411" r:id="rId7"/>
    <p:sldId id="414" r:id="rId8"/>
    <p:sldId id="408" r:id="rId9"/>
    <p:sldId id="393" r:id="rId10"/>
    <p:sldId id="410" r:id="rId11"/>
    <p:sldId id="415" r:id="rId12"/>
    <p:sldId id="412" r:id="rId13"/>
    <p:sldId id="413" r:id="rId14"/>
    <p:sldId id="399" r:id="rId15"/>
    <p:sldId id="400" r:id="rId16"/>
    <p:sldId id="401" r:id="rId17"/>
    <p:sldId id="403" r:id="rId18"/>
    <p:sldId id="337" r:id="rId19"/>
    <p:sldId id="409" r:id="rId20"/>
    <p:sldId id="383"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797B89E-E78B-4854-8BE4-51D27772652A}">
          <p14:sldIdLst>
            <p14:sldId id="256"/>
            <p14:sldId id="353"/>
            <p14:sldId id="416"/>
            <p14:sldId id="388"/>
            <p14:sldId id="257"/>
            <p14:sldId id="411"/>
            <p14:sldId id="414"/>
            <p14:sldId id="408"/>
            <p14:sldId id="393"/>
            <p14:sldId id="410"/>
            <p14:sldId id="415"/>
            <p14:sldId id="412"/>
            <p14:sldId id="413"/>
            <p14:sldId id="399"/>
            <p14:sldId id="400"/>
            <p14:sldId id="401"/>
            <p14:sldId id="403"/>
            <p14:sldId id="337"/>
          </p14:sldIdLst>
        </p14:section>
        <p14:section name="Untitled Section" id="{7DEC86DB-80D6-49F3-AB40-4808DDDF65FF}">
          <p14:sldIdLst>
            <p14:sldId id="409"/>
            <p14:sldId id="383"/>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7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66" autoAdjust="0"/>
    <p:restoredTop sz="94660" autoAdjust="0"/>
  </p:normalViewPr>
  <p:slideViewPr>
    <p:cSldViewPr snapToGrid="0">
      <p:cViewPr>
        <p:scale>
          <a:sx n="66" d="100"/>
          <a:sy n="66" d="100"/>
        </p:scale>
        <p:origin x="-2208" y="-666"/>
      </p:cViewPr>
      <p:guideLst>
        <p:guide orient="horz" pos="2160"/>
        <p:guide pos="2880"/>
      </p:guideLst>
    </p:cSldViewPr>
  </p:slideViewPr>
  <p:outlineViewPr>
    <p:cViewPr>
      <p:scale>
        <a:sx n="33" d="100"/>
        <a:sy n="33" d="100"/>
      </p:scale>
      <p:origin x="0" y="346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627" cy="464980"/>
          </a:xfrm>
          <a:prstGeom prst="rect">
            <a:avLst/>
          </a:prstGeom>
        </p:spPr>
        <p:txBody>
          <a:bodyPr vert="horz" lIns="92117" tIns="46058" rIns="92117" bIns="46058" rtlCol="0"/>
          <a:lstStyle>
            <a:lvl1pPr algn="l">
              <a:defRPr sz="1200"/>
            </a:lvl1pPr>
          </a:lstStyle>
          <a:p>
            <a:endParaRPr lang="en-US"/>
          </a:p>
        </p:txBody>
      </p:sp>
      <p:sp>
        <p:nvSpPr>
          <p:cNvPr id="3" name="Date Placeholder 2"/>
          <p:cNvSpPr>
            <a:spLocks noGrp="1"/>
          </p:cNvSpPr>
          <p:nvPr>
            <p:ph type="dt" sz="quarter" idx="1"/>
          </p:nvPr>
        </p:nvSpPr>
        <p:spPr>
          <a:xfrm>
            <a:off x="3971172" y="1"/>
            <a:ext cx="3037627" cy="464980"/>
          </a:xfrm>
          <a:prstGeom prst="rect">
            <a:avLst/>
          </a:prstGeom>
        </p:spPr>
        <p:txBody>
          <a:bodyPr vert="horz" lIns="92117" tIns="46058" rIns="92117" bIns="46058" rtlCol="0"/>
          <a:lstStyle>
            <a:lvl1pPr algn="r">
              <a:defRPr sz="1200"/>
            </a:lvl1pPr>
          </a:lstStyle>
          <a:p>
            <a:fld id="{5C7F8F78-2AC4-467C-A055-38E2B695F65F}" type="datetimeFigureOut">
              <a:rPr lang="en-US" smtClean="0"/>
              <a:t>8/9/2016</a:t>
            </a:fld>
            <a:endParaRPr lang="en-US"/>
          </a:p>
        </p:txBody>
      </p:sp>
      <p:sp>
        <p:nvSpPr>
          <p:cNvPr id="4" name="Footer Placeholder 3"/>
          <p:cNvSpPr>
            <a:spLocks noGrp="1"/>
          </p:cNvSpPr>
          <p:nvPr>
            <p:ph type="ftr" sz="quarter" idx="2"/>
          </p:nvPr>
        </p:nvSpPr>
        <p:spPr>
          <a:xfrm>
            <a:off x="0" y="8829823"/>
            <a:ext cx="3037627" cy="464980"/>
          </a:xfrm>
          <a:prstGeom prst="rect">
            <a:avLst/>
          </a:prstGeom>
        </p:spPr>
        <p:txBody>
          <a:bodyPr vert="horz" lIns="92117" tIns="46058" rIns="92117" bIns="46058" rtlCol="0" anchor="b"/>
          <a:lstStyle>
            <a:lvl1pPr algn="l">
              <a:defRPr sz="1200"/>
            </a:lvl1pPr>
          </a:lstStyle>
          <a:p>
            <a:endParaRPr lang="en-US"/>
          </a:p>
        </p:txBody>
      </p:sp>
      <p:sp>
        <p:nvSpPr>
          <p:cNvPr id="5" name="Slide Number Placeholder 4"/>
          <p:cNvSpPr>
            <a:spLocks noGrp="1"/>
          </p:cNvSpPr>
          <p:nvPr>
            <p:ph type="sldNum" sz="quarter" idx="3"/>
          </p:nvPr>
        </p:nvSpPr>
        <p:spPr>
          <a:xfrm>
            <a:off x="3971172" y="8829823"/>
            <a:ext cx="3037627" cy="464980"/>
          </a:xfrm>
          <a:prstGeom prst="rect">
            <a:avLst/>
          </a:prstGeom>
        </p:spPr>
        <p:txBody>
          <a:bodyPr vert="horz" lIns="92117" tIns="46058" rIns="92117" bIns="46058" rtlCol="0" anchor="b"/>
          <a:lstStyle>
            <a:lvl1pPr algn="r">
              <a:defRPr sz="1200"/>
            </a:lvl1pPr>
          </a:lstStyle>
          <a:p>
            <a:fld id="{1FCF018A-CF5B-419F-8B92-4EB5FD3416E7}" type="slidenum">
              <a:rPr lang="en-US" smtClean="0"/>
              <a:t>‹#›</a:t>
            </a:fld>
            <a:endParaRPr lang="en-US"/>
          </a:p>
        </p:txBody>
      </p:sp>
    </p:spTree>
    <p:extLst>
      <p:ext uri="{BB962C8B-B14F-4D97-AF65-F5344CB8AC3E}">
        <p14:creationId xmlns:p14="http://schemas.microsoft.com/office/powerpoint/2010/main" val="1166099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3176" tIns="46588" rIns="93176" bIns="46588" rtlCol="0"/>
          <a:lstStyle>
            <a:lvl1pPr algn="r">
              <a:defRPr sz="1200"/>
            </a:lvl1pPr>
          </a:lstStyle>
          <a:p>
            <a:fld id="{BFA9EE88-52A6-4DEA-B2D6-1F357986D165}" type="datetimeFigureOut">
              <a:rPr lang="en-US" smtClean="0"/>
              <a:t>8/9/2016</a:t>
            </a:fld>
            <a:endParaRPr lang="en-US"/>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1" y="4473893"/>
            <a:ext cx="5608320" cy="3660458"/>
          </a:xfrm>
          <a:prstGeom prst="rect">
            <a:avLst/>
          </a:prstGeom>
        </p:spPr>
        <p:txBody>
          <a:bodyPr vert="horz" lIns="93176" tIns="46588" rIns="93176" bIns="4658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6434"/>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6" tIns="46588" rIns="93176" bIns="46588" rtlCol="0" anchor="b"/>
          <a:lstStyle>
            <a:lvl1pPr algn="r">
              <a:defRPr sz="1200"/>
            </a:lvl1pPr>
          </a:lstStyle>
          <a:p>
            <a:fld id="{7C8FEF65-A512-4AE1-8B81-B7DA49CFC200}" type="slidenum">
              <a:rPr lang="en-US" smtClean="0"/>
              <a:t>‹#›</a:t>
            </a:fld>
            <a:endParaRPr lang="en-US"/>
          </a:p>
        </p:txBody>
      </p:sp>
    </p:spTree>
    <p:extLst>
      <p:ext uri="{BB962C8B-B14F-4D97-AF65-F5344CB8AC3E}">
        <p14:creationId xmlns:p14="http://schemas.microsoft.com/office/powerpoint/2010/main" val="1457181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970544" y="1146427"/>
            <a:ext cx="7202913" cy="878993"/>
          </a:xfrm>
        </p:spPr>
        <p:txBody>
          <a:bodyPr anchor="b">
            <a:noAutofit/>
          </a:bodyPr>
          <a:lstStyle>
            <a:lvl1pPr algn="l">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70544" y="2222847"/>
            <a:ext cx="7202913" cy="3824662"/>
          </a:xfrm>
        </p:spPr>
        <p:txBody>
          <a:bodyPr anchor="t"/>
          <a:lstStyle>
            <a:lvl1pPr marL="0" indent="0" algn="l">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08377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1273" y="1098325"/>
            <a:ext cx="7647708" cy="112634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31273" y="2337955"/>
            <a:ext cx="7647708" cy="35901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48267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2" y="997528"/>
            <a:ext cx="7796644" cy="932873"/>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1" y="2160589"/>
            <a:ext cx="3764972" cy="388077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4346" y="2160590"/>
            <a:ext cx="3771900" cy="388077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748065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831273" y="1098325"/>
            <a:ext cx="764770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1274" y="2419126"/>
            <a:ext cx="7647707" cy="37634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977752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8102" y="880828"/>
            <a:ext cx="8324195" cy="1723549"/>
          </a:xfrm>
          <a:prstGeom prst="rect">
            <a:avLst/>
          </a:prstGeom>
          <a:noFill/>
        </p:spPr>
        <p:txBody>
          <a:bodyPr wrap="square" rtlCol="0">
            <a:spAutoFit/>
          </a:bodyPr>
          <a:lstStyle/>
          <a:p>
            <a:pPr algn="r"/>
            <a:r>
              <a:rPr lang="en-US" sz="4000" b="1" dirty="0" smtClean="0">
                <a:solidFill>
                  <a:srgbClr val="0070C0"/>
                </a:solidFill>
              </a:rPr>
              <a:t>Product Spotlight</a:t>
            </a:r>
            <a:endParaRPr lang="en-US" sz="4000" b="1" dirty="0">
              <a:solidFill>
                <a:srgbClr val="0070C0"/>
              </a:solidFill>
            </a:endParaRPr>
          </a:p>
          <a:p>
            <a:pPr algn="r"/>
            <a:r>
              <a:rPr lang="en-US" sz="6600" b="1" dirty="0" smtClean="0">
                <a:solidFill>
                  <a:srgbClr val="0070C0"/>
                </a:solidFill>
              </a:rPr>
              <a:t>The Quick Start Kits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8025" y="3156240"/>
            <a:ext cx="1371600" cy="1807152"/>
          </a:xfrm>
          <a:prstGeom prst="rect">
            <a:avLst/>
          </a:prstGeom>
        </p:spPr>
      </p:pic>
      <p:sp>
        <p:nvSpPr>
          <p:cNvPr id="6" name="Rectangle 5"/>
          <p:cNvSpPr/>
          <p:nvPr/>
        </p:nvSpPr>
        <p:spPr>
          <a:xfrm>
            <a:off x="1769053" y="4995725"/>
            <a:ext cx="6743699" cy="892552"/>
          </a:xfrm>
          <a:prstGeom prst="rect">
            <a:avLst/>
          </a:prstGeom>
        </p:spPr>
        <p:txBody>
          <a:bodyPr wrap="square">
            <a:spAutoFit/>
          </a:bodyPr>
          <a:lstStyle/>
          <a:p>
            <a:pPr algn="r"/>
            <a:r>
              <a:rPr lang="en-US" sz="2000" i="1" dirty="0" err="1" smtClean="0">
                <a:solidFill>
                  <a:srgbClr val="002060"/>
                </a:solidFill>
              </a:rPr>
              <a:t>Shar</a:t>
            </a:r>
            <a:r>
              <a:rPr lang="en-US" sz="2000" i="1" dirty="0" smtClean="0">
                <a:solidFill>
                  <a:srgbClr val="002060"/>
                </a:solidFill>
              </a:rPr>
              <a:t> Lewis</a:t>
            </a:r>
            <a:endParaRPr lang="en-US" sz="1600" i="1" dirty="0" smtClean="0"/>
          </a:p>
          <a:p>
            <a:pPr algn="r"/>
            <a:r>
              <a:rPr lang="en-US" sz="1600" i="1" dirty="0" smtClean="0"/>
              <a:t>Club Reduce Consultant</a:t>
            </a:r>
          </a:p>
          <a:p>
            <a:pPr algn="r"/>
            <a:r>
              <a:rPr lang="en-US" sz="1600" i="1" dirty="0" smtClean="0"/>
              <a:t>Vice President of Business Development</a:t>
            </a:r>
            <a:endParaRPr lang="en-US" sz="1600" i="1" dirty="0"/>
          </a:p>
        </p:txBody>
      </p:sp>
    </p:spTree>
    <p:extLst>
      <p:ext uri="{BB962C8B-B14F-4D97-AF65-F5344CB8AC3E}">
        <p14:creationId xmlns:p14="http://schemas.microsoft.com/office/powerpoint/2010/main" val="4261340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0250" y="403225"/>
            <a:ext cx="8801100" cy="848187"/>
          </a:xfrm>
          <a:prstGeom prst="rect">
            <a:avLst/>
          </a:prstGeom>
        </p:spPr>
        <p:txBody>
          <a:bodyPr vert="horz" lIns="91440" tIns="45720" rIns="91440" bIns="45720" rtlCol="0" anchor="b">
            <a:noAutofit/>
          </a:bodyPr>
          <a:lstStyle>
            <a:lvl1pPr algn="l" defTabSz="342900" rtl="0" eaLnBrk="1" latinLnBrk="0" hangingPunct="1">
              <a:spcBef>
                <a:spcPct val="0"/>
              </a:spcBef>
              <a:buNone/>
              <a:defRPr sz="405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b="1" dirty="0" smtClean="0">
                <a:solidFill>
                  <a:srgbClr val="1C77A4"/>
                </a:solidFill>
              </a:rPr>
              <a:t>Product </a:t>
            </a:r>
            <a:r>
              <a:rPr lang="en-US" sz="4400" b="1" dirty="0" smtClean="0">
                <a:solidFill>
                  <a:srgbClr val="1C77A4"/>
                </a:solidFill>
              </a:rPr>
              <a:t>Take-a-Way Cards</a:t>
            </a:r>
            <a:endParaRPr lang="en-US" sz="4400" b="1" dirty="0">
              <a:solidFill>
                <a:srgbClr val="1C77A4"/>
              </a:solidFill>
            </a:endParaRPr>
          </a:p>
        </p:txBody>
      </p:sp>
      <p:sp>
        <p:nvSpPr>
          <p:cNvPr id="6" name="Subtitle 2"/>
          <p:cNvSpPr txBox="1">
            <a:spLocks/>
          </p:cNvSpPr>
          <p:nvPr/>
        </p:nvSpPr>
        <p:spPr>
          <a:xfrm>
            <a:off x="218341" y="5937828"/>
            <a:ext cx="8788400" cy="698500"/>
          </a:xfrm>
          <a:prstGeom prst="rect">
            <a:avLst/>
          </a:prstGeom>
        </p:spPr>
        <p:txBody>
          <a:bodyPr vert="horz" lIns="91440" tIns="45720" rIns="91440" bIns="45720" rtlCol="0">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lgn="ctr">
              <a:buNone/>
            </a:pPr>
            <a:r>
              <a:rPr lang="en-US" sz="2000" dirty="0" smtClean="0">
                <a:solidFill>
                  <a:srgbClr val="0070C0"/>
                </a:solidFill>
              </a:rPr>
              <a:t>Place in acrylic brochure holder by the POP and Product Box at front desk.</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7632" y="1251412"/>
            <a:ext cx="1910224" cy="4706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43381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0250" y="695325"/>
            <a:ext cx="8801100" cy="848187"/>
          </a:xfrm>
          <a:prstGeom prst="rect">
            <a:avLst/>
          </a:prstGeom>
        </p:spPr>
        <p:txBody>
          <a:bodyPr vert="horz" lIns="91440" tIns="45720" rIns="91440" bIns="45720" rtlCol="0" anchor="b">
            <a:noAutofit/>
          </a:bodyPr>
          <a:lstStyle>
            <a:lvl1pPr algn="l" defTabSz="342900" rtl="0" eaLnBrk="1" latinLnBrk="0" hangingPunct="1">
              <a:spcBef>
                <a:spcPct val="0"/>
              </a:spcBef>
              <a:buNone/>
              <a:defRPr sz="405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b="1" dirty="0" smtClean="0">
                <a:solidFill>
                  <a:srgbClr val="1C77A4"/>
                </a:solidFill>
              </a:rPr>
              <a:t>Product Postcard</a:t>
            </a:r>
            <a:endParaRPr lang="en-US" sz="4400" b="1" dirty="0">
              <a:solidFill>
                <a:srgbClr val="1C77A4"/>
              </a:solidFill>
            </a:endParaRPr>
          </a:p>
        </p:txBody>
      </p:sp>
      <p:sp>
        <p:nvSpPr>
          <p:cNvPr id="3" name="Subtitle 2"/>
          <p:cNvSpPr txBox="1">
            <a:spLocks/>
          </p:cNvSpPr>
          <p:nvPr/>
        </p:nvSpPr>
        <p:spPr>
          <a:xfrm>
            <a:off x="218341" y="5763658"/>
            <a:ext cx="8788400" cy="698500"/>
          </a:xfrm>
          <a:prstGeom prst="rect">
            <a:avLst/>
          </a:prstGeom>
        </p:spPr>
        <p:txBody>
          <a:bodyPr vert="horz" lIns="91440" tIns="45720" rIns="91440" bIns="45720" rtlCol="0">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lgn="ctr">
              <a:buNone/>
            </a:pPr>
            <a:r>
              <a:rPr lang="en-US" sz="2000" dirty="0" smtClean="0">
                <a:solidFill>
                  <a:srgbClr val="0070C0"/>
                </a:solidFill>
              </a:rPr>
              <a:t>Mail this postcard to your patients.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340" y="2269584"/>
            <a:ext cx="8752117" cy="2912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80638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0250" y="593727"/>
            <a:ext cx="8801100" cy="848187"/>
          </a:xfrm>
          <a:prstGeom prst="rect">
            <a:avLst/>
          </a:prstGeom>
        </p:spPr>
        <p:txBody>
          <a:bodyPr vert="horz" lIns="91440" tIns="45720" rIns="91440" bIns="45720" rtlCol="0" anchor="b">
            <a:noAutofit/>
          </a:bodyPr>
          <a:lstStyle>
            <a:lvl1pPr algn="l" defTabSz="342900" rtl="0" eaLnBrk="1" latinLnBrk="0" hangingPunct="1">
              <a:spcBef>
                <a:spcPct val="0"/>
              </a:spcBef>
              <a:buNone/>
              <a:defRPr sz="405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b="1" dirty="0" smtClean="0">
                <a:solidFill>
                  <a:srgbClr val="1C77A4"/>
                </a:solidFill>
              </a:rPr>
              <a:t>Newsletter Product Feature</a:t>
            </a:r>
            <a:endParaRPr lang="en-US" sz="4400" b="1" dirty="0">
              <a:solidFill>
                <a:srgbClr val="1C77A4"/>
              </a:solidFill>
            </a:endParaRPr>
          </a:p>
        </p:txBody>
      </p:sp>
      <p:sp>
        <p:nvSpPr>
          <p:cNvPr id="3" name="Subtitle 2"/>
          <p:cNvSpPr txBox="1">
            <a:spLocks/>
          </p:cNvSpPr>
          <p:nvPr/>
        </p:nvSpPr>
        <p:spPr>
          <a:xfrm>
            <a:off x="218341" y="5908798"/>
            <a:ext cx="8788400" cy="698500"/>
          </a:xfrm>
          <a:prstGeom prst="rect">
            <a:avLst/>
          </a:prstGeom>
        </p:spPr>
        <p:txBody>
          <a:bodyPr vert="horz" lIns="91440" tIns="45720" rIns="91440" bIns="45720" rtlCol="0">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lgn="ctr">
              <a:buNone/>
            </a:pPr>
            <a:r>
              <a:rPr lang="en-US" sz="2000" dirty="0" smtClean="0">
                <a:solidFill>
                  <a:srgbClr val="0070C0"/>
                </a:solidFill>
              </a:rPr>
              <a:t>Mail the full size newsletter or newsletter postcard to your patients.</a:t>
            </a: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8991" y="3798951"/>
            <a:ext cx="2835341" cy="213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7813" y="1545565"/>
            <a:ext cx="2827565" cy="2132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1382" y="1763275"/>
            <a:ext cx="3150961" cy="3956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25034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0250" y="695325"/>
            <a:ext cx="8801100" cy="848187"/>
          </a:xfrm>
          <a:prstGeom prst="rect">
            <a:avLst/>
          </a:prstGeom>
        </p:spPr>
        <p:txBody>
          <a:bodyPr vert="horz" lIns="91440" tIns="45720" rIns="91440" bIns="45720" rtlCol="0" anchor="b">
            <a:noAutofit/>
          </a:bodyPr>
          <a:lstStyle>
            <a:lvl1pPr algn="l" defTabSz="342900" rtl="0" eaLnBrk="1" latinLnBrk="0" hangingPunct="1">
              <a:spcBef>
                <a:spcPct val="0"/>
              </a:spcBef>
              <a:buNone/>
              <a:defRPr sz="405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b="1" dirty="0" smtClean="0">
                <a:solidFill>
                  <a:srgbClr val="1C77A4"/>
                </a:solidFill>
              </a:rPr>
              <a:t>Product Email Blurb</a:t>
            </a:r>
            <a:endParaRPr lang="en-US" sz="4400" b="1" dirty="0">
              <a:solidFill>
                <a:srgbClr val="1C77A4"/>
              </a:solidFill>
            </a:endParaRPr>
          </a:p>
        </p:txBody>
      </p:sp>
      <p:sp>
        <p:nvSpPr>
          <p:cNvPr id="3" name="Subtitle 2"/>
          <p:cNvSpPr txBox="1">
            <a:spLocks/>
          </p:cNvSpPr>
          <p:nvPr/>
        </p:nvSpPr>
        <p:spPr>
          <a:xfrm>
            <a:off x="218341" y="5836228"/>
            <a:ext cx="8788400" cy="698500"/>
          </a:xfrm>
          <a:prstGeom prst="rect">
            <a:avLst/>
          </a:prstGeom>
        </p:spPr>
        <p:txBody>
          <a:bodyPr vert="horz" lIns="91440" tIns="45720" rIns="91440" bIns="45720" rtlCol="0">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lgn="ctr">
              <a:buNone/>
            </a:pPr>
            <a:r>
              <a:rPr lang="en-US" sz="2000" dirty="0" smtClean="0">
                <a:solidFill>
                  <a:srgbClr val="0070C0"/>
                </a:solidFill>
              </a:rPr>
              <a:t>Email your patients about the product of the month.</a:t>
            </a:r>
          </a:p>
        </p:txBody>
      </p:sp>
      <p:sp>
        <p:nvSpPr>
          <p:cNvPr id="2" name="Title 1"/>
          <p:cNvSpPr>
            <a:spLocks noGrp="1"/>
          </p:cNvSpPr>
          <p:nvPr>
            <p:ph type="ctrTitle"/>
          </p:nvPr>
        </p:nvSpPr>
        <p:spPr>
          <a:xfrm>
            <a:off x="596899" y="5528735"/>
            <a:ext cx="8077201" cy="878993"/>
          </a:xfrm>
        </p:spPr>
        <p:txBody>
          <a:bodyPr/>
          <a:lstStyle/>
          <a:p>
            <a:r>
              <a:rPr lang="en-US" sz="1600" dirty="0" smtClean="0">
                <a:solidFill>
                  <a:schemeClr val="tx2"/>
                </a:solidFill>
              </a:rPr>
              <a:t>Dear Patient,</a:t>
            </a:r>
            <a:br>
              <a:rPr lang="en-US" sz="1600" dirty="0" smtClean="0">
                <a:solidFill>
                  <a:schemeClr val="tx2"/>
                </a:solidFill>
              </a:rPr>
            </a:br>
            <a:r>
              <a:rPr lang="en-US" sz="1600" dirty="0">
                <a:solidFill>
                  <a:schemeClr val="tx2"/>
                </a:solidFill>
              </a:rPr>
              <a:t/>
            </a:r>
            <a:br>
              <a:rPr lang="en-US" sz="1600" dirty="0">
                <a:solidFill>
                  <a:schemeClr val="tx2"/>
                </a:solidFill>
              </a:rPr>
            </a:br>
            <a:r>
              <a:rPr lang="en-US" sz="1600" dirty="0" smtClean="0">
                <a:solidFill>
                  <a:schemeClr val="tx2"/>
                </a:solidFill>
              </a:rPr>
              <a:t>Have you tried the NEW Solutions4 7,14 or 21-Day QUICK START KITs to  detoxify your body and lose weight?</a:t>
            </a:r>
            <a:br>
              <a:rPr lang="en-US" sz="1600" dirty="0" smtClean="0">
                <a:solidFill>
                  <a:schemeClr val="tx2"/>
                </a:solidFill>
              </a:rPr>
            </a:br>
            <a:r>
              <a:rPr lang="en-US" sz="1600" dirty="0">
                <a:solidFill>
                  <a:schemeClr val="tx2"/>
                </a:solidFill>
              </a:rPr>
              <a:t/>
            </a:r>
            <a:br>
              <a:rPr lang="en-US" sz="1600" dirty="0">
                <a:solidFill>
                  <a:schemeClr val="tx2"/>
                </a:solidFill>
              </a:rPr>
            </a:br>
            <a:r>
              <a:rPr lang="en-US" sz="1600" b="1" dirty="0" smtClean="0">
                <a:solidFill>
                  <a:schemeClr val="tx2"/>
                </a:solidFill>
              </a:rPr>
              <a:t>These kits are great for you, your family, and </a:t>
            </a:r>
            <a:r>
              <a:rPr lang="en-US" sz="1600" b="1" dirty="0" smtClean="0">
                <a:solidFill>
                  <a:schemeClr val="tx2"/>
                </a:solidFill>
              </a:rPr>
              <a:t>friends, </a:t>
            </a:r>
            <a:r>
              <a:rPr lang="en-US" sz="1600" b="1" dirty="0" smtClean="0">
                <a:solidFill>
                  <a:schemeClr val="tx2"/>
                </a:solidFill>
              </a:rPr>
              <a:t>for quick </a:t>
            </a:r>
            <a:r>
              <a:rPr lang="en-US" sz="1600" b="1" dirty="0">
                <a:solidFill>
                  <a:schemeClr val="tx2"/>
                </a:solidFill>
              </a:rPr>
              <a:t>weight loss results </a:t>
            </a:r>
            <a:r>
              <a:rPr lang="en-US" sz="1600" b="1" dirty="0" smtClean="0">
                <a:solidFill>
                  <a:schemeClr val="tx2"/>
                </a:solidFill>
              </a:rPr>
              <a:t>with </a:t>
            </a:r>
            <a:r>
              <a:rPr lang="en-US" sz="1600" b="1" dirty="0">
                <a:solidFill>
                  <a:schemeClr val="tx2"/>
                </a:solidFill>
              </a:rPr>
              <a:t>total body health support for every body, every lifestyle and every budget.</a:t>
            </a:r>
            <a:br>
              <a:rPr lang="en-US" sz="1600" b="1" dirty="0">
                <a:solidFill>
                  <a:schemeClr val="tx2"/>
                </a:solidFill>
              </a:rPr>
            </a:br>
            <a:r>
              <a:rPr lang="en-US" sz="1600" dirty="0">
                <a:solidFill>
                  <a:schemeClr val="tx2"/>
                </a:solidFill>
              </a:rPr>
              <a:t/>
            </a:r>
            <a:br>
              <a:rPr lang="en-US" sz="1600" dirty="0">
                <a:solidFill>
                  <a:schemeClr val="tx2"/>
                </a:solidFill>
              </a:rPr>
            </a:br>
            <a:r>
              <a:rPr lang="en-US" sz="1600" dirty="0" smtClean="0">
                <a:solidFill>
                  <a:schemeClr val="tx2"/>
                </a:solidFill>
              </a:rPr>
              <a:t>- Rids body of toxins and increases fat burning hormones</a:t>
            </a:r>
            <a:br>
              <a:rPr lang="en-US" sz="1600" dirty="0" smtClean="0">
                <a:solidFill>
                  <a:schemeClr val="tx2"/>
                </a:solidFill>
              </a:rPr>
            </a:br>
            <a:r>
              <a:rPr lang="en-US" sz="1600" dirty="0" smtClean="0">
                <a:solidFill>
                  <a:schemeClr val="tx2"/>
                </a:solidFill>
              </a:rPr>
              <a:t>- Suppresses appetite and increased metabolism naturally</a:t>
            </a:r>
            <a:br>
              <a:rPr lang="en-US" sz="1600" dirty="0" smtClean="0">
                <a:solidFill>
                  <a:schemeClr val="tx2"/>
                </a:solidFill>
              </a:rPr>
            </a:br>
            <a:r>
              <a:rPr lang="en-US" sz="1600" dirty="0" smtClean="0">
                <a:solidFill>
                  <a:schemeClr val="tx2"/>
                </a:solidFill>
              </a:rPr>
              <a:t>- Improves lean muscle and helps eliminate belly fat</a:t>
            </a:r>
            <a:br>
              <a:rPr lang="en-US" sz="1600" dirty="0" smtClean="0">
                <a:solidFill>
                  <a:schemeClr val="tx2"/>
                </a:solidFill>
              </a:rPr>
            </a:br>
            <a:r>
              <a:rPr lang="en-US" sz="1600" dirty="0" smtClean="0">
                <a:solidFill>
                  <a:schemeClr val="tx2"/>
                </a:solidFill>
              </a:rPr>
              <a:t>- Simple, convenient and easy to use</a:t>
            </a:r>
            <a:br>
              <a:rPr lang="en-US" sz="1600" dirty="0" smtClean="0">
                <a:solidFill>
                  <a:schemeClr val="tx2"/>
                </a:solidFill>
              </a:rPr>
            </a:br>
            <a:r>
              <a:rPr lang="en-US" sz="1600" dirty="0">
                <a:solidFill>
                  <a:schemeClr val="tx2"/>
                </a:solidFill>
              </a:rPr>
              <a:t/>
            </a:r>
            <a:br>
              <a:rPr lang="en-US" sz="1600" dirty="0">
                <a:solidFill>
                  <a:schemeClr val="tx2"/>
                </a:solidFill>
              </a:rPr>
            </a:br>
            <a:r>
              <a:rPr lang="en-US" sz="1600" dirty="0" smtClean="0">
                <a:solidFill>
                  <a:schemeClr val="tx2"/>
                </a:solidFill>
              </a:rPr>
              <a:t>Call Dr. Jones TODAY at (801) 123-4567 to see if this kit is right for you!</a:t>
            </a:r>
            <a:br>
              <a:rPr lang="en-US" sz="1600" dirty="0" smtClean="0">
                <a:solidFill>
                  <a:schemeClr val="tx2"/>
                </a:solidFill>
              </a:rPr>
            </a:br>
            <a:r>
              <a:rPr lang="en-US" sz="1600" dirty="0">
                <a:solidFill>
                  <a:schemeClr val="tx2"/>
                </a:solidFill>
              </a:rPr>
              <a:t/>
            </a:r>
            <a:br>
              <a:rPr lang="en-US" sz="1600" dirty="0">
                <a:solidFill>
                  <a:schemeClr val="tx2"/>
                </a:solidFill>
              </a:rPr>
            </a:br>
            <a:r>
              <a:rPr lang="en-US" sz="1600" dirty="0" smtClean="0">
                <a:solidFill>
                  <a:schemeClr val="tx2"/>
                </a:solidFill>
              </a:rPr>
              <a:t>Yours in Health</a:t>
            </a:r>
            <a:r>
              <a:rPr lang="en-US" sz="1600" dirty="0" smtClean="0">
                <a:solidFill>
                  <a:schemeClr val="tx2"/>
                </a:solidFill>
              </a:rPr>
              <a:t>,</a:t>
            </a:r>
            <a:br>
              <a:rPr lang="en-US" sz="1600" dirty="0" smtClean="0">
                <a:solidFill>
                  <a:schemeClr val="tx2"/>
                </a:solidFill>
              </a:rPr>
            </a:br>
            <a:r>
              <a:rPr lang="en-US" sz="1600" dirty="0">
                <a:solidFill>
                  <a:schemeClr val="tx2"/>
                </a:solidFill>
              </a:rPr>
              <a:t/>
            </a:r>
            <a:br>
              <a:rPr lang="en-US" sz="1600" dirty="0">
                <a:solidFill>
                  <a:schemeClr val="tx2"/>
                </a:solidFill>
              </a:rPr>
            </a:br>
            <a:r>
              <a:rPr lang="en-US" sz="2000" dirty="0" smtClean="0"/>
              <a:t/>
            </a:r>
            <a:br>
              <a:rPr lang="en-US" sz="2000" dirty="0" smtClean="0"/>
            </a:br>
            <a:endParaRPr lang="en-US" sz="2000" dirty="0"/>
          </a:p>
        </p:txBody>
      </p:sp>
    </p:spTree>
    <p:extLst>
      <p:ext uri="{BB962C8B-B14F-4D97-AF65-F5344CB8AC3E}">
        <p14:creationId xmlns:p14="http://schemas.microsoft.com/office/powerpoint/2010/main" val="2487334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497" y="695965"/>
            <a:ext cx="8315325" cy="1126342"/>
          </a:xfrm>
        </p:spPr>
        <p:txBody>
          <a:bodyPr>
            <a:noAutofit/>
          </a:bodyPr>
          <a:lstStyle/>
          <a:p>
            <a:pPr algn="ctr"/>
            <a:r>
              <a:rPr lang="en-US" sz="4000" b="1" dirty="0" smtClean="0">
                <a:solidFill>
                  <a:srgbClr val="1C77A4"/>
                </a:solidFill>
              </a:rPr>
              <a:t>And…It’s So Cost Effective </a:t>
            </a:r>
            <a:br>
              <a:rPr lang="en-US" sz="4000" b="1" dirty="0" smtClean="0">
                <a:solidFill>
                  <a:srgbClr val="1C77A4"/>
                </a:solidFill>
              </a:rPr>
            </a:br>
            <a:r>
              <a:rPr lang="en-US" sz="4000" b="1" dirty="0" smtClean="0">
                <a:solidFill>
                  <a:srgbClr val="1C77A4"/>
                </a:solidFill>
              </a:rPr>
              <a:t>it</a:t>
            </a:r>
            <a:r>
              <a:rPr lang="en-US" sz="4000" b="1" dirty="0">
                <a:solidFill>
                  <a:srgbClr val="1C77A4"/>
                </a:solidFill>
              </a:rPr>
              <a:t> </a:t>
            </a:r>
            <a:r>
              <a:rPr lang="en-US" sz="4000" b="1" dirty="0" smtClean="0">
                <a:solidFill>
                  <a:srgbClr val="1C77A4"/>
                </a:solidFill>
              </a:rPr>
              <a:t>Practically Sells Itself!</a:t>
            </a:r>
            <a:endParaRPr lang="en-US" sz="4000" b="1" dirty="0">
              <a:solidFill>
                <a:srgbClr val="1C77A4"/>
              </a:solidFill>
            </a:endParaRPr>
          </a:p>
        </p:txBody>
      </p:sp>
      <p:sp>
        <p:nvSpPr>
          <p:cNvPr id="5" name="TextBox 4"/>
          <p:cNvSpPr txBox="1"/>
          <p:nvPr/>
        </p:nvSpPr>
        <p:spPr>
          <a:xfrm>
            <a:off x="2768600" y="2249308"/>
            <a:ext cx="5967843" cy="4216539"/>
          </a:xfrm>
          <a:prstGeom prst="rect">
            <a:avLst/>
          </a:prstGeom>
          <a:noFill/>
        </p:spPr>
        <p:txBody>
          <a:bodyPr wrap="square" rtlCol="0">
            <a:spAutoFit/>
          </a:bodyPr>
          <a:lstStyle/>
          <a:p>
            <a:pPr>
              <a:spcBef>
                <a:spcPts val="1200"/>
              </a:spcBef>
            </a:pPr>
            <a:r>
              <a:rPr lang="en-US" sz="2000" dirty="0" smtClean="0"/>
              <a:t>Cost of </a:t>
            </a:r>
            <a:r>
              <a:rPr lang="en-US" sz="2000" dirty="0" smtClean="0"/>
              <a:t>7-Day Quick Start Cleanse</a:t>
            </a:r>
          </a:p>
          <a:p>
            <a:pPr marL="800100" lvl="1" indent="-342900">
              <a:spcBef>
                <a:spcPts val="1200"/>
              </a:spcBef>
              <a:buFont typeface="Arial" panose="020B0604020202020204" pitchFamily="34" charset="0"/>
              <a:buChar char="•"/>
            </a:pPr>
            <a:r>
              <a:rPr lang="en-US" sz="1400" dirty="0"/>
              <a:t>$35.00 for doctor/ $70 for patient</a:t>
            </a:r>
          </a:p>
          <a:p>
            <a:pPr marL="800100" lvl="1" indent="-342900">
              <a:spcBef>
                <a:spcPts val="1200"/>
              </a:spcBef>
              <a:buFont typeface="Arial" panose="020B0604020202020204" pitchFamily="34" charset="0"/>
              <a:buChar char="•"/>
            </a:pPr>
            <a:r>
              <a:rPr lang="en-US" sz="1400" dirty="0"/>
              <a:t>Includes: 7 Power Cleansing Detox Supplement Packets &amp; 7 stick packs of Essential </a:t>
            </a:r>
            <a:r>
              <a:rPr lang="en-US" sz="1400" dirty="0" smtClean="0"/>
              <a:t>Greens</a:t>
            </a:r>
            <a:endParaRPr lang="en-US" sz="2000" dirty="0" smtClean="0"/>
          </a:p>
          <a:p>
            <a:pPr>
              <a:spcBef>
                <a:spcPts val="1200"/>
              </a:spcBef>
            </a:pPr>
            <a:r>
              <a:rPr lang="en-US" sz="2000" dirty="0" smtClean="0"/>
              <a:t>Cost of 14-Day Quick Start Weight Loss</a:t>
            </a:r>
          </a:p>
          <a:p>
            <a:pPr marL="800100" lvl="1" indent="-342900">
              <a:spcBef>
                <a:spcPts val="1200"/>
              </a:spcBef>
              <a:buFont typeface="Arial" panose="020B0604020202020204" pitchFamily="34" charset="0"/>
              <a:buChar char="•"/>
            </a:pPr>
            <a:r>
              <a:rPr lang="en-US" sz="1400" dirty="0" smtClean="0"/>
              <a:t>$29.00 </a:t>
            </a:r>
            <a:r>
              <a:rPr lang="en-US" sz="1400" dirty="0"/>
              <a:t>for doctor/ </a:t>
            </a:r>
            <a:r>
              <a:rPr lang="en-US" sz="1400" dirty="0" smtClean="0"/>
              <a:t>$58 </a:t>
            </a:r>
            <a:r>
              <a:rPr lang="en-US" sz="1400" dirty="0"/>
              <a:t>for patient</a:t>
            </a:r>
          </a:p>
          <a:p>
            <a:pPr marL="800100" lvl="1" indent="-342900">
              <a:spcBef>
                <a:spcPts val="1200"/>
              </a:spcBef>
              <a:buFont typeface="Arial" panose="020B0604020202020204" pitchFamily="34" charset="0"/>
              <a:buChar char="•"/>
            </a:pPr>
            <a:r>
              <a:rPr lang="en-US" sz="1400" dirty="0"/>
              <a:t>Includes: </a:t>
            </a:r>
            <a:r>
              <a:rPr lang="en-US" sz="1400" dirty="0" smtClean="0"/>
              <a:t>14 Advanced Weight Loss Booster Packs</a:t>
            </a:r>
            <a:endParaRPr lang="en-US" sz="2000" dirty="0" smtClean="0"/>
          </a:p>
          <a:p>
            <a:pPr>
              <a:spcBef>
                <a:spcPts val="1200"/>
              </a:spcBef>
            </a:pPr>
            <a:r>
              <a:rPr lang="en-US" sz="2000" dirty="0" smtClean="0"/>
              <a:t>Cost of Single Serving Nutritional Shake Box</a:t>
            </a:r>
          </a:p>
          <a:p>
            <a:pPr marL="800100" lvl="1" indent="-342900">
              <a:spcBef>
                <a:spcPts val="1200"/>
              </a:spcBef>
              <a:buFont typeface="Arial" panose="020B0604020202020204" pitchFamily="34" charset="0"/>
              <a:buChar char="•"/>
            </a:pPr>
            <a:r>
              <a:rPr lang="en-US" sz="1400" dirty="0" smtClean="0"/>
              <a:t>$25.00 </a:t>
            </a:r>
            <a:r>
              <a:rPr lang="en-US" sz="1400" dirty="0"/>
              <a:t>for doctor/ </a:t>
            </a:r>
            <a:r>
              <a:rPr lang="en-US" sz="1400" dirty="0" smtClean="0"/>
              <a:t>$50.00 </a:t>
            </a:r>
            <a:r>
              <a:rPr lang="en-US" sz="1400" dirty="0"/>
              <a:t>for patient</a:t>
            </a:r>
          </a:p>
          <a:p>
            <a:pPr marL="800100" lvl="1" indent="-342900">
              <a:spcBef>
                <a:spcPts val="1200"/>
              </a:spcBef>
              <a:buFont typeface="Arial" panose="020B0604020202020204" pitchFamily="34" charset="0"/>
              <a:buChar char="•"/>
            </a:pPr>
            <a:r>
              <a:rPr lang="en-US" sz="1400" dirty="0"/>
              <a:t>Includes: </a:t>
            </a:r>
            <a:r>
              <a:rPr lang="en-US" sz="1400" dirty="0" smtClean="0"/>
              <a:t>14 single serving shake packets</a:t>
            </a:r>
            <a:endParaRPr lang="en-US" sz="2000" dirty="0"/>
          </a:p>
          <a:p>
            <a:pPr>
              <a:spcBef>
                <a:spcPts val="1200"/>
              </a:spcBef>
            </a:pPr>
            <a:endParaRPr lang="en-US" sz="2000"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961" y="2249308"/>
            <a:ext cx="2336939" cy="3905805"/>
          </a:xfrm>
          <a:prstGeom prst="rect">
            <a:avLst/>
          </a:prstGeom>
        </p:spPr>
      </p:pic>
    </p:spTree>
    <p:extLst>
      <p:ext uri="{BB962C8B-B14F-4D97-AF65-F5344CB8AC3E}">
        <p14:creationId xmlns:p14="http://schemas.microsoft.com/office/powerpoint/2010/main" val="24082339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464" y="568965"/>
            <a:ext cx="8427028" cy="1126342"/>
          </a:xfrm>
        </p:spPr>
        <p:txBody>
          <a:bodyPr>
            <a:noAutofit/>
          </a:bodyPr>
          <a:lstStyle/>
          <a:p>
            <a:pPr algn="ctr"/>
            <a:r>
              <a:rPr lang="en-US" sz="4400" b="1" dirty="0" smtClean="0">
                <a:solidFill>
                  <a:srgbClr val="1C77A4"/>
                </a:solidFill>
              </a:rPr>
              <a:t>Here’s How Much Money</a:t>
            </a:r>
            <a:br>
              <a:rPr lang="en-US" sz="4400" b="1" dirty="0" smtClean="0">
                <a:solidFill>
                  <a:srgbClr val="1C77A4"/>
                </a:solidFill>
              </a:rPr>
            </a:br>
            <a:r>
              <a:rPr lang="en-US" sz="4400" b="1" dirty="0" smtClean="0">
                <a:solidFill>
                  <a:srgbClr val="1C77A4"/>
                </a:solidFill>
              </a:rPr>
              <a:t>you Can Make</a:t>
            </a:r>
            <a:endParaRPr lang="en-US" sz="4400" b="1" dirty="0">
              <a:solidFill>
                <a:srgbClr val="1C77A4"/>
              </a:solidFill>
            </a:endParaRPr>
          </a:p>
        </p:txBody>
      </p:sp>
      <p:sp>
        <p:nvSpPr>
          <p:cNvPr id="8" name="TextBox 7"/>
          <p:cNvSpPr txBox="1"/>
          <p:nvPr/>
        </p:nvSpPr>
        <p:spPr>
          <a:xfrm>
            <a:off x="317500" y="2158999"/>
            <a:ext cx="4806043" cy="4431983"/>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dirty="0" smtClean="0"/>
              <a:t>Complete 21-Day Take-Home Kit costs the doctor $89.00 and is sold to the patient for $178.00.</a:t>
            </a:r>
            <a:endParaRPr lang="en-US" dirty="0" smtClean="0"/>
          </a:p>
          <a:p>
            <a:pPr marL="342900" indent="-342900">
              <a:spcBef>
                <a:spcPts val="1200"/>
              </a:spcBef>
              <a:buFont typeface="Arial" panose="020B0604020202020204" pitchFamily="34" charset="0"/>
              <a:buChar char="•"/>
            </a:pPr>
            <a:r>
              <a:rPr lang="en-US" dirty="0" smtClean="0"/>
              <a:t>You make </a:t>
            </a:r>
            <a:r>
              <a:rPr lang="en-US" u="sng" dirty="0" smtClean="0"/>
              <a:t>$</a:t>
            </a:r>
            <a:r>
              <a:rPr lang="en-US" u="sng" dirty="0" smtClean="0"/>
              <a:t>89.00</a:t>
            </a:r>
            <a:r>
              <a:rPr lang="en-US" u="sng" dirty="0" smtClean="0"/>
              <a:t> </a:t>
            </a:r>
            <a:r>
              <a:rPr lang="en-US" u="sng" dirty="0" smtClean="0"/>
              <a:t>profit </a:t>
            </a:r>
            <a:r>
              <a:rPr lang="en-US" dirty="0" smtClean="0"/>
              <a:t>off each </a:t>
            </a:r>
            <a:r>
              <a:rPr lang="en-US" dirty="0" smtClean="0"/>
              <a:t>21 Day Take-Home </a:t>
            </a:r>
            <a:r>
              <a:rPr lang="en-US" dirty="0" smtClean="0"/>
              <a:t>Kit!</a:t>
            </a:r>
          </a:p>
          <a:p>
            <a:pPr marL="342900" indent="-342900">
              <a:spcBef>
                <a:spcPts val="1200"/>
              </a:spcBef>
              <a:buFont typeface="Arial" panose="020B0604020202020204" pitchFamily="34" charset="0"/>
              <a:buChar char="•"/>
            </a:pPr>
            <a:r>
              <a:rPr lang="en-US" dirty="0" smtClean="0"/>
              <a:t>If you sell just 1 per day or 5 per week that is an additional $445 profit to you each week or $1780 per month.</a:t>
            </a:r>
            <a:endParaRPr lang="en-US" dirty="0" smtClean="0"/>
          </a:p>
          <a:p>
            <a:pPr marL="342900" indent="-342900">
              <a:spcBef>
                <a:spcPts val="1200"/>
              </a:spcBef>
              <a:buFont typeface="Arial" panose="020B0604020202020204" pitchFamily="34" charset="0"/>
              <a:buChar char="•"/>
            </a:pPr>
            <a:r>
              <a:rPr lang="en-US" dirty="0" smtClean="0"/>
              <a:t>Sell 5 per day or 25 per week and that is an additional $8900 per month.</a:t>
            </a:r>
          </a:p>
          <a:p>
            <a:pPr marL="342900" indent="-342900">
              <a:spcBef>
                <a:spcPts val="1200"/>
              </a:spcBef>
              <a:buFont typeface="Arial" panose="020B0604020202020204" pitchFamily="34" charset="0"/>
              <a:buChar char="•"/>
            </a:pPr>
            <a:r>
              <a:rPr lang="en-US" dirty="0" smtClean="0"/>
              <a:t>This has been a lifesaver for several of our struggling doctors!</a:t>
            </a:r>
            <a:endParaRPr lang="en-US" dirty="0" smtClean="0"/>
          </a:p>
          <a:p>
            <a:pPr>
              <a:spcBef>
                <a:spcPts val="1200"/>
              </a:spcBef>
            </a:pPr>
            <a:endParaRPr lang="en-US" sz="1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2014" y="2159801"/>
            <a:ext cx="3532741" cy="3723294"/>
          </a:xfrm>
          <a:prstGeom prst="rect">
            <a:avLst/>
          </a:prstGeom>
        </p:spPr>
      </p:pic>
    </p:spTree>
    <p:extLst>
      <p:ext uri="{BB962C8B-B14F-4D97-AF65-F5344CB8AC3E}">
        <p14:creationId xmlns:p14="http://schemas.microsoft.com/office/powerpoint/2010/main" val="42561436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264" y="1154974"/>
            <a:ext cx="8124536" cy="4892035"/>
          </a:xfrm>
        </p:spPr>
        <p:txBody>
          <a:bodyPr>
            <a:noAutofit/>
          </a:bodyPr>
          <a:lstStyle/>
          <a:p>
            <a:pPr algn="ctr"/>
            <a:r>
              <a:rPr lang="en-US" sz="6600" b="1" dirty="0" smtClean="0">
                <a:solidFill>
                  <a:srgbClr val="1C77A4"/>
                </a:solidFill>
              </a:rPr>
              <a:t>You can easily make $</a:t>
            </a:r>
            <a:r>
              <a:rPr lang="en-US" sz="6600" b="1" dirty="0" smtClean="0">
                <a:solidFill>
                  <a:srgbClr val="1C77A4"/>
                </a:solidFill>
              </a:rPr>
              <a:t>500 </a:t>
            </a:r>
            <a:r>
              <a:rPr lang="en-US" sz="6600" b="1" dirty="0" smtClean="0">
                <a:solidFill>
                  <a:srgbClr val="1C77A4"/>
                </a:solidFill>
              </a:rPr>
              <a:t>to </a:t>
            </a:r>
            <a:r>
              <a:rPr lang="en-US" sz="6600" b="1" dirty="0" smtClean="0">
                <a:solidFill>
                  <a:srgbClr val="1C77A4"/>
                </a:solidFill>
              </a:rPr>
              <a:t>$10,000</a:t>
            </a:r>
            <a:r>
              <a:rPr lang="en-US" sz="6600" b="1" dirty="0" smtClean="0">
                <a:solidFill>
                  <a:srgbClr val="1C77A4"/>
                </a:solidFill>
              </a:rPr>
              <a:t/>
            </a:r>
            <a:br>
              <a:rPr lang="en-US" sz="6600" b="1" dirty="0" smtClean="0">
                <a:solidFill>
                  <a:srgbClr val="1C77A4"/>
                </a:solidFill>
              </a:rPr>
            </a:br>
            <a:r>
              <a:rPr lang="en-US" sz="6600" b="1" dirty="0" smtClean="0">
                <a:solidFill>
                  <a:srgbClr val="1C77A4"/>
                </a:solidFill>
              </a:rPr>
              <a:t>every month just by selling </a:t>
            </a:r>
            <a:r>
              <a:rPr lang="en-US" sz="6600" b="1" dirty="0" smtClean="0">
                <a:solidFill>
                  <a:srgbClr val="1C77A4"/>
                </a:solidFill>
              </a:rPr>
              <a:t>these kits!</a:t>
            </a:r>
            <a:endParaRPr lang="en-US" sz="6600" b="1" dirty="0">
              <a:solidFill>
                <a:srgbClr val="1C77A4"/>
              </a:solidFill>
            </a:endParaRPr>
          </a:p>
        </p:txBody>
      </p:sp>
    </p:spTree>
    <p:extLst>
      <p:ext uri="{BB962C8B-B14F-4D97-AF65-F5344CB8AC3E}">
        <p14:creationId xmlns:p14="http://schemas.microsoft.com/office/powerpoint/2010/main" val="33986502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264" y="1191264"/>
            <a:ext cx="8124536" cy="4892035"/>
          </a:xfrm>
        </p:spPr>
        <p:txBody>
          <a:bodyPr>
            <a:noAutofit/>
          </a:bodyPr>
          <a:lstStyle/>
          <a:p>
            <a:pPr algn="ctr"/>
            <a:r>
              <a:rPr lang="en-US" sz="6600" b="1" dirty="0" smtClean="0">
                <a:solidFill>
                  <a:srgbClr val="1C77A4"/>
                </a:solidFill>
              </a:rPr>
              <a:t>It just </a:t>
            </a:r>
            <a:br>
              <a:rPr lang="en-US" sz="6600" b="1" dirty="0" smtClean="0">
                <a:solidFill>
                  <a:srgbClr val="1C77A4"/>
                </a:solidFill>
              </a:rPr>
            </a:br>
            <a:r>
              <a:rPr lang="en-US" sz="6600" b="1" dirty="0" smtClean="0">
                <a:solidFill>
                  <a:srgbClr val="1C77A4"/>
                </a:solidFill>
              </a:rPr>
              <a:t>doesn’t</a:t>
            </a:r>
            <a:r>
              <a:rPr lang="en-US" sz="6600" b="1" dirty="0">
                <a:solidFill>
                  <a:srgbClr val="1C77A4"/>
                </a:solidFill>
              </a:rPr>
              <a:t> </a:t>
            </a:r>
            <a:r>
              <a:rPr lang="en-US" sz="6600" b="1" dirty="0" smtClean="0">
                <a:solidFill>
                  <a:srgbClr val="1C77A4"/>
                </a:solidFill>
              </a:rPr>
              <a:t>get any easier </a:t>
            </a:r>
            <a:br>
              <a:rPr lang="en-US" sz="6600" b="1" dirty="0" smtClean="0">
                <a:solidFill>
                  <a:srgbClr val="1C77A4"/>
                </a:solidFill>
              </a:rPr>
            </a:br>
            <a:r>
              <a:rPr lang="en-US" sz="6600" b="1" dirty="0" smtClean="0">
                <a:solidFill>
                  <a:srgbClr val="1C77A4"/>
                </a:solidFill>
              </a:rPr>
              <a:t>than that!</a:t>
            </a:r>
            <a:endParaRPr lang="en-US" sz="6600" b="1" dirty="0">
              <a:solidFill>
                <a:srgbClr val="1C77A4"/>
              </a:solidFill>
            </a:endParaRPr>
          </a:p>
        </p:txBody>
      </p:sp>
    </p:spTree>
    <p:extLst>
      <p:ext uri="{BB962C8B-B14F-4D97-AF65-F5344CB8AC3E}">
        <p14:creationId xmlns:p14="http://schemas.microsoft.com/office/powerpoint/2010/main" val="33495728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497" y="784865"/>
            <a:ext cx="8315325" cy="1126342"/>
          </a:xfrm>
        </p:spPr>
        <p:txBody>
          <a:bodyPr>
            <a:noAutofit/>
          </a:bodyPr>
          <a:lstStyle/>
          <a:p>
            <a:pPr algn="ctr"/>
            <a:r>
              <a:rPr lang="en-US" sz="4000" b="1" dirty="0" smtClean="0">
                <a:solidFill>
                  <a:srgbClr val="1C77A4"/>
                </a:solidFill>
              </a:rPr>
              <a:t>The S4 Quick Start </a:t>
            </a:r>
            <a:r>
              <a:rPr lang="en-US" sz="4000" b="1" dirty="0" smtClean="0">
                <a:solidFill>
                  <a:srgbClr val="1C77A4"/>
                </a:solidFill>
              </a:rPr>
              <a:t>Kits </a:t>
            </a:r>
            <a:br>
              <a:rPr lang="en-US" sz="4000" b="1" dirty="0" smtClean="0">
                <a:solidFill>
                  <a:srgbClr val="1C77A4"/>
                </a:solidFill>
              </a:rPr>
            </a:br>
            <a:r>
              <a:rPr lang="en-US" sz="4000" b="1" dirty="0" smtClean="0">
                <a:solidFill>
                  <a:srgbClr val="1C77A4"/>
                </a:solidFill>
              </a:rPr>
              <a:t>are </a:t>
            </a:r>
            <a:r>
              <a:rPr lang="en-US" sz="4000" b="1" dirty="0" smtClean="0">
                <a:solidFill>
                  <a:srgbClr val="1C77A4"/>
                </a:solidFill>
              </a:rPr>
              <a:t>Good for your </a:t>
            </a:r>
            <a:r>
              <a:rPr lang="en-US" sz="4000" b="1" dirty="0" smtClean="0">
                <a:solidFill>
                  <a:srgbClr val="1C77A4"/>
                </a:solidFill>
              </a:rPr>
              <a:t>PATIENTS </a:t>
            </a:r>
            <a:r>
              <a:rPr lang="en-US" sz="4000" b="1" dirty="0" smtClean="0">
                <a:solidFill>
                  <a:srgbClr val="1C77A4"/>
                </a:solidFill>
              </a:rPr>
              <a:t>and Good for YOU!</a:t>
            </a:r>
            <a:endParaRPr lang="en-US" sz="4000" b="1" dirty="0">
              <a:solidFill>
                <a:srgbClr val="1C77A4"/>
              </a:solidFill>
            </a:endParaRPr>
          </a:p>
        </p:txBody>
      </p:sp>
      <p:pic>
        <p:nvPicPr>
          <p:cNvPr id="2050" name="Picture 2" descr="http://www.healthyfoodhome.com/wp-content/uploads/2015/03/healthy-and-hap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147" y="2810555"/>
            <a:ext cx="7620000" cy="3133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2441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762000" y="4738947"/>
            <a:ext cx="7830206" cy="753668"/>
          </a:xfrm>
        </p:spPr>
        <p:txBody>
          <a:bodyPr/>
          <a:lstStyle/>
          <a:p>
            <a:pPr algn="r"/>
            <a:r>
              <a:rPr lang="en-US" sz="2400" b="1" dirty="0" smtClean="0">
                <a:solidFill>
                  <a:srgbClr val="1C77A4"/>
                </a:solidFill>
              </a:rPr>
              <a:t>Call Solutions4 Today to Place your Order for </a:t>
            </a:r>
            <a:r>
              <a:rPr lang="en-US" sz="2400" b="1" dirty="0" smtClean="0">
                <a:solidFill>
                  <a:srgbClr val="1C77A4"/>
                </a:solidFill>
              </a:rPr>
              <a:t>the Quick Start 7-Day Cleanse, 14-Day Quick Start Weight Loss, and Single Serving Nutritional Shake Box to create the perfect 21-Day Take-Home Weight Loss Kit for your patients.</a:t>
            </a:r>
            <a:br>
              <a:rPr lang="en-US" sz="2400" b="1" dirty="0" smtClean="0">
                <a:solidFill>
                  <a:srgbClr val="1C77A4"/>
                </a:solidFill>
              </a:rPr>
            </a:br>
            <a:r>
              <a:rPr lang="en-US" sz="1800" b="1" dirty="0" smtClean="0">
                <a:solidFill>
                  <a:srgbClr val="1C77A4"/>
                </a:solidFill>
              </a:rPr>
              <a:t/>
            </a:r>
            <a:br>
              <a:rPr lang="en-US" sz="1800" b="1" dirty="0" smtClean="0">
                <a:solidFill>
                  <a:srgbClr val="1C77A4"/>
                </a:solidFill>
              </a:rPr>
            </a:br>
            <a:r>
              <a:rPr lang="en-US" sz="2400" b="1" dirty="0" smtClean="0">
                <a:solidFill>
                  <a:srgbClr val="1C77A4"/>
                </a:solidFill>
              </a:rPr>
              <a:t>Get your PRODUCT OF THE MONTH marketing materials on </a:t>
            </a:r>
            <a:br>
              <a:rPr lang="en-US" sz="2400" b="1" dirty="0" smtClean="0">
                <a:solidFill>
                  <a:srgbClr val="1C77A4"/>
                </a:solidFill>
              </a:rPr>
            </a:br>
            <a:r>
              <a:rPr lang="en-US" sz="2400" b="1" dirty="0" smtClean="0">
                <a:solidFill>
                  <a:srgbClr val="1C77A4"/>
                </a:solidFill>
              </a:rPr>
              <a:t>Club Reduce 4.0</a:t>
            </a:r>
            <a:r>
              <a:rPr lang="en-US" sz="2000" b="1" dirty="0" smtClean="0">
                <a:solidFill>
                  <a:srgbClr val="1C77A4"/>
                </a:solidFill>
              </a:rPr>
              <a:t>.</a:t>
            </a:r>
            <a:br>
              <a:rPr lang="en-US" sz="2000" b="1" dirty="0" smtClean="0">
                <a:solidFill>
                  <a:srgbClr val="1C77A4"/>
                </a:solidFill>
              </a:rPr>
            </a:br>
            <a:r>
              <a:rPr lang="en-US" sz="3600" b="1" dirty="0">
                <a:solidFill>
                  <a:srgbClr val="1C77A4"/>
                </a:solidFill>
              </a:rPr>
              <a:t/>
            </a:r>
            <a:br>
              <a:rPr lang="en-US" sz="3600" b="1" dirty="0">
                <a:solidFill>
                  <a:srgbClr val="1C77A4"/>
                </a:solidFill>
              </a:rPr>
            </a:br>
            <a:r>
              <a:rPr lang="en-US" sz="3600" b="1" dirty="0" smtClean="0">
                <a:solidFill>
                  <a:srgbClr val="1C77A4"/>
                </a:solidFill>
              </a:rPr>
              <a:t>S4 (877) 817-6074</a:t>
            </a:r>
            <a:br>
              <a:rPr lang="en-US" sz="3600" b="1" dirty="0" smtClean="0">
                <a:solidFill>
                  <a:srgbClr val="1C77A4"/>
                </a:solidFill>
              </a:rPr>
            </a:br>
            <a:r>
              <a:rPr lang="en-US" sz="3600" b="1" dirty="0" smtClean="0">
                <a:solidFill>
                  <a:srgbClr val="1C77A4"/>
                </a:solidFill>
              </a:rPr>
              <a:t>CR (801) 590-0880</a:t>
            </a:r>
            <a:endParaRPr lang="en-US" sz="1600" b="1" dirty="0">
              <a:solidFill>
                <a:srgbClr val="00206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068473"/>
            <a:ext cx="2605314" cy="3195801"/>
          </a:xfrm>
          <a:prstGeom prst="rect">
            <a:avLst/>
          </a:prstGeom>
        </p:spPr>
      </p:pic>
    </p:spTree>
    <p:extLst>
      <p:ext uri="{BB962C8B-B14F-4D97-AF65-F5344CB8AC3E}">
        <p14:creationId xmlns:p14="http://schemas.microsoft.com/office/powerpoint/2010/main" val="1367341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413085" y="5244130"/>
            <a:ext cx="8181975" cy="753668"/>
          </a:xfrm>
        </p:spPr>
        <p:txBody>
          <a:bodyPr/>
          <a:lstStyle/>
          <a:p>
            <a:pPr algn="ctr"/>
            <a:r>
              <a:rPr lang="en-US" sz="4800" b="1" dirty="0" smtClean="0">
                <a:solidFill>
                  <a:srgbClr val="1C77A4"/>
                </a:solidFill>
              </a:rPr>
              <a:t>Help your patients heal with the use of S4 products and increase your income with additional product sales!</a:t>
            </a:r>
            <a:br>
              <a:rPr lang="en-US" sz="4800" b="1" dirty="0" smtClean="0">
                <a:solidFill>
                  <a:srgbClr val="1C77A4"/>
                </a:solidFill>
              </a:rPr>
            </a:br>
            <a:endParaRPr lang="en-US" sz="4800" b="1" dirty="0">
              <a:solidFill>
                <a:srgbClr val="1C77A4"/>
              </a:solidFill>
            </a:endParaRPr>
          </a:p>
        </p:txBody>
      </p:sp>
    </p:spTree>
    <p:extLst>
      <p:ext uri="{BB962C8B-B14F-4D97-AF65-F5344CB8AC3E}">
        <p14:creationId xmlns:p14="http://schemas.microsoft.com/office/powerpoint/2010/main" val="10989231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675" y="1752600"/>
            <a:ext cx="9925049" cy="5105400"/>
          </a:xfrm>
          <a:prstGeom prst="rect">
            <a:avLst/>
          </a:prstGeom>
        </p:spPr>
      </p:pic>
      <p:sp>
        <p:nvSpPr>
          <p:cNvPr id="4" name="Title 1"/>
          <p:cNvSpPr txBox="1">
            <a:spLocks/>
          </p:cNvSpPr>
          <p:nvPr/>
        </p:nvSpPr>
        <p:spPr>
          <a:xfrm>
            <a:off x="1" y="693337"/>
            <a:ext cx="9144000" cy="878993"/>
          </a:xfrm>
          <a:prstGeom prst="rect">
            <a:avLst/>
          </a:prstGeom>
        </p:spPr>
        <p:txBody>
          <a:bodyPr vert="horz" lIns="91440" tIns="45720" rIns="91440" bIns="45720" rtlCol="0" anchor="t">
            <a:no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smtClean="0">
                <a:solidFill>
                  <a:srgbClr val="1C77A4"/>
                </a:solidFill>
              </a:rPr>
              <a:t>Thank You!</a:t>
            </a:r>
            <a:endParaRPr lang="en-US" sz="4000" b="1" dirty="0">
              <a:solidFill>
                <a:srgbClr val="1C77A4"/>
              </a:solidFill>
            </a:endParaRPr>
          </a:p>
        </p:txBody>
      </p:sp>
    </p:spTree>
    <p:extLst>
      <p:ext uri="{BB962C8B-B14F-4D97-AF65-F5344CB8AC3E}">
        <p14:creationId xmlns:p14="http://schemas.microsoft.com/office/powerpoint/2010/main" val="133323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70250" y="789090"/>
            <a:ext cx="8801100" cy="848187"/>
          </a:xfrm>
          <a:prstGeom prst="rect">
            <a:avLst/>
          </a:prstGeom>
        </p:spPr>
        <p:txBody>
          <a:bodyPr vert="horz" lIns="91440" tIns="45720" rIns="91440" bIns="45720" rtlCol="0" anchor="b">
            <a:noAutofit/>
          </a:bodyPr>
          <a:lstStyle>
            <a:lvl1pPr algn="l" defTabSz="342900" rtl="0" eaLnBrk="1" latinLnBrk="0" hangingPunct="1">
              <a:spcBef>
                <a:spcPct val="0"/>
              </a:spcBef>
              <a:buNone/>
              <a:defRPr sz="405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b="1" dirty="0" smtClean="0">
                <a:solidFill>
                  <a:srgbClr val="1C77A4"/>
                </a:solidFill>
              </a:rPr>
              <a:t>Take Home Kits for Every Need</a:t>
            </a:r>
            <a:endParaRPr lang="en-US" sz="4400" b="1" dirty="0">
              <a:solidFill>
                <a:srgbClr val="1C77A4"/>
              </a:solidFill>
            </a:endParaRPr>
          </a:p>
        </p:txBody>
      </p:sp>
      <p:sp>
        <p:nvSpPr>
          <p:cNvPr id="7" name="TextBox 6"/>
          <p:cNvSpPr txBox="1"/>
          <p:nvPr/>
        </p:nvSpPr>
        <p:spPr>
          <a:xfrm>
            <a:off x="363634" y="2100872"/>
            <a:ext cx="4207166" cy="3570208"/>
          </a:xfrm>
          <a:prstGeom prst="rect">
            <a:avLst/>
          </a:prstGeom>
          <a:noFill/>
        </p:spPr>
        <p:txBody>
          <a:bodyPr wrap="square" rtlCol="0">
            <a:spAutoFit/>
          </a:bodyPr>
          <a:lstStyle/>
          <a:p>
            <a:pPr>
              <a:spcBef>
                <a:spcPts val="1200"/>
              </a:spcBef>
            </a:pPr>
            <a:r>
              <a:rPr lang="en-US" sz="2000" dirty="0" smtClean="0"/>
              <a:t>Quick weight loss results and total body health support for everybody, every lifestyle, and every budget.</a:t>
            </a:r>
          </a:p>
          <a:p>
            <a:pPr marL="285750" indent="-285750">
              <a:spcBef>
                <a:spcPts val="1200"/>
              </a:spcBef>
              <a:buFont typeface="Arial" panose="020B0604020202020204" pitchFamily="34" charset="0"/>
              <a:buChar char="•"/>
            </a:pPr>
            <a:r>
              <a:rPr lang="en-US" dirty="0" smtClean="0"/>
              <a:t>Rids body of toxins and increases fat burning hormones</a:t>
            </a:r>
          </a:p>
          <a:p>
            <a:pPr marL="285750" indent="-285750">
              <a:spcBef>
                <a:spcPts val="1200"/>
              </a:spcBef>
              <a:buFont typeface="Arial" panose="020B0604020202020204" pitchFamily="34" charset="0"/>
              <a:buChar char="•"/>
            </a:pPr>
            <a:r>
              <a:rPr lang="en-US" dirty="0" smtClean="0"/>
              <a:t>Suppresses appetite and increases metabolism naturally</a:t>
            </a:r>
          </a:p>
          <a:p>
            <a:pPr marL="285750" indent="-285750">
              <a:spcBef>
                <a:spcPts val="1200"/>
              </a:spcBef>
              <a:buFont typeface="Arial" panose="020B0604020202020204" pitchFamily="34" charset="0"/>
              <a:buChar char="•"/>
            </a:pPr>
            <a:r>
              <a:rPr lang="en-US" dirty="0" smtClean="0"/>
              <a:t>Improves lean muscle and helps eliminate belly fat</a:t>
            </a:r>
          </a:p>
          <a:p>
            <a:pPr marL="285750" indent="-285750">
              <a:spcBef>
                <a:spcPts val="1200"/>
              </a:spcBef>
              <a:buFont typeface="Arial" panose="020B0604020202020204" pitchFamily="34" charset="0"/>
              <a:buChar char="•"/>
            </a:pPr>
            <a:r>
              <a:rPr lang="en-US" dirty="0" smtClean="0"/>
              <a:t>Simple, easy, convenient to use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0209" y="1997340"/>
            <a:ext cx="3834245" cy="38342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57327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4" y="749363"/>
            <a:ext cx="8315325" cy="1126342"/>
          </a:xfrm>
        </p:spPr>
        <p:txBody>
          <a:bodyPr>
            <a:noAutofit/>
          </a:bodyPr>
          <a:lstStyle/>
          <a:p>
            <a:r>
              <a:rPr lang="en-US" sz="4000" b="1" dirty="0" smtClean="0">
                <a:solidFill>
                  <a:srgbClr val="1C77A4"/>
                </a:solidFill>
              </a:rPr>
              <a:t>The Perfect </a:t>
            </a:r>
            <a:r>
              <a:rPr lang="en-US" sz="4000" b="1" dirty="0" err="1" smtClean="0">
                <a:solidFill>
                  <a:srgbClr val="1C77A4"/>
                </a:solidFill>
              </a:rPr>
              <a:t>Downsell</a:t>
            </a:r>
            <a:r>
              <a:rPr lang="en-US" sz="4000" b="1" dirty="0" smtClean="0">
                <a:solidFill>
                  <a:srgbClr val="1C77A4"/>
                </a:solidFill>
              </a:rPr>
              <a:t>…</a:t>
            </a:r>
            <a:br>
              <a:rPr lang="en-US" sz="4000" b="1" dirty="0" smtClean="0">
                <a:solidFill>
                  <a:srgbClr val="1C77A4"/>
                </a:solidFill>
              </a:rPr>
            </a:br>
            <a:r>
              <a:rPr lang="en-US" sz="4000" b="1" dirty="0">
                <a:solidFill>
                  <a:srgbClr val="1C77A4"/>
                </a:solidFill>
              </a:rPr>
              <a:t>	</a:t>
            </a:r>
            <a:r>
              <a:rPr lang="en-US" sz="4000" b="1" dirty="0" smtClean="0">
                <a:solidFill>
                  <a:srgbClr val="1C77A4"/>
                </a:solidFill>
              </a:rPr>
              <a:t>Take-Home Weight Loss Program</a:t>
            </a:r>
            <a:r>
              <a:rPr lang="en-US" sz="4000" b="1" dirty="0" smtClean="0">
                <a:solidFill>
                  <a:srgbClr val="1C77A4"/>
                </a:solidFill>
              </a:rPr>
              <a:t/>
            </a:r>
            <a:br>
              <a:rPr lang="en-US" sz="4000" b="1" dirty="0" smtClean="0">
                <a:solidFill>
                  <a:srgbClr val="1C77A4"/>
                </a:solidFill>
              </a:rPr>
            </a:br>
            <a:endParaRPr lang="en-US" sz="4000" b="1" dirty="0">
              <a:solidFill>
                <a:srgbClr val="1C77A4"/>
              </a:solidFill>
            </a:endParaRPr>
          </a:p>
        </p:txBody>
      </p:sp>
      <p:sp>
        <p:nvSpPr>
          <p:cNvPr id="3" name="TextBox 2"/>
          <p:cNvSpPr txBox="1"/>
          <p:nvPr/>
        </p:nvSpPr>
        <p:spPr>
          <a:xfrm>
            <a:off x="4457700" y="2301921"/>
            <a:ext cx="4229100" cy="3323987"/>
          </a:xfrm>
          <a:prstGeom prst="rect">
            <a:avLst/>
          </a:prstGeom>
          <a:noFill/>
        </p:spPr>
        <p:txBody>
          <a:bodyPr wrap="square" rtlCol="0">
            <a:spAutoFit/>
          </a:bodyPr>
          <a:lstStyle/>
          <a:p>
            <a:pPr>
              <a:spcBef>
                <a:spcPts val="1200"/>
              </a:spcBef>
            </a:pPr>
            <a:r>
              <a:rPr lang="en-US" sz="2000" dirty="0" smtClean="0"/>
              <a:t>These kits are perfect for </a:t>
            </a:r>
            <a:r>
              <a:rPr lang="en-US" sz="2000" dirty="0"/>
              <a:t>those who do not purchase your full weight loss programs with services such as the 20-Day Rejuvenation, 5-Week Candida and 12-Week Candida weight loss programs</a:t>
            </a:r>
            <a:r>
              <a:rPr lang="en-US" sz="2000" dirty="0" smtClean="0"/>
              <a:t>. </a:t>
            </a:r>
          </a:p>
          <a:p>
            <a:pPr>
              <a:spcBef>
                <a:spcPts val="1200"/>
              </a:spcBef>
            </a:pPr>
            <a:r>
              <a:rPr lang="en-US" sz="2000" dirty="0" smtClean="0"/>
              <a:t>They are great, easy-to-sell, take-home kits that get incredible results and are affordable for any budget.</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61586" y="2328972"/>
            <a:ext cx="3819218" cy="3589228"/>
          </a:xfrm>
          <a:prstGeom prst="rect">
            <a:avLst/>
          </a:prstGeom>
        </p:spPr>
      </p:pic>
    </p:spTree>
    <p:extLst>
      <p:ext uri="{BB962C8B-B14F-4D97-AF65-F5344CB8AC3E}">
        <p14:creationId xmlns:p14="http://schemas.microsoft.com/office/powerpoint/2010/main" val="1217618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255" y="775355"/>
            <a:ext cx="8730946" cy="753668"/>
          </a:xfrm>
        </p:spPr>
        <p:txBody>
          <a:bodyPr/>
          <a:lstStyle/>
          <a:p>
            <a:pPr algn="ctr"/>
            <a:r>
              <a:rPr lang="en-US" sz="4800" b="1" dirty="0" smtClean="0">
                <a:solidFill>
                  <a:srgbClr val="1C77A4"/>
                </a:solidFill>
              </a:rPr>
              <a:t>What We Provide each Month</a:t>
            </a:r>
            <a:endParaRPr lang="en-US" sz="4800" b="1" dirty="0">
              <a:solidFill>
                <a:srgbClr val="1C77A4"/>
              </a:solidFill>
            </a:endParaRPr>
          </a:p>
        </p:txBody>
      </p:sp>
      <p:sp>
        <p:nvSpPr>
          <p:cNvPr id="3" name="TextBox 2"/>
          <p:cNvSpPr txBox="1"/>
          <p:nvPr/>
        </p:nvSpPr>
        <p:spPr>
          <a:xfrm>
            <a:off x="4601029" y="1708599"/>
            <a:ext cx="4403272" cy="4154984"/>
          </a:xfrm>
          <a:prstGeom prst="rect">
            <a:avLst/>
          </a:prstGeom>
          <a:noFill/>
        </p:spPr>
        <p:txBody>
          <a:bodyPr wrap="square" rtlCol="0">
            <a:spAutoFit/>
          </a:bodyPr>
          <a:lstStyle/>
          <a:p>
            <a:pPr>
              <a:spcBef>
                <a:spcPts val="1200"/>
              </a:spcBef>
            </a:pPr>
            <a:r>
              <a:rPr lang="en-US" sz="2000" dirty="0" smtClean="0"/>
              <a:t>Each month we will feature a Product Spotlight for you to feature in your clinic. It will include:</a:t>
            </a:r>
          </a:p>
          <a:p>
            <a:pPr marL="342900" indent="-342900">
              <a:spcBef>
                <a:spcPts val="1200"/>
              </a:spcBef>
              <a:buFont typeface="+mj-lt"/>
              <a:buAutoNum type="arabicPeriod"/>
            </a:pPr>
            <a:r>
              <a:rPr lang="en-US" dirty="0" smtClean="0"/>
              <a:t>Product Education and Sales webinar</a:t>
            </a:r>
          </a:p>
          <a:p>
            <a:pPr marL="342900" indent="-342900">
              <a:spcBef>
                <a:spcPts val="1200"/>
              </a:spcBef>
              <a:buFont typeface="+mj-lt"/>
              <a:buAutoNum type="arabicPeriod"/>
            </a:pPr>
            <a:r>
              <a:rPr lang="en-US" dirty="0" smtClean="0"/>
              <a:t>Point of Purchase (POP) Display</a:t>
            </a:r>
            <a:endParaRPr lang="en-US" dirty="0"/>
          </a:p>
          <a:p>
            <a:pPr marL="342900" indent="-342900">
              <a:spcBef>
                <a:spcPts val="1200"/>
              </a:spcBef>
              <a:buFont typeface="+mj-lt"/>
              <a:buAutoNum type="arabicPeriod"/>
            </a:pPr>
            <a:r>
              <a:rPr lang="en-US" dirty="0" smtClean="0"/>
              <a:t>Take-a-Way for you to give to your patients</a:t>
            </a:r>
          </a:p>
          <a:p>
            <a:pPr marL="342900" indent="-342900">
              <a:spcBef>
                <a:spcPts val="1200"/>
              </a:spcBef>
              <a:buFont typeface="+mj-lt"/>
              <a:buAutoNum type="arabicPeriod"/>
            </a:pPr>
            <a:r>
              <a:rPr lang="en-US" dirty="0" smtClean="0"/>
              <a:t>Postcard to mail to patients</a:t>
            </a:r>
          </a:p>
          <a:p>
            <a:pPr marL="342900" indent="-342900">
              <a:spcBef>
                <a:spcPts val="1200"/>
              </a:spcBef>
              <a:buFont typeface="+mj-lt"/>
              <a:buAutoNum type="arabicPeriod"/>
            </a:pPr>
            <a:r>
              <a:rPr lang="en-US" dirty="0" smtClean="0"/>
              <a:t>Product featured in the Monthly Newsletter (full size and postcard)</a:t>
            </a:r>
          </a:p>
          <a:p>
            <a:pPr marL="342900" indent="-342900">
              <a:spcBef>
                <a:spcPts val="1200"/>
              </a:spcBef>
              <a:buFont typeface="+mj-lt"/>
              <a:buAutoNum type="arabicPeriod"/>
            </a:pPr>
            <a:r>
              <a:rPr lang="en-US" dirty="0" smtClean="0"/>
              <a:t>Email text for you to send to patients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656" y="1706788"/>
            <a:ext cx="4362146" cy="4449084"/>
          </a:xfrm>
          <a:prstGeom prst="rect">
            <a:avLst/>
          </a:prstGeom>
        </p:spPr>
      </p:pic>
    </p:spTree>
    <p:extLst>
      <p:ext uri="{BB962C8B-B14F-4D97-AF65-F5344CB8AC3E}">
        <p14:creationId xmlns:p14="http://schemas.microsoft.com/office/powerpoint/2010/main" val="2897929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1516534"/>
            <a:ext cx="9144000" cy="848187"/>
          </a:xfrm>
          <a:prstGeom prst="rect">
            <a:avLst/>
          </a:prstGeom>
        </p:spPr>
        <p:txBody>
          <a:bodyPr vert="horz" lIns="91440" tIns="45720" rIns="91440" bIns="45720" rtlCol="0" anchor="b">
            <a:noAutofit/>
          </a:bodyPr>
          <a:lstStyle>
            <a:lvl1pPr algn="l" defTabSz="342900" rtl="0" eaLnBrk="1" latinLnBrk="0" hangingPunct="1">
              <a:spcBef>
                <a:spcPct val="0"/>
              </a:spcBef>
              <a:buNone/>
              <a:defRPr sz="405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b="1" dirty="0" smtClean="0">
                <a:solidFill>
                  <a:srgbClr val="1C77A4"/>
                </a:solidFill>
              </a:rPr>
              <a:t>This Month’s Product Spotlight is:</a:t>
            </a:r>
          </a:p>
          <a:p>
            <a:pPr algn="ctr"/>
            <a:r>
              <a:rPr lang="en-US" sz="6000" b="1" dirty="0" smtClean="0">
                <a:solidFill>
                  <a:srgbClr val="1C77A4"/>
                </a:solidFill>
              </a:rPr>
              <a:t>The Quick Start Kits</a:t>
            </a:r>
            <a:endParaRPr lang="en-US" sz="6000" b="1" dirty="0">
              <a:solidFill>
                <a:srgbClr val="1C77A4"/>
              </a:solidFill>
            </a:endParaRPr>
          </a:p>
        </p:txBody>
      </p:sp>
      <p:sp>
        <p:nvSpPr>
          <p:cNvPr id="8" name="TextBox 7"/>
          <p:cNvSpPr txBox="1"/>
          <p:nvPr/>
        </p:nvSpPr>
        <p:spPr>
          <a:xfrm>
            <a:off x="475051" y="2647101"/>
            <a:ext cx="3430200" cy="3447098"/>
          </a:xfrm>
          <a:prstGeom prst="rect">
            <a:avLst/>
          </a:prstGeom>
          <a:noFill/>
        </p:spPr>
        <p:txBody>
          <a:bodyPr wrap="square" rtlCol="0">
            <a:spAutoFit/>
          </a:bodyPr>
          <a:lstStyle/>
          <a:p>
            <a:pPr marL="457200" indent="-457200">
              <a:spcBef>
                <a:spcPts val="1200"/>
              </a:spcBef>
              <a:buFont typeface="+mj-lt"/>
              <a:buAutoNum type="arabicPeriod"/>
            </a:pPr>
            <a:r>
              <a:rPr lang="en-US" sz="2400" dirty="0" smtClean="0"/>
              <a:t>7-Day Quick Start Cleanse Kit</a:t>
            </a:r>
          </a:p>
          <a:p>
            <a:pPr marL="457200" indent="-457200">
              <a:spcBef>
                <a:spcPts val="1200"/>
              </a:spcBef>
              <a:buFont typeface="+mj-lt"/>
              <a:buAutoNum type="arabicPeriod"/>
            </a:pPr>
            <a:r>
              <a:rPr lang="en-US" sz="2400" dirty="0" smtClean="0"/>
              <a:t>14-Day Quick Start Weight Loss Kit</a:t>
            </a:r>
          </a:p>
          <a:p>
            <a:pPr marL="457200" indent="-457200">
              <a:spcBef>
                <a:spcPts val="1200"/>
              </a:spcBef>
              <a:buFont typeface="+mj-lt"/>
              <a:buAutoNum type="arabicPeriod"/>
            </a:pPr>
            <a:r>
              <a:rPr lang="en-US" sz="2400" dirty="0" smtClean="0"/>
              <a:t>21-Day Ultimate Weight Loss Kit </a:t>
            </a:r>
            <a:r>
              <a:rPr lang="en-US" dirty="0" smtClean="0"/>
              <a:t>(7 &amp; 14 Day Kits Combined with box of Single Serving Nutritional Shake)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5333" y="2714624"/>
            <a:ext cx="4676241" cy="3175365"/>
          </a:xfrm>
          <a:prstGeom prst="rect">
            <a:avLst/>
          </a:prstGeom>
        </p:spPr>
      </p:pic>
    </p:spTree>
    <p:extLst>
      <p:ext uri="{BB962C8B-B14F-4D97-AF65-F5344CB8AC3E}">
        <p14:creationId xmlns:p14="http://schemas.microsoft.com/office/powerpoint/2010/main" val="35116361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65100" y="777882"/>
            <a:ext cx="8801100" cy="848187"/>
          </a:xfrm>
          <a:prstGeom prst="rect">
            <a:avLst/>
          </a:prstGeom>
        </p:spPr>
        <p:txBody>
          <a:bodyPr vert="horz" lIns="91440" tIns="45720" rIns="91440" bIns="45720" rtlCol="0" anchor="b">
            <a:noAutofit/>
          </a:bodyPr>
          <a:lstStyle>
            <a:lvl1pPr algn="l" defTabSz="342900" rtl="0" eaLnBrk="1" latinLnBrk="0" hangingPunct="1">
              <a:spcBef>
                <a:spcPct val="0"/>
              </a:spcBef>
              <a:buNone/>
              <a:defRPr sz="405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b="1" dirty="0" smtClean="0">
                <a:solidFill>
                  <a:srgbClr val="1C77A4"/>
                </a:solidFill>
              </a:rPr>
              <a:t>Product Education &amp; Sales</a:t>
            </a:r>
            <a:endParaRPr lang="en-US" sz="4400" b="1" u="sng" dirty="0" smtClean="0">
              <a:solidFill>
                <a:srgbClr val="1C77A4"/>
              </a:solidFill>
            </a:endParaRPr>
          </a:p>
        </p:txBody>
      </p:sp>
      <p:sp>
        <p:nvSpPr>
          <p:cNvPr id="7" name="TextBox 6"/>
          <p:cNvSpPr txBox="1"/>
          <p:nvPr/>
        </p:nvSpPr>
        <p:spPr>
          <a:xfrm>
            <a:off x="5114925" y="2222817"/>
            <a:ext cx="3851276" cy="3323987"/>
          </a:xfrm>
          <a:prstGeom prst="rect">
            <a:avLst/>
          </a:prstGeom>
          <a:noFill/>
        </p:spPr>
        <p:txBody>
          <a:bodyPr wrap="square" rtlCol="0">
            <a:spAutoFit/>
          </a:bodyPr>
          <a:lstStyle/>
          <a:p>
            <a:pPr>
              <a:spcBef>
                <a:spcPts val="1200"/>
              </a:spcBef>
            </a:pPr>
            <a:r>
              <a:rPr lang="en-US" sz="2000" dirty="0" smtClean="0"/>
              <a:t>Watch my webinar titled, “</a:t>
            </a:r>
            <a:r>
              <a:rPr lang="en-US" sz="2000" u="sng" dirty="0" smtClean="0"/>
              <a:t>Quick Start Kits: 7, 14 &amp; 21 Day Options</a:t>
            </a:r>
            <a:r>
              <a:rPr lang="en-US" sz="2000" dirty="0" smtClean="0"/>
              <a:t>”  This webinar includes:</a:t>
            </a:r>
          </a:p>
          <a:p>
            <a:pPr marL="457200" indent="-457200">
              <a:spcBef>
                <a:spcPts val="1200"/>
              </a:spcBef>
              <a:buFont typeface="+mj-lt"/>
              <a:buAutoNum type="arabicPeriod"/>
            </a:pPr>
            <a:r>
              <a:rPr lang="en-US" sz="2000" dirty="0" smtClean="0"/>
              <a:t>Product education</a:t>
            </a:r>
          </a:p>
          <a:p>
            <a:pPr marL="457200" indent="-457200">
              <a:spcBef>
                <a:spcPts val="1200"/>
              </a:spcBef>
              <a:buFont typeface="+mj-lt"/>
              <a:buAutoNum type="arabicPeriod"/>
            </a:pPr>
            <a:r>
              <a:rPr lang="en-US" sz="2000" dirty="0"/>
              <a:t>H</a:t>
            </a:r>
            <a:r>
              <a:rPr lang="en-US" sz="2000" dirty="0" smtClean="0"/>
              <a:t>ow to use it to get better results with your patients </a:t>
            </a:r>
          </a:p>
          <a:p>
            <a:pPr marL="457200" indent="-457200">
              <a:spcBef>
                <a:spcPts val="1200"/>
              </a:spcBef>
              <a:buFont typeface="+mj-lt"/>
              <a:buAutoNum type="arabicPeriod"/>
            </a:pPr>
            <a:r>
              <a:rPr lang="en-US" sz="2000" dirty="0" smtClean="0"/>
              <a:t>How to increase your CASH income with these kits</a:t>
            </a:r>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9" y="2247900"/>
            <a:ext cx="4484914"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3146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99" y="700378"/>
            <a:ext cx="8096251" cy="1126342"/>
          </a:xfrm>
        </p:spPr>
        <p:txBody>
          <a:bodyPr>
            <a:noAutofit/>
          </a:bodyPr>
          <a:lstStyle/>
          <a:p>
            <a:pPr algn="ctr"/>
            <a:r>
              <a:rPr lang="en-US" sz="2000" b="1" dirty="0" smtClean="0">
                <a:solidFill>
                  <a:srgbClr val="1C77A4"/>
                </a:solidFill>
              </a:rPr>
              <a:t>Each Kit Comes with Fantastic Educational Materials for your Patient including </a:t>
            </a:r>
            <a:r>
              <a:rPr lang="en-US" sz="2000" b="1" dirty="0" smtClean="0">
                <a:solidFill>
                  <a:srgbClr val="1C77A4"/>
                </a:solidFill>
              </a:rPr>
              <a:t>Dietary </a:t>
            </a:r>
            <a:r>
              <a:rPr lang="en-US" sz="2000" b="1" dirty="0" smtClean="0">
                <a:solidFill>
                  <a:srgbClr val="1C77A4"/>
                </a:solidFill>
              </a:rPr>
              <a:t>Guidelines and Supplement Education to achieve the best results.</a:t>
            </a:r>
            <a:endParaRPr lang="en-US" sz="2000" b="1" dirty="0">
              <a:solidFill>
                <a:srgbClr val="1C77A4"/>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900" y="2095499"/>
            <a:ext cx="3012406" cy="1992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600" y="4247114"/>
            <a:ext cx="3012406" cy="2001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0025" y="4247114"/>
            <a:ext cx="2898775" cy="1920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7831" y="2095499"/>
            <a:ext cx="2988594" cy="198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50328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0250" y="415925"/>
            <a:ext cx="8801100" cy="848187"/>
          </a:xfrm>
          <a:prstGeom prst="rect">
            <a:avLst/>
          </a:prstGeom>
        </p:spPr>
        <p:txBody>
          <a:bodyPr vert="horz" lIns="91440" tIns="45720" rIns="91440" bIns="45720" rtlCol="0" anchor="b">
            <a:noAutofit/>
          </a:bodyPr>
          <a:lstStyle>
            <a:lvl1pPr algn="l" defTabSz="342900" rtl="0" eaLnBrk="1" latinLnBrk="0" hangingPunct="1">
              <a:spcBef>
                <a:spcPct val="0"/>
              </a:spcBef>
              <a:buNone/>
              <a:defRPr sz="405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b="1" dirty="0" smtClean="0">
                <a:solidFill>
                  <a:srgbClr val="1C77A4"/>
                </a:solidFill>
              </a:rPr>
              <a:t>Product POP </a:t>
            </a:r>
            <a:r>
              <a:rPr lang="en-US" sz="4400" b="1" dirty="0" smtClean="0">
                <a:solidFill>
                  <a:srgbClr val="1C77A4"/>
                </a:solidFill>
              </a:rPr>
              <a:t>Displays</a:t>
            </a:r>
            <a:endParaRPr lang="en-US" sz="4400" b="1" dirty="0">
              <a:solidFill>
                <a:srgbClr val="1C77A4"/>
              </a:solidFill>
            </a:endParaRPr>
          </a:p>
        </p:txBody>
      </p:sp>
      <p:sp>
        <p:nvSpPr>
          <p:cNvPr id="8" name="Subtitle 2"/>
          <p:cNvSpPr txBox="1">
            <a:spLocks/>
          </p:cNvSpPr>
          <p:nvPr/>
        </p:nvSpPr>
        <p:spPr>
          <a:xfrm>
            <a:off x="218341" y="5836228"/>
            <a:ext cx="8788400" cy="698500"/>
          </a:xfrm>
          <a:prstGeom prst="rect">
            <a:avLst/>
          </a:prstGeom>
        </p:spPr>
        <p:txBody>
          <a:bodyPr vert="horz" lIns="91440" tIns="45720" rIns="91440" bIns="45720" rtlCol="0">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lgn="ctr">
              <a:buNone/>
            </a:pPr>
            <a:r>
              <a:rPr lang="en-US" sz="2000" dirty="0" smtClean="0">
                <a:solidFill>
                  <a:srgbClr val="0070C0"/>
                </a:solidFill>
              </a:rPr>
              <a:t>Place in acrylic sign holder at your front desk with empty product boxes.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1259" y="1465218"/>
            <a:ext cx="3406666" cy="433193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3593" y="2189606"/>
            <a:ext cx="2275806" cy="2883153"/>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96" y="2189607"/>
            <a:ext cx="2201681" cy="2883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1715305"/>
      </p:ext>
    </p:extLst>
  </p:cSld>
  <p:clrMapOvr>
    <a:masterClrMapping/>
  </p:clrMapOvr>
  <p:timing>
    <p:tnLst>
      <p:par>
        <p:cTn id="1" dur="indefinite" restart="never" nodeType="tmRoot"/>
      </p:par>
    </p:tnLst>
  </p:timing>
</p:sld>
</file>

<file path=ppt/theme/theme1.xml><?xml version="1.0" encoding="utf-8"?>
<a:theme xmlns:a="http://schemas.openxmlformats.org/drawingml/2006/main" name="Summit Theme2">
  <a:themeElements>
    <a:clrScheme name="Summit">
      <a:dk1>
        <a:sysClr val="windowText" lastClr="000000"/>
      </a:dk1>
      <a:lt1>
        <a:sysClr val="window" lastClr="FFFFFF"/>
      </a:lt1>
      <a:dk2>
        <a:srgbClr val="212745"/>
      </a:dk2>
      <a:lt2>
        <a:srgbClr val="B4DCFA"/>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Summit Theme2" id="{718A665C-8674-44B6-B5DB-0B4D69A17002}" vid="{420C94B5-F2CC-4C35-BE5A-E24F081E3D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Summit Theme2 (1)</Template>
  <TotalTime>2256</TotalTime>
  <Words>633</Words>
  <Application>Microsoft Office PowerPoint</Application>
  <PresentationFormat>On-screen Show (4:3)</PresentationFormat>
  <Paragraphs>66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Summit Theme2</vt:lpstr>
      <vt:lpstr>PowerPoint Presentation</vt:lpstr>
      <vt:lpstr>Help your patients heal with the use of S4 products and increase your income with additional product sales! </vt:lpstr>
      <vt:lpstr>PowerPoint Presentation</vt:lpstr>
      <vt:lpstr>The Perfect Downsell…  Take-Home Weight Loss Program </vt:lpstr>
      <vt:lpstr>What We Provide each Month</vt:lpstr>
      <vt:lpstr>PowerPoint Presentation</vt:lpstr>
      <vt:lpstr>PowerPoint Presentation</vt:lpstr>
      <vt:lpstr>Each Kit Comes with Fantastic Educational Materials for your Patient including Dietary Guidelines and Supplement Education to achieve the best results.</vt:lpstr>
      <vt:lpstr>PowerPoint Presentation</vt:lpstr>
      <vt:lpstr>PowerPoint Presentation</vt:lpstr>
      <vt:lpstr>PowerPoint Presentation</vt:lpstr>
      <vt:lpstr>PowerPoint Presentation</vt:lpstr>
      <vt:lpstr>Dear Patient,  Have you tried the NEW Solutions4 7,14 or 21-Day QUICK START KITs to  detoxify your body and lose weight?  These kits are great for you, your family, and friends, for quick weight loss results with total body health support for every body, every lifestyle and every budget.  - Rids body of toxins and increases fat burning hormones - Suppresses appetite and increased metabolism naturally - Improves lean muscle and helps eliminate belly fat - Simple, convenient and easy to use  Call Dr. Jones TODAY at (801) 123-4567 to see if this kit is right for you!  Yours in Health,   </vt:lpstr>
      <vt:lpstr>And…It’s So Cost Effective  it Practically Sells Itself!</vt:lpstr>
      <vt:lpstr>Here’s How Much Money you Can Make</vt:lpstr>
      <vt:lpstr>You can easily make $500 to $10,000 every month just by selling these kits!</vt:lpstr>
      <vt:lpstr>It just  doesn’t get any easier  than that!</vt:lpstr>
      <vt:lpstr>The S4 Quick Start Kits  are Good for your PATIENTS and Good for YOU!</vt:lpstr>
      <vt:lpstr>Call Solutions4 Today to Place your Order for the Quick Start 7-Day Cleanse, 14-Day Quick Start Weight Loss, and Single Serving Nutritional Shake Box to create the perfect 21-Day Take-Home Weight Loss Kit for your patients.  Get your PRODUCT OF THE MONTH marketing materials on  Club Reduce 4.0.  S4 (877) 817-6074 CR (801) 590-0880</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Club Reduce</dc:creator>
  <cp:lastModifiedBy>Lighthouse</cp:lastModifiedBy>
  <cp:revision>262</cp:revision>
  <cp:lastPrinted>2016-08-09T16:36:47Z</cp:lastPrinted>
  <dcterms:created xsi:type="dcterms:W3CDTF">2016-01-08T15:33:00Z</dcterms:created>
  <dcterms:modified xsi:type="dcterms:W3CDTF">2016-08-09T16:36:53Z</dcterms:modified>
</cp:coreProperties>
</file>