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7"/>
  </p:notesMasterIdLst>
  <p:handoutMasterIdLst>
    <p:handoutMasterId r:id="rId38"/>
  </p:handoutMasterIdLst>
  <p:sldIdLst>
    <p:sldId id="256" r:id="rId2"/>
    <p:sldId id="260" r:id="rId3"/>
    <p:sldId id="396" r:id="rId4"/>
    <p:sldId id="398" r:id="rId5"/>
    <p:sldId id="431" r:id="rId6"/>
    <p:sldId id="356" r:id="rId7"/>
    <p:sldId id="433" r:id="rId8"/>
    <p:sldId id="434" r:id="rId9"/>
    <p:sldId id="453" r:id="rId10"/>
    <p:sldId id="435" r:id="rId11"/>
    <p:sldId id="436" r:id="rId12"/>
    <p:sldId id="432" r:id="rId13"/>
    <p:sldId id="437" r:id="rId14"/>
    <p:sldId id="438" r:id="rId15"/>
    <p:sldId id="439" r:id="rId16"/>
    <p:sldId id="440" r:id="rId17"/>
    <p:sldId id="441" r:id="rId18"/>
    <p:sldId id="442" r:id="rId19"/>
    <p:sldId id="443" r:id="rId20"/>
    <p:sldId id="444" r:id="rId21"/>
    <p:sldId id="445" r:id="rId22"/>
    <p:sldId id="446" r:id="rId23"/>
    <p:sldId id="447" r:id="rId24"/>
    <p:sldId id="448" r:id="rId25"/>
    <p:sldId id="449" r:id="rId26"/>
    <p:sldId id="451" r:id="rId27"/>
    <p:sldId id="450" r:id="rId28"/>
    <p:sldId id="452" r:id="rId29"/>
    <p:sldId id="414" r:id="rId30"/>
    <p:sldId id="357" r:id="rId31"/>
    <p:sldId id="288" r:id="rId32"/>
    <p:sldId id="423" r:id="rId33"/>
    <p:sldId id="426" r:id="rId34"/>
    <p:sldId id="425" r:id="rId35"/>
    <p:sldId id="430" r:id="rId36"/>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77A4"/>
    <a:srgbClr val="CC0066"/>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12" autoAdjust="0"/>
    <p:restoredTop sz="94669" autoAdjust="0"/>
  </p:normalViewPr>
  <p:slideViewPr>
    <p:cSldViewPr snapToGrid="0">
      <p:cViewPr>
        <p:scale>
          <a:sx n="75" d="100"/>
          <a:sy n="75" d="100"/>
        </p:scale>
        <p:origin x="-1800" y="-348"/>
      </p:cViewPr>
      <p:guideLst>
        <p:guide orient="horz" pos="2160"/>
        <p:guide pos="2880"/>
      </p:guideLst>
    </p:cSldViewPr>
  </p:slideViewPr>
  <p:outlineViewPr>
    <p:cViewPr>
      <p:scale>
        <a:sx n="33" d="100"/>
        <a:sy n="33" d="100"/>
      </p:scale>
      <p:origin x="0" y="3462"/>
    </p:cViewPr>
  </p:outlineViewPr>
  <p:notesTextViewPr>
    <p:cViewPr>
      <p:scale>
        <a:sx n="1" d="1"/>
        <a:sy n="1" d="1"/>
      </p:scale>
      <p:origin x="0" y="0"/>
    </p:cViewPr>
  </p:notesTextViewPr>
  <p:sorterViewPr>
    <p:cViewPr varScale="1">
      <p:scale>
        <a:sx n="100" d="100"/>
        <a:sy n="100" d="100"/>
      </p:scale>
      <p:origin x="0" y="1036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11699" cy="461804"/>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sz="quarter" idx="1"/>
          </p:nvPr>
        </p:nvSpPr>
        <p:spPr>
          <a:xfrm>
            <a:off x="3936769" y="0"/>
            <a:ext cx="3011699" cy="461804"/>
          </a:xfrm>
          <a:prstGeom prst="rect">
            <a:avLst/>
          </a:prstGeom>
        </p:spPr>
        <p:txBody>
          <a:bodyPr vert="horz" lIns="92446" tIns="46223" rIns="92446" bIns="46223" rtlCol="0"/>
          <a:lstStyle>
            <a:lvl1pPr algn="r">
              <a:defRPr sz="1200"/>
            </a:lvl1pPr>
          </a:lstStyle>
          <a:p>
            <a:fld id="{35FD2B56-93C4-46B9-9507-903B401392C7}" type="datetimeFigureOut">
              <a:rPr lang="en-US" smtClean="0"/>
              <a:t>12/13/2016</a:t>
            </a:fld>
            <a:endParaRPr lang="en-US"/>
          </a:p>
        </p:txBody>
      </p:sp>
      <p:sp>
        <p:nvSpPr>
          <p:cNvPr id="4" name="Footer Placeholder 3"/>
          <p:cNvSpPr>
            <a:spLocks noGrp="1"/>
          </p:cNvSpPr>
          <p:nvPr>
            <p:ph type="ftr" sz="quarter" idx="2"/>
          </p:nvPr>
        </p:nvSpPr>
        <p:spPr>
          <a:xfrm>
            <a:off x="1" y="8772669"/>
            <a:ext cx="3011699" cy="461804"/>
          </a:xfrm>
          <a:prstGeom prst="rect">
            <a:avLst/>
          </a:prstGeom>
        </p:spPr>
        <p:txBody>
          <a:bodyPr vert="horz" lIns="92446" tIns="46223" rIns="92446" bIns="46223" rtlCol="0" anchor="b"/>
          <a:lstStyle>
            <a:lvl1pPr algn="l">
              <a:defRPr sz="1200"/>
            </a:lvl1pPr>
          </a:lstStyle>
          <a:p>
            <a:endParaRPr lang="en-US"/>
          </a:p>
        </p:txBody>
      </p:sp>
      <p:sp>
        <p:nvSpPr>
          <p:cNvPr id="5" name="Slide Number Placeholder 4"/>
          <p:cNvSpPr>
            <a:spLocks noGrp="1"/>
          </p:cNvSpPr>
          <p:nvPr>
            <p:ph type="sldNum" sz="quarter" idx="3"/>
          </p:nvPr>
        </p:nvSpPr>
        <p:spPr>
          <a:xfrm>
            <a:off x="3936769" y="8772669"/>
            <a:ext cx="3011699" cy="461804"/>
          </a:xfrm>
          <a:prstGeom prst="rect">
            <a:avLst/>
          </a:prstGeom>
        </p:spPr>
        <p:txBody>
          <a:bodyPr vert="horz" lIns="92446" tIns="46223" rIns="92446" bIns="46223" rtlCol="0" anchor="b"/>
          <a:lstStyle>
            <a:lvl1pPr algn="r">
              <a:defRPr sz="1200"/>
            </a:lvl1pPr>
          </a:lstStyle>
          <a:p>
            <a:fld id="{37D8653E-74F9-45EF-815F-CF1760C65937}" type="slidenum">
              <a:rPr lang="en-US" smtClean="0"/>
              <a:t>‹#›</a:t>
            </a:fld>
            <a:endParaRPr lang="en-US"/>
          </a:p>
        </p:txBody>
      </p:sp>
    </p:spTree>
    <p:extLst>
      <p:ext uri="{BB962C8B-B14F-4D97-AF65-F5344CB8AC3E}">
        <p14:creationId xmlns:p14="http://schemas.microsoft.com/office/powerpoint/2010/main" val="28321170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11699" cy="463407"/>
          </a:xfrm>
          <a:prstGeom prst="rect">
            <a:avLst/>
          </a:prstGeom>
        </p:spPr>
        <p:txBody>
          <a:bodyPr vert="horz" lIns="92446" tIns="46223" rIns="92446" bIns="46223" rtlCol="0"/>
          <a:lstStyle>
            <a:lvl1pPr algn="l">
              <a:defRPr sz="1200"/>
            </a:lvl1pPr>
          </a:lstStyle>
          <a:p>
            <a:endParaRPr lang="en-US" dirty="0"/>
          </a:p>
        </p:txBody>
      </p:sp>
      <p:sp>
        <p:nvSpPr>
          <p:cNvPr id="3" name="Date Placeholder 2"/>
          <p:cNvSpPr>
            <a:spLocks noGrp="1"/>
          </p:cNvSpPr>
          <p:nvPr>
            <p:ph type="dt" idx="1"/>
          </p:nvPr>
        </p:nvSpPr>
        <p:spPr>
          <a:xfrm>
            <a:off x="3936769" y="0"/>
            <a:ext cx="3011699" cy="463407"/>
          </a:xfrm>
          <a:prstGeom prst="rect">
            <a:avLst/>
          </a:prstGeom>
        </p:spPr>
        <p:txBody>
          <a:bodyPr vert="horz" lIns="92446" tIns="46223" rIns="92446" bIns="46223" rtlCol="0"/>
          <a:lstStyle>
            <a:lvl1pPr algn="r">
              <a:defRPr sz="1200"/>
            </a:lvl1pPr>
          </a:lstStyle>
          <a:p>
            <a:fld id="{B5BC08D0-9FA3-436D-93EC-356EE1AF64C4}" type="datetimeFigureOut">
              <a:rPr lang="en-US" smtClean="0"/>
              <a:t>12/13/2016</a:t>
            </a:fld>
            <a:endParaRPr lang="en-US" dirty="0"/>
          </a:p>
        </p:txBody>
      </p:sp>
      <p:sp>
        <p:nvSpPr>
          <p:cNvPr id="4" name="Slide Image Placeholder 3"/>
          <p:cNvSpPr>
            <a:spLocks noGrp="1" noRot="1" noChangeAspect="1"/>
          </p:cNvSpPr>
          <p:nvPr>
            <p:ph type="sldImg" idx="2"/>
          </p:nvPr>
        </p:nvSpPr>
        <p:spPr>
          <a:xfrm>
            <a:off x="1397000" y="1154113"/>
            <a:ext cx="4156075" cy="3116262"/>
          </a:xfrm>
          <a:prstGeom prst="rect">
            <a:avLst/>
          </a:prstGeom>
          <a:noFill/>
          <a:ln w="12700">
            <a:solidFill>
              <a:prstClr val="black"/>
            </a:solidFill>
          </a:ln>
        </p:spPr>
        <p:txBody>
          <a:bodyPr vert="horz" lIns="92446" tIns="46223" rIns="92446" bIns="46223" rtlCol="0" anchor="ctr"/>
          <a:lstStyle/>
          <a:p>
            <a:endParaRPr lang="en-US" dirty="0"/>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46" tIns="46223" rIns="92446" bIns="4622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772669"/>
            <a:ext cx="3011699" cy="463406"/>
          </a:xfrm>
          <a:prstGeom prst="rect">
            <a:avLst/>
          </a:prstGeom>
        </p:spPr>
        <p:txBody>
          <a:bodyPr vert="horz" lIns="92446" tIns="46223" rIns="92446" bIns="4622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69" y="8772669"/>
            <a:ext cx="3011699" cy="463406"/>
          </a:xfrm>
          <a:prstGeom prst="rect">
            <a:avLst/>
          </a:prstGeom>
        </p:spPr>
        <p:txBody>
          <a:bodyPr vert="horz" lIns="92446" tIns="46223" rIns="92446" bIns="46223" rtlCol="0" anchor="b"/>
          <a:lstStyle>
            <a:lvl1pPr algn="r">
              <a:defRPr sz="1200"/>
            </a:lvl1pPr>
          </a:lstStyle>
          <a:p>
            <a:fld id="{76B3B584-68C8-4F5D-BD3E-97D582DC12DA}" type="slidenum">
              <a:rPr lang="en-US" smtClean="0"/>
              <a:t>‹#›</a:t>
            </a:fld>
            <a:endParaRPr lang="en-US" dirty="0"/>
          </a:p>
        </p:txBody>
      </p:sp>
    </p:spTree>
    <p:extLst>
      <p:ext uri="{BB962C8B-B14F-4D97-AF65-F5344CB8AC3E}">
        <p14:creationId xmlns:p14="http://schemas.microsoft.com/office/powerpoint/2010/main" val="1087349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B3B584-68C8-4F5D-BD3E-97D582DC12DA}" type="slidenum">
              <a:rPr lang="en-US" smtClean="0"/>
              <a:t>22</a:t>
            </a:fld>
            <a:endParaRPr lang="en-US" dirty="0"/>
          </a:p>
        </p:txBody>
      </p:sp>
    </p:spTree>
    <p:extLst>
      <p:ext uri="{BB962C8B-B14F-4D97-AF65-F5344CB8AC3E}">
        <p14:creationId xmlns:p14="http://schemas.microsoft.com/office/powerpoint/2010/main" val="42097838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B3B584-68C8-4F5D-BD3E-97D582DC12DA}" type="slidenum">
              <a:rPr lang="en-US" smtClean="0"/>
              <a:t>30</a:t>
            </a:fld>
            <a:endParaRPr lang="en-US" dirty="0"/>
          </a:p>
        </p:txBody>
      </p:sp>
    </p:spTree>
    <p:extLst>
      <p:ext uri="{BB962C8B-B14F-4D97-AF65-F5344CB8AC3E}">
        <p14:creationId xmlns:p14="http://schemas.microsoft.com/office/powerpoint/2010/main" val="6204761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970544" y="1146427"/>
            <a:ext cx="7202913" cy="878993"/>
          </a:xfrm>
        </p:spPr>
        <p:txBody>
          <a:bodyPr anchor="b">
            <a:noAutofit/>
          </a:bodyPr>
          <a:lstStyle>
            <a:lvl1pPr algn="l">
              <a:defRPr sz="405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970544" y="2222847"/>
            <a:ext cx="7202913" cy="3824662"/>
          </a:xfrm>
        </p:spPr>
        <p:txBody>
          <a:bodyPr anchor="t"/>
          <a:lstStyle>
            <a:lvl1pPr marL="0" indent="0" algn="l">
              <a:buNone/>
              <a:defRPr>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083779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1273" y="1098325"/>
            <a:ext cx="7647708" cy="1126342"/>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831273" y="2337955"/>
            <a:ext cx="7647708" cy="35901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482670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2" y="997528"/>
            <a:ext cx="7796644" cy="932873"/>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1" y="2160589"/>
            <a:ext cx="3764972" cy="3880772"/>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4346" y="2160590"/>
            <a:ext cx="3771900" cy="3880773"/>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7480652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831273" y="1098325"/>
            <a:ext cx="764770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1274" y="2419126"/>
            <a:ext cx="7647707" cy="376346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977752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5.pn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8.png"/><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26.png"/><Relationship Id="rId2" Type="http://schemas.openxmlformats.org/officeDocument/2006/relationships/image" Target="../media/image29.png"/><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3.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37.png"/><Relationship Id="rId4" Type="http://schemas.openxmlformats.org/officeDocument/2006/relationships/image" Target="../media/image36.png"/></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9.png"/><Relationship Id="rId7" Type="http://schemas.openxmlformats.org/officeDocument/2006/relationships/image" Target="../media/image4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2.png"/><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image" Target="../media/image40.png"/></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3.pn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40.png"/><Relationship Id="rId4" Type="http://schemas.openxmlformats.org/officeDocument/2006/relationships/image" Target="../media/image44.png"/></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3.png"/><Relationship Id="rId1" Type="http://schemas.openxmlformats.org/officeDocument/2006/relationships/slideLayout" Target="../slideLayouts/slideLayout1.xml"/><Relationship Id="rId4" Type="http://schemas.openxmlformats.org/officeDocument/2006/relationships/image" Target="../media/image45.png"/></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6.png"/><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image" Target="../media/image36.png"/></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40.png"/><Relationship Id="rId5" Type="http://schemas.openxmlformats.org/officeDocument/2006/relationships/image" Target="../media/image41.png"/><Relationship Id="rId4" Type="http://schemas.openxmlformats.org/officeDocument/2006/relationships/image" Target="../media/image38.png"/></Relationships>
</file>

<file path=ppt/slides/_rels/slide2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10581" y="1912903"/>
            <a:ext cx="8324195" cy="3447098"/>
          </a:xfrm>
          <a:prstGeom prst="rect">
            <a:avLst/>
          </a:prstGeom>
          <a:noFill/>
        </p:spPr>
        <p:txBody>
          <a:bodyPr wrap="square" rtlCol="0">
            <a:spAutoFit/>
          </a:bodyPr>
          <a:lstStyle/>
          <a:p>
            <a:pPr algn="ctr"/>
            <a:r>
              <a:rPr lang="en-US" sz="5400" b="1" dirty="0" smtClean="0">
                <a:solidFill>
                  <a:srgbClr val="0070C0"/>
                </a:solidFill>
              </a:rPr>
              <a:t>The NEW</a:t>
            </a:r>
          </a:p>
          <a:p>
            <a:pPr algn="ctr"/>
            <a:r>
              <a:rPr lang="en-US" sz="5400" b="1" dirty="0" smtClean="0">
                <a:solidFill>
                  <a:srgbClr val="002060"/>
                </a:solidFill>
              </a:rPr>
              <a:t>Telemarketing Dashboard</a:t>
            </a:r>
          </a:p>
          <a:p>
            <a:pPr algn="ctr"/>
            <a:r>
              <a:rPr lang="en-US" sz="5400" b="1" dirty="0" smtClean="0">
                <a:solidFill>
                  <a:srgbClr val="0070C0"/>
                </a:solidFill>
              </a:rPr>
              <a:t>In Club Reduce 4.0</a:t>
            </a:r>
          </a:p>
          <a:p>
            <a:pPr algn="ctr"/>
            <a:endParaRPr lang="en-US" sz="2800" b="1" dirty="0" smtClean="0">
              <a:solidFill>
                <a:srgbClr val="0070C0"/>
              </a:solidFill>
            </a:endParaRPr>
          </a:p>
          <a:p>
            <a:pPr algn="ctr"/>
            <a:r>
              <a:rPr lang="en-US" sz="2800" b="1" dirty="0" smtClean="0">
                <a:solidFill>
                  <a:srgbClr val="0070C0"/>
                </a:solidFill>
              </a:rPr>
              <a:t>Your </a:t>
            </a:r>
            <a:r>
              <a:rPr lang="en-US" sz="2800" b="1" dirty="0">
                <a:solidFill>
                  <a:srgbClr val="0070C0"/>
                </a:solidFill>
              </a:rPr>
              <a:t>O</a:t>
            </a:r>
            <a:r>
              <a:rPr lang="en-US" sz="2800" b="1" dirty="0" smtClean="0">
                <a:solidFill>
                  <a:srgbClr val="0070C0"/>
                </a:solidFill>
              </a:rPr>
              <a:t>nline Marketing Tickler System</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59734" y="687314"/>
            <a:ext cx="2157293" cy="795085"/>
          </a:xfrm>
          <a:prstGeom prst="rect">
            <a:avLst/>
          </a:prstGeom>
        </p:spPr>
      </p:pic>
    </p:spTree>
    <p:extLst>
      <p:ext uri="{BB962C8B-B14F-4D97-AF65-F5344CB8AC3E}">
        <p14:creationId xmlns:p14="http://schemas.microsoft.com/office/powerpoint/2010/main" val="42613404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ctrTitle"/>
          </p:nvPr>
        </p:nvSpPr>
        <p:spPr>
          <a:xfrm>
            <a:off x="330200" y="894904"/>
            <a:ext cx="8525933" cy="753668"/>
          </a:xfrm>
        </p:spPr>
        <p:txBody>
          <a:bodyPr/>
          <a:lstStyle/>
          <a:p>
            <a:pPr algn="ctr"/>
            <a:r>
              <a:rPr lang="en-US" sz="4000" b="1" dirty="0" smtClean="0">
                <a:solidFill>
                  <a:srgbClr val="1C77A4"/>
                </a:solidFill>
              </a:rPr>
              <a:t>The Telemarketing Dashboard</a:t>
            </a:r>
            <a:endParaRPr lang="en-US" sz="4000" b="1" dirty="0">
              <a:solidFill>
                <a:srgbClr val="1C77A4"/>
              </a:solidFill>
            </a:endParaRPr>
          </a:p>
        </p:txBody>
      </p:sp>
      <p:sp>
        <p:nvSpPr>
          <p:cNvPr id="3" name="Rectangle 2"/>
          <p:cNvSpPr/>
          <p:nvPr/>
        </p:nvSpPr>
        <p:spPr>
          <a:xfrm>
            <a:off x="774700" y="2646740"/>
            <a:ext cx="4343400" cy="3293209"/>
          </a:xfrm>
          <a:prstGeom prst="rect">
            <a:avLst/>
          </a:prstGeom>
        </p:spPr>
        <p:txBody>
          <a:bodyPr wrap="square">
            <a:spAutoFit/>
          </a:bodyPr>
          <a:lstStyle/>
          <a:p>
            <a:r>
              <a:rPr lang="en-US" sz="1600" dirty="0" smtClean="0">
                <a:solidFill>
                  <a:srgbClr val="002060"/>
                </a:solidFill>
              </a:rPr>
              <a:t>Every </a:t>
            </a:r>
            <a:r>
              <a:rPr lang="en-US" sz="1600" dirty="0">
                <a:solidFill>
                  <a:srgbClr val="002060"/>
                </a:solidFill>
              </a:rPr>
              <a:t>time a lead is obtained from any source, they will be entered into </a:t>
            </a:r>
            <a:r>
              <a:rPr lang="en-US" sz="1600" dirty="0" smtClean="0">
                <a:solidFill>
                  <a:srgbClr val="002060"/>
                </a:solidFill>
              </a:rPr>
              <a:t>your Telemarketing Dashboard so </a:t>
            </a:r>
            <a:r>
              <a:rPr lang="en-US" sz="1600" dirty="0">
                <a:solidFill>
                  <a:srgbClr val="002060"/>
                </a:solidFill>
              </a:rPr>
              <a:t>the appropriate action can be taken to achieve your desired goal.  </a:t>
            </a:r>
            <a:endParaRPr lang="en-US" sz="1600" dirty="0" smtClean="0">
              <a:solidFill>
                <a:srgbClr val="002060"/>
              </a:solidFill>
            </a:endParaRPr>
          </a:p>
          <a:p>
            <a:endParaRPr lang="en-US" sz="1600" dirty="0">
              <a:solidFill>
                <a:srgbClr val="002060"/>
              </a:solidFill>
            </a:endParaRPr>
          </a:p>
          <a:p>
            <a:r>
              <a:rPr lang="en-US" sz="1600" dirty="0" smtClean="0">
                <a:solidFill>
                  <a:srgbClr val="002060"/>
                </a:solidFill>
              </a:rPr>
              <a:t>The </a:t>
            </a:r>
            <a:r>
              <a:rPr lang="en-US" sz="1600" dirty="0">
                <a:solidFill>
                  <a:srgbClr val="002060"/>
                </a:solidFill>
              </a:rPr>
              <a:t>Telemarketing Dashboard will handle all the details of maintaining contact with every lead until they have successfully attended a seminar. </a:t>
            </a:r>
            <a:endParaRPr lang="en-US" sz="1600" dirty="0" smtClean="0">
              <a:solidFill>
                <a:srgbClr val="002060"/>
              </a:solidFill>
            </a:endParaRPr>
          </a:p>
          <a:p>
            <a:endParaRPr lang="en-US" sz="1600" dirty="0">
              <a:solidFill>
                <a:srgbClr val="002060"/>
              </a:solidFill>
            </a:endParaRPr>
          </a:p>
          <a:p>
            <a:r>
              <a:rPr lang="en-US" sz="1600" dirty="0" smtClean="0">
                <a:solidFill>
                  <a:srgbClr val="002060"/>
                </a:solidFill>
              </a:rPr>
              <a:t>Just like the hardbound Marketing Tickler book only it is all online and much easier.</a:t>
            </a:r>
            <a:endParaRPr lang="en-US" sz="1600" dirty="0">
              <a:solidFill>
                <a:srgbClr val="002060"/>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65325" y="2634040"/>
            <a:ext cx="2640476" cy="3419417"/>
          </a:xfrm>
          <a:prstGeom prst="rect">
            <a:avLst/>
          </a:prstGeom>
        </p:spPr>
      </p:pic>
      <p:sp>
        <p:nvSpPr>
          <p:cNvPr id="5" name="Rectangle 4"/>
          <p:cNvSpPr/>
          <p:nvPr/>
        </p:nvSpPr>
        <p:spPr>
          <a:xfrm>
            <a:off x="495300" y="1646535"/>
            <a:ext cx="8204200" cy="707886"/>
          </a:xfrm>
          <a:prstGeom prst="rect">
            <a:avLst/>
          </a:prstGeom>
        </p:spPr>
        <p:txBody>
          <a:bodyPr wrap="square">
            <a:spAutoFit/>
          </a:bodyPr>
          <a:lstStyle/>
          <a:p>
            <a:pPr algn="ctr"/>
            <a:r>
              <a:rPr lang="en-US" sz="2000" b="1" dirty="0">
                <a:solidFill>
                  <a:srgbClr val="002060"/>
                </a:solidFill>
              </a:rPr>
              <a:t>The Telemarketing Dashboard is the electronic implementation </a:t>
            </a:r>
            <a:endParaRPr lang="en-US" sz="2000" b="1" dirty="0" smtClean="0">
              <a:solidFill>
                <a:srgbClr val="002060"/>
              </a:solidFill>
            </a:endParaRPr>
          </a:p>
          <a:p>
            <a:pPr algn="ctr"/>
            <a:r>
              <a:rPr lang="en-US" sz="2000" b="1" dirty="0" smtClean="0">
                <a:solidFill>
                  <a:srgbClr val="002060"/>
                </a:solidFill>
              </a:rPr>
              <a:t>of </a:t>
            </a:r>
            <a:r>
              <a:rPr lang="en-US" sz="2000" b="1" dirty="0">
                <a:solidFill>
                  <a:srgbClr val="002060"/>
                </a:solidFill>
              </a:rPr>
              <a:t>your hardbound Marketing Tickler book.  </a:t>
            </a:r>
          </a:p>
        </p:txBody>
      </p:sp>
    </p:spTree>
    <p:extLst>
      <p:ext uri="{BB962C8B-B14F-4D97-AF65-F5344CB8AC3E}">
        <p14:creationId xmlns:p14="http://schemas.microsoft.com/office/powerpoint/2010/main" val="29384837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87334" y="1980017"/>
            <a:ext cx="4102100" cy="3970318"/>
          </a:xfrm>
          <a:prstGeom prst="rect">
            <a:avLst/>
          </a:prstGeom>
        </p:spPr>
        <p:txBody>
          <a:bodyPr wrap="square">
            <a:spAutoFit/>
          </a:bodyPr>
          <a:lstStyle/>
          <a:p>
            <a:r>
              <a:rPr lang="en-US" dirty="0">
                <a:solidFill>
                  <a:srgbClr val="002060"/>
                </a:solidFill>
              </a:rPr>
              <a:t>By using the Telemarketing Dashboard correctly, you can rest assured that no lead will ever fall through the cracks.  </a:t>
            </a:r>
            <a:endParaRPr lang="en-US" dirty="0" smtClean="0">
              <a:solidFill>
                <a:srgbClr val="002060"/>
              </a:solidFill>
            </a:endParaRPr>
          </a:p>
          <a:p>
            <a:endParaRPr lang="en-US" dirty="0">
              <a:solidFill>
                <a:srgbClr val="002060"/>
              </a:solidFill>
            </a:endParaRPr>
          </a:p>
          <a:p>
            <a:r>
              <a:rPr lang="en-US" dirty="0" smtClean="0">
                <a:solidFill>
                  <a:srgbClr val="002060"/>
                </a:solidFill>
              </a:rPr>
              <a:t>Whether </a:t>
            </a:r>
            <a:r>
              <a:rPr lang="en-US" dirty="0">
                <a:solidFill>
                  <a:srgbClr val="002060"/>
                </a:solidFill>
              </a:rPr>
              <a:t>you succeed in registering them for a seminar immediately, or continue contacting them for several months before registering them, the Telemarketing Dashboard will make sure you call them at the appropriate intervals and always have details about their situation at your fingertips.         </a:t>
            </a:r>
          </a:p>
        </p:txBody>
      </p:sp>
      <p:pic>
        <p:nvPicPr>
          <p:cNvPr id="7" name="Picture 2" descr="http://www.activategroupinc.com/wp-content/uploads/2014/02/Fotolia_57816794_S1.jpg"/>
          <p:cNvPicPr>
            <a:picLocks noChangeAspect="1" noChangeArrowheads="1"/>
          </p:cNvPicPr>
          <p:nvPr/>
        </p:nvPicPr>
        <p:blipFill rotWithShape="1">
          <a:blip r:embed="rId2">
            <a:extLst>
              <a:ext uri="{28A0092B-C50C-407E-A947-70E740481C1C}">
                <a14:useLocalDpi xmlns:a14="http://schemas.microsoft.com/office/drawing/2010/main" val="0"/>
              </a:ext>
            </a:extLst>
          </a:blip>
          <a:srcRect l="16499" t="4839" r="13698" b="4680"/>
          <a:stretch/>
        </p:blipFill>
        <p:spPr bwMode="auto">
          <a:xfrm>
            <a:off x="55809" y="2113340"/>
            <a:ext cx="4507726" cy="3895355"/>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1"/>
          <p:cNvSpPr>
            <a:spLocks noGrp="1"/>
          </p:cNvSpPr>
          <p:nvPr>
            <p:ph type="ctrTitle"/>
          </p:nvPr>
        </p:nvSpPr>
        <p:spPr>
          <a:xfrm>
            <a:off x="330200" y="894904"/>
            <a:ext cx="8525933" cy="753668"/>
          </a:xfrm>
        </p:spPr>
        <p:txBody>
          <a:bodyPr/>
          <a:lstStyle/>
          <a:p>
            <a:pPr algn="ctr"/>
            <a:r>
              <a:rPr lang="en-US" sz="4000" b="1" dirty="0" smtClean="0">
                <a:solidFill>
                  <a:srgbClr val="1C77A4"/>
                </a:solidFill>
              </a:rPr>
              <a:t>No More Leaky Bucket!</a:t>
            </a:r>
            <a:endParaRPr lang="en-US" sz="4000" b="1" dirty="0">
              <a:solidFill>
                <a:srgbClr val="1C77A4"/>
              </a:solidFill>
            </a:endParaRPr>
          </a:p>
        </p:txBody>
      </p:sp>
    </p:spTree>
    <p:extLst>
      <p:ext uri="{BB962C8B-B14F-4D97-AF65-F5344CB8AC3E}">
        <p14:creationId xmlns:p14="http://schemas.microsoft.com/office/powerpoint/2010/main" val="19833291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ctrTitle"/>
          </p:nvPr>
        </p:nvSpPr>
        <p:spPr>
          <a:xfrm>
            <a:off x="330200" y="894904"/>
            <a:ext cx="8525933" cy="753668"/>
          </a:xfrm>
        </p:spPr>
        <p:txBody>
          <a:bodyPr/>
          <a:lstStyle/>
          <a:p>
            <a:pPr algn="ctr"/>
            <a:r>
              <a:rPr lang="en-US" sz="4000" b="1" dirty="0" smtClean="0">
                <a:solidFill>
                  <a:srgbClr val="1C77A4"/>
                </a:solidFill>
              </a:rPr>
              <a:t>Your Telemarketer</a:t>
            </a:r>
            <a:endParaRPr lang="en-US" sz="4000" b="1" dirty="0">
              <a:solidFill>
                <a:srgbClr val="1C77A4"/>
              </a:solidFill>
            </a:endParaRPr>
          </a:p>
        </p:txBody>
      </p:sp>
      <p:sp>
        <p:nvSpPr>
          <p:cNvPr id="2" name="Rectangle 1"/>
          <p:cNvSpPr/>
          <p:nvPr/>
        </p:nvSpPr>
        <p:spPr>
          <a:xfrm>
            <a:off x="736600" y="2578438"/>
            <a:ext cx="4572000" cy="2554545"/>
          </a:xfrm>
          <a:prstGeom prst="rect">
            <a:avLst/>
          </a:prstGeom>
        </p:spPr>
        <p:txBody>
          <a:bodyPr>
            <a:spAutoFit/>
          </a:bodyPr>
          <a:lstStyle/>
          <a:p>
            <a:r>
              <a:rPr lang="en-US" sz="2000" dirty="0">
                <a:solidFill>
                  <a:srgbClr val="002060"/>
                </a:solidFill>
              </a:rPr>
              <a:t>The Telemarketing Dashboard is designed for the staff member who is taking incoming calls from your “Marketing Activities,” as well as making outgoing calls to leads who have expressed interest in your programs, with the goal of scheduling them for your seminar.      </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5369790" y="2223113"/>
            <a:ext cx="2972310" cy="3701482"/>
          </a:xfrm>
          <a:prstGeom prst="rect">
            <a:avLst/>
          </a:prstGeom>
        </p:spPr>
      </p:pic>
    </p:spTree>
    <p:extLst>
      <p:ext uri="{BB962C8B-B14F-4D97-AF65-F5344CB8AC3E}">
        <p14:creationId xmlns:p14="http://schemas.microsoft.com/office/powerpoint/2010/main" val="34161675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ctrTitle"/>
          </p:nvPr>
        </p:nvSpPr>
        <p:spPr>
          <a:xfrm>
            <a:off x="330200" y="1364804"/>
            <a:ext cx="8525933" cy="753668"/>
          </a:xfrm>
        </p:spPr>
        <p:txBody>
          <a:bodyPr/>
          <a:lstStyle/>
          <a:p>
            <a:pPr algn="ctr"/>
            <a:r>
              <a:rPr lang="en-US" sz="4000" b="1" dirty="0" smtClean="0">
                <a:solidFill>
                  <a:srgbClr val="1C77A4"/>
                </a:solidFill>
              </a:rPr>
              <a:t>Where is the Telemarketing Dashboard?</a:t>
            </a:r>
            <a:endParaRPr lang="en-US" sz="4000" b="1" dirty="0">
              <a:solidFill>
                <a:srgbClr val="1C77A4"/>
              </a:solidFill>
            </a:endParaRPr>
          </a:p>
        </p:txBody>
      </p:sp>
      <p:sp>
        <p:nvSpPr>
          <p:cNvPr id="3" name="Rectangle 2"/>
          <p:cNvSpPr/>
          <p:nvPr/>
        </p:nvSpPr>
        <p:spPr>
          <a:xfrm>
            <a:off x="3251200" y="2418140"/>
            <a:ext cx="5080000" cy="1938992"/>
          </a:xfrm>
          <a:prstGeom prst="rect">
            <a:avLst/>
          </a:prstGeom>
        </p:spPr>
        <p:txBody>
          <a:bodyPr wrap="square">
            <a:spAutoFit/>
          </a:bodyPr>
          <a:lstStyle/>
          <a:p>
            <a:r>
              <a:rPr lang="en-US" sz="2000" b="1" dirty="0">
                <a:solidFill>
                  <a:srgbClr val="002060"/>
                </a:solidFill>
              </a:rPr>
              <a:t>Directions:    </a:t>
            </a:r>
            <a:endParaRPr lang="en-US" sz="2000" b="1" dirty="0" smtClean="0">
              <a:solidFill>
                <a:srgbClr val="002060"/>
              </a:solidFill>
            </a:endParaRPr>
          </a:p>
          <a:p>
            <a:endParaRPr lang="en-US" sz="2000" dirty="0">
              <a:solidFill>
                <a:srgbClr val="002060"/>
              </a:solidFill>
            </a:endParaRPr>
          </a:p>
          <a:p>
            <a:r>
              <a:rPr lang="en-US" sz="2000" dirty="0">
                <a:solidFill>
                  <a:srgbClr val="002060"/>
                </a:solidFill>
              </a:rPr>
              <a:t>Choose ‘Dashboard’ from the blue menu bar on the left side of the screen, then click on ‘Telemarketing Dashboard.’</a:t>
            </a:r>
          </a:p>
          <a:p>
            <a:endParaRPr lang="en-US" sz="2000" i="1" dirty="0" smtClean="0">
              <a:solidFill>
                <a:srgbClr val="002060"/>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7901" y="2158259"/>
            <a:ext cx="1663699" cy="41048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6" descr="Edited Red Arrow Clip Art At Clker Com   Vector Clip Art Online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2641600" y="4113956"/>
            <a:ext cx="594140" cy="4525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94079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1200" y="3342992"/>
            <a:ext cx="7734301" cy="523220"/>
          </a:xfrm>
          <a:prstGeom prst="rect">
            <a:avLst/>
          </a:prstGeom>
        </p:spPr>
        <p:txBody>
          <a:bodyPr wrap="square">
            <a:spAutoFit/>
          </a:bodyPr>
          <a:lstStyle/>
          <a:p>
            <a:pPr algn="ctr"/>
            <a:r>
              <a:rPr lang="en-US" sz="1400" b="1" dirty="0" smtClean="0">
                <a:solidFill>
                  <a:srgbClr val="002060"/>
                </a:solidFill>
              </a:rPr>
              <a:t>Otherwise</a:t>
            </a:r>
            <a:r>
              <a:rPr lang="en-US" sz="1400" b="1" dirty="0">
                <a:solidFill>
                  <a:srgbClr val="002060"/>
                </a:solidFill>
              </a:rPr>
              <a:t>, the Telemarketing Dashboard will appear containing a table with all the marketing leads you have entered to date that are scheduled for a </a:t>
            </a:r>
            <a:r>
              <a:rPr lang="en-US" sz="1400" b="1" dirty="0" smtClean="0">
                <a:solidFill>
                  <a:srgbClr val="002060"/>
                </a:solidFill>
              </a:rPr>
              <a:t>call.</a:t>
            </a:r>
            <a:endParaRPr lang="en-US" sz="1400" b="1" dirty="0">
              <a:solidFill>
                <a:srgbClr val="002060"/>
              </a:solidFill>
            </a:endParaRP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813" y="3942755"/>
            <a:ext cx="8561387" cy="22469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1219201" y="1722735"/>
            <a:ext cx="6705600" cy="523220"/>
          </a:xfrm>
          <a:prstGeom prst="rect">
            <a:avLst/>
          </a:prstGeom>
        </p:spPr>
        <p:txBody>
          <a:bodyPr wrap="square">
            <a:spAutoFit/>
          </a:bodyPr>
          <a:lstStyle/>
          <a:p>
            <a:pPr algn="ctr"/>
            <a:r>
              <a:rPr lang="en-US" sz="1400" b="1" dirty="0">
                <a:solidFill>
                  <a:srgbClr val="002060"/>
                </a:solidFill>
              </a:rPr>
              <a:t>If this is your first time here, you will see a table with a blue header titled 'Lead List' containing no records. </a:t>
            </a:r>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370" y="2268538"/>
            <a:ext cx="8662230" cy="741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1"/>
          <p:cNvSpPr>
            <a:spLocks noGrp="1"/>
          </p:cNvSpPr>
          <p:nvPr>
            <p:ph type="ctrTitle"/>
          </p:nvPr>
        </p:nvSpPr>
        <p:spPr>
          <a:xfrm>
            <a:off x="330200" y="818704"/>
            <a:ext cx="8525933" cy="753668"/>
          </a:xfrm>
        </p:spPr>
        <p:txBody>
          <a:bodyPr/>
          <a:lstStyle/>
          <a:p>
            <a:pPr algn="ctr"/>
            <a:r>
              <a:rPr lang="en-US" sz="4000" b="1" dirty="0" smtClean="0">
                <a:solidFill>
                  <a:srgbClr val="1C77A4"/>
                </a:solidFill>
              </a:rPr>
              <a:t>What You Will See</a:t>
            </a:r>
            <a:endParaRPr lang="en-US" sz="4000" b="1" dirty="0">
              <a:solidFill>
                <a:srgbClr val="1C77A4"/>
              </a:solidFill>
            </a:endParaRPr>
          </a:p>
        </p:txBody>
      </p:sp>
    </p:spTree>
    <p:extLst>
      <p:ext uri="{BB962C8B-B14F-4D97-AF65-F5344CB8AC3E}">
        <p14:creationId xmlns:p14="http://schemas.microsoft.com/office/powerpoint/2010/main" val="1727014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Edited Red Arrow Clip Art At Clker Com   Vector Clip Art Online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7791450" y="2511254"/>
            <a:ext cx="846205" cy="64452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01485" y="725317"/>
            <a:ext cx="8637715" cy="707886"/>
          </a:xfrm>
          <a:prstGeom prst="rect">
            <a:avLst/>
          </a:prstGeom>
          <a:noFill/>
        </p:spPr>
        <p:txBody>
          <a:bodyPr wrap="square" rtlCol="0">
            <a:spAutoFit/>
          </a:bodyPr>
          <a:lstStyle/>
          <a:p>
            <a:pPr algn="ctr"/>
            <a:r>
              <a:rPr lang="en-US" sz="4000" b="1" dirty="0" smtClean="0">
                <a:solidFill>
                  <a:srgbClr val="1C77A4"/>
                </a:solidFill>
              </a:rPr>
              <a:t>Enter New Lead</a:t>
            </a:r>
            <a:endParaRPr lang="en-US" sz="1600" b="1" dirty="0" smtClean="0">
              <a:solidFill>
                <a:srgbClr val="1C77A4"/>
              </a:solidFill>
            </a:endParaRPr>
          </a:p>
        </p:txBody>
      </p:sp>
      <p:sp>
        <p:nvSpPr>
          <p:cNvPr id="4" name="Rectangle 3"/>
          <p:cNvSpPr/>
          <p:nvPr/>
        </p:nvSpPr>
        <p:spPr>
          <a:xfrm>
            <a:off x="292100" y="1433203"/>
            <a:ext cx="8458200" cy="707886"/>
          </a:xfrm>
          <a:prstGeom prst="rect">
            <a:avLst/>
          </a:prstGeom>
        </p:spPr>
        <p:txBody>
          <a:bodyPr wrap="square">
            <a:spAutoFit/>
          </a:bodyPr>
          <a:lstStyle/>
          <a:p>
            <a:pPr lvl="0" algn="ctr"/>
            <a:r>
              <a:rPr lang="en-US" sz="2000" b="1" dirty="0">
                <a:solidFill>
                  <a:srgbClr val="002060"/>
                </a:solidFill>
              </a:rPr>
              <a:t>To add a ‘New Lead’ to the dashboard, start by clicking 'Enter New Lead' </a:t>
            </a:r>
            <a:r>
              <a:rPr lang="en-US" sz="2000" b="1" dirty="0" smtClean="0">
                <a:solidFill>
                  <a:srgbClr val="002060"/>
                </a:solidFill>
              </a:rPr>
              <a:t>on </a:t>
            </a:r>
            <a:r>
              <a:rPr lang="en-US" sz="2000" b="1" dirty="0">
                <a:solidFill>
                  <a:srgbClr val="002060"/>
                </a:solidFill>
              </a:rPr>
              <a:t>the far right of the blue header</a:t>
            </a:r>
            <a:r>
              <a:rPr lang="en-US" sz="2000" b="1" dirty="0" smtClean="0">
                <a:solidFill>
                  <a:srgbClr val="002060"/>
                </a:solidFill>
              </a:rPr>
              <a:t>.</a:t>
            </a:r>
            <a:endParaRPr lang="en-US" sz="2000" b="1" dirty="0">
              <a:solidFill>
                <a:srgbClr val="002060"/>
              </a:solidFill>
            </a:endParaRPr>
          </a:p>
        </p:txBody>
      </p:sp>
      <p:pic>
        <p:nvPicPr>
          <p:cNvPr id="13" name="Picture 12"/>
          <p:cNvPicPr/>
          <p:nvPr/>
        </p:nvPicPr>
        <p:blipFill>
          <a:blip r:embed="rId3"/>
          <a:stretch>
            <a:fillRect/>
          </a:stretch>
        </p:blipFill>
        <p:spPr>
          <a:xfrm>
            <a:off x="641350" y="2269668"/>
            <a:ext cx="7150100" cy="3725189"/>
          </a:xfrm>
          <a:prstGeom prst="rect">
            <a:avLst/>
          </a:prstGeom>
        </p:spPr>
      </p:pic>
    </p:spTree>
    <p:extLst>
      <p:ext uri="{BB962C8B-B14F-4D97-AF65-F5344CB8AC3E}">
        <p14:creationId xmlns:p14="http://schemas.microsoft.com/office/powerpoint/2010/main" val="1151467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01485" y="725317"/>
            <a:ext cx="8637715" cy="707886"/>
          </a:xfrm>
          <a:prstGeom prst="rect">
            <a:avLst/>
          </a:prstGeom>
          <a:noFill/>
        </p:spPr>
        <p:txBody>
          <a:bodyPr wrap="square" rtlCol="0">
            <a:spAutoFit/>
          </a:bodyPr>
          <a:lstStyle/>
          <a:p>
            <a:pPr algn="ctr"/>
            <a:r>
              <a:rPr lang="en-US" sz="4000" b="1" dirty="0" smtClean="0">
                <a:solidFill>
                  <a:srgbClr val="1C77A4"/>
                </a:solidFill>
              </a:rPr>
              <a:t>Enter New Lead Data</a:t>
            </a:r>
            <a:endParaRPr lang="en-US" sz="1600" b="1" dirty="0" smtClean="0">
              <a:solidFill>
                <a:srgbClr val="1C77A4"/>
              </a:solidFill>
            </a:endParaRPr>
          </a:p>
        </p:txBody>
      </p:sp>
      <p:sp>
        <p:nvSpPr>
          <p:cNvPr id="3" name="Rectangle 2"/>
          <p:cNvSpPr/>
          <p:nvPr/>
        </p:nvSpPr>
        <p:spPr>
          <a:xfrm>
            <a:off x="201485" y="1410824"/>
            <a:ext cx="8764715" cy="707886"/>
          </a:xfrm>
          <a:prstGeom prst="rect">
            <a:avLst/>
          </a:prstGeom>
        </p:spPr>
        <p:txBody>
          <a:bodyPr wrap="square">
            <a:spAutoFit/>
          </a:bodyPr>
          <a:lstStyle/>
          <a:p>
            <a:pPr algn="ctr"/>
            <a:r>
              <a:rPr lang="en-US" sz="2000" b="1" dirty="0" smtClean="0">
                <a:solidFill>
                  <a:srgbClr val="002060"/>
                </a:solidFill>
              </a:rPr>
              <a:t>Enter </a:t>
            </a:r>
            <a:r>
              <a:rPr lang="en-US" sz="2000" b="1" dirty="0">
                <a:solidFill>
                  <a:srgbClr val="002060"/>
                </a:solidFill>
              </a:rPr>
              <a:t>lead data in the ‘Required’ fields marked with the red *asterisk; this includes Lead Source, First Name, Last Name, Phone, and Email</a:t>
            </a:r>
            <a:r>
              <a:rPr lang="en-US" sz="2000" b="1" dirty="0" smtClean="0">
                <a:solidFill>
                  <a:srgbClr val="002060"/>
                </a:solidFill>
              </a:rPr>
              <a:t>.</a:t>
            </a:r>
          </a:p>
        </p:txBody>
      </p:sp>
      <p:sp>
        <p:nvSpPr>
          <p:cNvPr id="6" name="Rectangle 5"/>
          <p:cNvSpPr/>
          <p:nvPr/>
        </p:nvSpPr>
        <p:spPr>
          <a:xfrm>
            <a:off x="4444142" y="2452593"/>
            <a:ext cx="4572000" cy="3754874"/>
          </a:xfrm>
          <a:prstGeom prst="rect">
            <a:avLst/>
          </a:prstGeom>
        </p:spPr>
        <p:txBody>
          <a:bodyPr>
            <a:spAutoFit/>
          </a:bodyPr>
          <a:lstStyle/>
          <a:p>
            <a:pPr marL="285750" indent="-285750">
              <a:buFont typeface="Arial" panose="020B0604020202020204" pitchFamily="34" charset="0"/>
              <a:buChar char="•"/>
            </a:pPr>
            <a:r>
              <a:rPr lang="en-US" sz="1400" dirty="0">
                <a:solidFill>
                  <a:srgbClr val="002060"/>
                </a:solidFill>
              </a:rPr>
              <a:t>‘Lead Source’ is an important field for you to choose correctly so you can track your leads back to the ‘Source’ or ‘Marketing Activity’ that they came from. ‘Lead Source’ will tie to your ‘Clinic Income Goals’ which will be automatically calculated so you can easily see your ROI and Cost per Lead for each of your ‘Marketing Activities.’ </a:t>
            </a:r>
          </a:p>
          <a:p>
            <a:pPr marL="285750" lvl="0" indent="-285750">
              <a:buFont typeface="Arial" panose="020B0604020202020204" pitchFamily="34" charset="0"/>
              <a:buChar char="•"/>
            </a:pPr>
            <a:r>
              <a:rPr lang="en-US" sz="1400" dirty="0">
                <a:solidFill>
                  <a:srgbClr val="002060"/>
                </a:solidFill>
              </a:rPr>
              <a:t>Click ‘Save,’ then you will see a pop-up message saying 'Lead Successfully Saved!'  </a:t>
            </a:r>
          </a:p>
          <a:p>
            <a:pPr marL="285750" indent="-285750">
              <a:buFont typeface="Arial" panose="020B0604020202020204" pitchFamily="34" charset="0"/>
              <a:buChar char="•"/>
            </a:pPr>
            <a:r>
              <a:rPr lang="en-US" sz="1400" dirty="0">
                <a:solidFill>
                  <a:srgbClr val="002060"/>
                </a:solidFill>
              </a:rPr>
              <a:t>The ‘New Lead Data Entry’ form will disappear, and you will be taken back to your ‘Lead List</a:t>
            </a:r>
            <a:r>
              <a:rPr lang="en-US" sz="1400" dirty="0" smtClean="0">
                <a:solidFill>
                  <a:srgbClr val="002060"/>
                </a:solidFill>
              </a:rPr>
              <a:t>.’</a:t>
            </a:r>
          </a:p>
          <a:p>
            <a:pPr marL="285750" indent="-285750">
              <a:buFont typeface="Arial" panose="020B0604020202020204" pitchFamily="34" charset="0"/>
              <a:buChar char="•"/>
            </a:pPr>
            <a:r>
              <a:rPr lang="en-US" sz="1400" dirty="0" smtClean="0">
                <a:solidFill>
                  <a:srgbClr val="002060"/>
                </a:solidFill>
              </a:rPr>
              <a:t>If you do not have an email type in the word NONE or click on the ‘No Email’ button.</a:t>
            </a:r>
            <a:endParaRPr lang="en-US" sz="1400" dirty="0" smtClean="0">
              <a:solidFill>
                <a:srgbClr val="002060"/>
              </a:solidFill>
            </a:endParaRPr>
          </a:p>
          <a:p>
            <a:endParaRPr lang="en-US" sz="1400" dirty="0" smtClean="0">
              <a:solidFill>
                <a:srgbClr val="002060"/>
              </a:solidFill>
            </a:endParaRPr>
          </a:p>
          <a:p>
            <a:r>
              <a:rPr lang="en-US" sz="1400" b="1" dirty="0" smtClean="0">
                <a:solidFill>
                  <a:srgbClr val="002060"/>
                </a:solidFill>
              </a:rPr>
              <a:t>To learn how to add a Marketing Activity </a:t>
            </a:r>
            <a:r>
              <a:rPr lang="en-US" sz="1400" b="1" dirty="0" smtClean="0">
                <a:solidFill>
                  <a:srgbClr val="002060"/>
                </a:solidFill>
              </a:rPr>
              <a:t>so              </a:t>
            </a:r>
            <a:r>
              <a:rPr lang="en-US" sz="1400" b="1" dirty="0" smtClean="0">
                <a:solidFill>
                  <a:srgbClr val="002060"/>
                </a:solidFill>
              </a:rPr>
              <a:t>it appears as an option </a:t>
            </a:r>
            <a:r>
              <a:rPr lang="en-US" sz="1400" b="1" dirty="0" smtClean="0">
                <a:solidFill>
                  <a:srgbClr val="002060"/>
                </a:solidFill>
              </a:rPr>
              <a:t>under ‘Lead </a:t>
            </a:r>
            <a:r>
              <a:rPr lang="en-US" sz="1400" b="1" dirty="0" smtClean="0">
                <a:solidFill>
                  <a:srgbClr val="002060"/>
                </a:solidFill>
              </a:rPr>
              <a:t>Source’ </a:t>
            </a:r>
            <a:r>
              <a:rPr lang="en-US" sz="1400" b="1" dirty="0" smtClean="0">
                <a:solidFill>
                  <a:srgbClr val="002060"/>
                </a:solidFill>
              </a:rPr>
              <a:t>      review </a:t>
            </a:r>
            <a:r>
              <a:rPr lang="en-US" sz="1400" b="1" dirty="0" smtClean="0">
                <a:solidFill>
                  <a:srgbClr val="002060"/>
                </a:solidFill>
              </a:rPr>
              <a:t>pages 49-51 in the Instruction Manual.</a:t>
            </a:r>
            <a:endParaRPr lang="en-US" sz="1400" b="1" dirty="0">
              <a:solidFill>
                <a:srgbClr val="002060"/>
              </a:solidFill>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089" y="2428534"/>
            <a:ext cx="2754311" cy="39648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8" name="Picture 6" descr="Edited Red Arrow Clip Art At Clker Com   Vector Clip Art Online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2870200" y="2677771"/>
            <a:ext cx="423102" cy="32226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attention, warning, exclamation mark, alarm, symbo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24050" y="5637140"/>
            <a:ext cx="522300" cy="43416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Edited Red Arrow Clip Art At Clker Com   Vector Clip Art Online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3483802" y="3439771"/>
            <a:ext cx="423102" cy="32226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Edited Red Arrow Clip Art At Clker Com   Vector Clip Art Online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802193" y="5935570"/>
            <a:ext cx="423102" cy="322263"/>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77244" y="4678268"/>
            <a:ext cx="2076185" cy="6655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866964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01485" y="725317"/>
            <a:ext cx="8637715" cy="707886"/>
          </a:xfrm>
          <a:prstGeom prst="rect">
            <a:avLst/>
          </a:prstGeom>
          <a:noFill/>
        </p:spPr>
        <p:txBody>
          <a:bodyPr wrap="square" rtlCol="0">
            <a:spAutoFit/>
          </a:bodyPr>
          <a:lstStyle/>
          <a:p>
            <a:pPr algn="ctr"/>
            <a:r>
              <a:rPr lang="en-US" sz="4000" b="1" dirty="0" smtClean="0">
                <a:solidFill>
                  <a:srgbClr val="1C77A4"/>
                </a:solidFill>
              </a:rPr>
              <a:t>Managing Your Lead</a:t>
            </a:r>
            <a:endParaRPr lang="en-US" sz="1600" b="1" dirty="0" smtClean="0">
              <a:solidFill>
                <a:srgbClr val="1C77A4"/>
              </a:solidFill>
            </a:endParaRPr>
          </a:p>
        </p:txBody>
      </p:sp>
      <p:sp>
        <p:nvSpPr>
          <p:cNvPr id="2" name="Rectangle 1"/>
          <p:cNvSpPr/>
          <p:nvPr/>
        </p:nvSpPr>
        <p:spPr>
          <a:xfrm>
            <a:off x="355600" y="1590050"/>
            <a:ext cx="8483600" cy="707886"/>
          </a:xfrm>
          <a:prstGeom prst="rect">
            <a:avLst/>
          </a:prstGeom>
        </p:spPr>
        <p:txBody>
          <a:bodyPr wrap="square">
            <a:spAutoFit/>
          </a:bodyPr>
          <a:lstStyle/>
          <a:p>
            <a:pPr algn="ctr"/>
            <a:r>
              <a:rPr lang="en-US" sz="2000" b="1" dirty="0" smtClean="0">
                <a:solidFill>
                  <a:srgbClr val="002060"/>
                </a:solidFill>
              </a:rPr>
              <a:t>When </a:t>
            </a:r>
            <a:r>
              <a:rPr lang="en-US" sz="2000" b="1" dirty="0">
                <a:solidFill>
                  <a:srgbClr val="002060"/>
                </a:solidFill>
              </a:rPr>
              <a:t>you are ready to work your lead, use the ‘Choose Result’ column from the ‘Lead List’ table on your Telemarketing </a:t>
            </a:r>
            <a:r>
              <a:rPr lang="en-US" sz="2000" b="1" dirty="0" smtClean="0">
                <a:solidFill>
                  <a:srgbClr val="002060"/>
                </a:solidFill>
              </a:rPr>
              <a:t>Dashboard. </a:t>
            </a:r>
            <a:endParaRPr lang="en-US" sz="2000" b="1" dirty="0">
              <a:solidFill>
                <a:srgbClr val="002060"/>
              </a:solidFill>
            </a:endParaRPr>
          </a:p>
        </p:txBody>
      </p:sp>
      <p:pic>
        <p:nvPicPr>
          <p:cNvPr id="8199"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625" y="2464035"/>
            <a:ext cx="8845550" cy="15840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8" name="Picture 6" descr="Edited Red Arrow Clip Art At Clker Com   Vector Clip Art Online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6070600" y="2672797"/>
            <a:ext cx="423102" cy="322263"/>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7113" y="4230688"/>
            <a:ext cx="2132421" cy="1751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6" descr="Edited Red Arrow Clip Art At Clker Com   Vector Clip Art Online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5035132" y="4449762"/>
            <a:ext cx="423102" cy="322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96599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01485" y="687217"/>
            <a:ext cx="8637715" cy="707886"/>
          </a:xfrm>
          <a:prstGeom prst="rect">
            <a:avLst/>
          </a:prstGeom>
          <a:noFill/>
        </p:spPr>
        <p:txBody>
          <a:bodyPr wrap="square" rtlCol="0">
            <a:spAutoFit/>
          </a:bodyPr>
          <a:lstStyle/>
          <a:p>
            <a:pPr algn="ctr"/>
            <a:r>
              <a:rPr lang="en-US" sz="4000" b="1" dirty="0" smtClean="0">
                <a:solidFill>
                  <a:srgbClr val="1C77A4"/>
                </a:solidFill>
              </a:rPr>
              <a:t>Register for Seminar</a:t>
            </a:r>
            <a:endParaRPr lang="en-US" sz="1600" b="1" dirty="0" smtClean="0">
              <a:solidFill>
                <a:srgbClr val="1C77A4"/>
              </a:solidFill>
            </a:endParaRPr>
          </a:p>
        </p:txBody>
      </p:sp>
      <p:sp>
        <p:nvSpPr>
          <p:cNvPr id="3" name="Rectangle 2"/>
          <p:cNvSpPr/>
          <p:nvPr/>
        </p:nvSpPr>
        <p:spPr>
          <a:xfrm>
            <a:off x="3411951" y="1567746"/>
            <a:ext cx="5427249" cy="4185761"/>
          </a:xfrm>
          <a:prstGeom prst="rect">
            <a:avLst/>
          </a:prstGeom>
        </p:spPr>
        <p:txBody>
          <a:bodyPr wrap="square">
            <a:spAutoFit/>
          </a:bodyPr>
          <a:lstStyle/>
          <a:p>
            <a:pPr marL="285750" lvl="0" indent="-285750">
              <a:buFont typeface="Arial" panose="020B0604020202020204" pitchFamily="34" charset="0"/>
              <a:buChar char="•"/>
            </a:pPr>
            <a:r>
              <a:rPr lang="en-US" sz="1400" dirty="0">
                <a:solidFill>
                  <a:srgbClr val="002060"/>
                </a:solidFill>
              </a:rPr>
              <a:t>Click 'Register for Seminar’ from the ‘Choose Result’ </a:t>
            </a:r>
            <a:r>
              <a:rPr lang="en-US" sz="1400" dirty="0" smtClean="0">
                <a:solidFill>
                  <a:srgbClr val="002060"/>
                </a:solidFill>
              </a:rPr>
              <a:t>column. You </a:t>
            </a:r>
            <a:r>
              <a:rPr lang="en-US" sz="1400" dirty="0">
                <a:solidFill>
                  <a:srgbClr val="002060"/>
                </a:solidFill>
              </a:rPr>
              <a:t>will see a pop-up box containing a drop-down list with the available seminars you have put in the system. </a:t>
            </a:r>
          </a:p>
          <a:p>
            <a:pPr marL="285750" lvl="0" indent="-285750">
              <a:buFont typeface="Arial" panose="020B0604020202020204" pitchFamily="34" charset="0"/>
              <a:buChar char="•"/>
            </a:pPr>
            <a:r>
              <a:rPr lang="en-US" sz="1400" dirty="0">
                <a:solidFill>
                  <a:srgbClr val="002060"/>
                </a:solidFill>
              </a:rPr>
              <a:t>Choose a seminar from the drop down list and click 'Save' inside the pop-up box.</a:t>
            </a:r>
          </a:p>
          <a:p>
            <a:pPr marL="285750" indent="-285750">
              <a:buFont typeface="Arial" panose="020B0604020202020204" pitchFamily="34" charset="0"/>
              <a:buChar char="•"/>
            </a:pPr>
            <a:r>
              <a:rPr lang="en-US" sz="1400" dirty="0">
                <a:solidFill>
                  <a:srgbClr val="002060"/>
                </a:solidFill>
              </a:rPr>
              <a:t>The ‘Result’ column is now populated with 'Registered for Seminar.’ </a:t>
            </a:r>
          </a:p>
          <a:p>
            <a:pPr marL="285750" lvl="0" indent="-285750">
              <a:buFont typeface="Arial" panose="020B0604020202020204" pitchFamily="34" charset="0"/>
              <a:buChar char="•"/>
            </a:pPr>
            <a:r>
              <a:rPr lang="en-US" sz="1400" b="1" dirty="0">
                <a:solidFill>
                  <a:srgbClr val="002060"/>
                </a:solidFill>
              </a:rPr>
              <a:t>Click 'Save' on the row containing the lead you just registered for seminar</a:t>
            </a:r>
          </a:p>
          <a:p>
            <a:pPr marL="285750" indent="-285750">
              <a:buFont typeface="Arial" panose="020B0604020202020204" pitchFamily="34" charset="0"/>
              <a:buChar char="•"/>
            </a:pPr>
            <a:r>
              <a:rPr lang="en-US" sz="1400" dirty="0" smtClean="0">
                <a:solidFill>
                  <a:srgbClr val="002060"/>
                </a:solidFill>
              </a:rPr>
              <a:t>This </a:t>
            </a:r>
            <a:r>
              <a:rPr lang="en-US" sz="1400" dirty="0">
                <a:solidFill>
                  <a:srgbClr val="002060"/>
                </a:solidFill>
              </a:rPr>
              <a:t>lead and the record will disappear. This lead will reappear on your </a:t>
            </a:r>
            <a:r>
              <a:rPr lang="en-US" sz="1400" dirty="0" smtClean="0">
                <a:solidFill>
                  <a:srgbClr val="002060"/>
                </a:solidFill>
              </a:rPr>
              <a:t>Telemarketing Dashboard </a:t>
            </a:r>
            <a:r>
              <a:rPr lang="en-US" sz="1400" dirty="0">
                <a:solidFill>
                  <a:srgbClr val="002060"/>
                </a:solidFill>
              </a:rPr>
              <a:t>the day before the seminar for you to make your ‘Seminar Confirmation Call</a:t>
            </a:r>
            <a:r>
              <a:rPr lang="en-US" sz="1400" dirty="0" smtClean="0">
                <a:solidFill>
                  <a:srgbClr val="002060"/>
                </a:solidFill>
              </a:rPr>
              <a:t>.’</a:t>
            </a:r>
          </a:p>
          <a:p>
            <a:pPr marL="285750" indent="-285750">
              <a:buFont typeface="Arial" panose="020B0604020202020204" pitchFamily="34" charset="0"/>
              <a:buChar char="•"/>
            </a:pPr>
            <a:endParaRPr lang="en-US" sz="800" dirty="0">
              <a:solidFill>
                <a:srgbClr val="002060"/>
              </a:solidFill>
            </a:endParaRPr>
          </a:p>
          <a:p>
            <a:r>
              <a:rPr lang="en-US" sz="1400" b="1" dirty="0">
                <a:solidFill>
                  <a:srgbClr val="002060"/>
                </a:solidFill>
              </a:rPr>
              <a:t>To verify your lead appears in the ‘Registered for Seminar List,’ Choose Seminars &gt; Attendees from the blue menu </a:t>
            </a:r>
            <a:r>
              <a:rPr lang="en-US" sz="1400" b="1" dirty="0" smtClean="0">
                <a:solidFill>
                  <a:srgbClr val="002060"/>
                </a:solidFill>
              </a:rPr>
              <a:t>      bar </a:t>
            </a:r>
            <a:r>
              <a:rPr lang="en-US" sz="1400" b="1" dirty="0">
                <a:solidFill>
                  <a:srgbClr val="002060"/>
                </a:solidFill>
              </a:rPr>
              <a:t>on the left.  Click the ‘+’ icon next to the seminar you chose when registering the lead.  You will see their name listed there. </a:t>
            </a:r>
          </a:p>
        </p:txBody>
      </p:sp>
      <p:pic>
        <p:nvPicPr>
          <p:cNvPr id="5"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389" y="1382654"/>
            <a:ext cx="1827031" cy="15002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8" name="Picture 6" descr="Edited Red Arrow Clip Art At Clker Com   Vector Clip Art Online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796795" y="1947862"/>
            <a:ext cx="423102" cy="322263"/>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5241" y="2684419"/>
            <a:ext cx="1815056" cy="16410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6" descr="Edited Red Arrow Clip Art At Clker Com   Vector Clip Art Online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2291158" y="2882899"/>
            <a:ext cx="423102" cy="32226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Edited Red Arrow Clip Art At Clker Com   Vector Clip Art Online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2630234" y="4027391"/>
            <a:ext cx="423102" cy="322263"/>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850" y="4419156"/>
            <a:ext cx="2718642" cy="11526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6" descr="Edited Red Arrow Clip Art At Clker Com   Vector Clip Art Online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2797492" y="5046293"/>
            <a:ext cx="423102" cy="32226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3693" y="5677307"/>
            <a:ext cx="3924300"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6" descr="Edited Red Arrow Clip Art At Clker Com   Vector Clip Art Online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4664392" y="6159907"/>
            <a:ext cx="423102" cy="32226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attention, warning, exclamation mark, alarm, symbol"/>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424050" y="4956212"/>
            <a:ext cx="522300" cy="4341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96037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01485" y="725317"/>
            <a:ext cx="8637715" cy="1077218"/>
          </a:xfrm>
          <a:prstGeom prst="rect">
            <a:avLst/>
          </a:prstGeom>
          <a:noFill/>
        </p:spPr>
        <p:txBody>
          <a:bodyPr wrap="square" rtlCol="0">
            <a:spAutoFit/>
          </a:bodyPr>
          <a:lstStyle/>
          <a:p>
            <a:pPr algn="ctr"/>
            <a:r>
              <a:rPr lang="en-US" sz="4000" b="1" dirty="0" smtClean="0">
                <a:solidFill>
                  <a:srgbClr val="1C77A4"/>
                </a:solidFill>
              </a:rPr>
              <a:t>Other Options</a:t>
            </a:r>
          </a:p>
          <a:p>
            <a:pPr algn="ctr"/>
            <a:r>
              <a:rPr lang="en-US" sz="2400" b="1" dirty="0" smtClean="0">
                <a:solidFill>
                  <a:srgbClr val="1C77A4"/>
                </a:solidFill>
              </a:rPr>
              <a:t>Schedule Call Back, Not Interested Now, Do Not Contact</a:t>
            </a:r>
          </a:p>
        </p:txBody>
      </p:sp>
      <p:sp>
        <p:nvSpPr>
          <p:cNvPr id="4" name="Rectangle 3"/>
          <p:cNvSpPr/>
          <p:nvPr/>
        </p:nvSpPr>
        <p:spPr>
          <a:xfrm>
            <a:off x="201484" y="1857928"/>
            <a:ext cx="8726615" cy="646331"/>
          </a:xfrm>
          <a:prstGeom prst="rect">
            <a:avLst/>
          </a:prstGeom>
        </p:spPr>
        <p:txBody>
          <a:bodyPr wrap="square">
            <a:spAutoFit/>
          </a:bodyPr>
          <a:lstStyle/>
          <a:p>
            <a:pPr algn="ctr"/>
            <a:r>
              <a:rPr lang="en-US" dirty="0">
                <a:solidFill>
                  <a:srgbClr val="002060"/>
                </a:solidFill>
              </a:rPr>
              <a:t>To choose a result other than ‘Register for Seminar’ that </a:t>
            </a:r>
            <a:r>
              <a:rPr lang="en-US" dirty="0" smtClean="0">
                <a:solidFill>
                  <a:srgbClr val="002060"/>
                </a:solidFill>
              </a:rPr>
              <a:t>HAS a </a:t>
            </a:r>
            <a:r>
              <a:rPr lang="en-US" dirty="0">
                <a:solidFill>
                  <a:srgbClr val="002060"/>
                </a:solidFill>
              </a:rPr>
              <a:t>follow-up action, click on ‘Other Options’ from the ‘Choose Result’ column. </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30635" y="2656659"/>
            <a:ext cx="3424365" cy="34414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1413" y="3355182"/>
            <a:ext cx="2132421" cy="1751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8" name="Picture 6" descr="Edited Red Arrow Clip Art At Clker Com   Vector Clip Art Online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2700751" y="4230688"/>
            <a:ext cx="423102" cy="322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30596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4307" y="663495"/>
            <a:ext cx="8220075" cy="769441"/>
          </a:xfrm>
          <a:prstGeom prst="rect">
            <a:avLst/>
          </a:prstGeom>
          <a:noFill/>
        </p:spPr>
        <p:txBody>
          <a:bodyPr wrap="square" rtlCol="0">
            <a:spAutoFit/>
          </a:bodyPr>
          <a:lstStyle/>
          <a:p>
            <a:pPr algn="ctr">
              <a:spcBef>
                <a:spcPts val="750"/>
              </a:spcBef>
            </a:pPr>
            <a:r>
              <a:rPr lang="en-US" sz="4400" b="1" dirty="0" smtClean="0">
                <a:solidFill>
                  <a:srgbClr val="1C77A4"/>
                </a:solidFill>
              </a:rPr>
              <a:t>Club Reduce 4.0!</a:t>
            </a:r>
          </a:p>
        </p:txBody>
      </p:sp>
      <p:sp>
        <p:nvSpPr>
          <p:cNvPr id="9" name="TextBox 8"/>
          <p:cNvSpPr txBox="1"/>
          <p:nvPr/>
        </p:nvSpPr>
        <p:spPr>
          <a:xfrm>
            <a:off x="429018" y="1709779"/>
            <a:ext cx="8324195" cy="1061829"/>
          </a:xfrm>
          <a:prstGeom prst="rect">
            <a:avLst/>
          </a:prstGeom>
          <a:noFill/>
        </p:spPr>
        <p:txBody>
          <a:bodyPr wrap="square" rtlCol="0">
            <a:spAutoFit/>
          </a:bodyPr>
          <a:lstStyle/>
          <a:p>
            <a:pPr algn="ctr"/>
            <a:endParaRPr lang="en-US" sz="6300" b="1" dirty="0" smtClean="0">
              <a:solidFill>
                <a:srgbClr val="1C77A4"/>
              </a:solidFill>
            </a:endParaRPr>
          </a:p>
        </p:txBody>
      </p:sp>
      <p:sp>
        <p:nvSpPr>
          <p:cNvPr id="10" name="Content Placeholder 2"/>
          <p:cNvSpPr txBox="1">
            <a:spLocks/>
          </p:cNvSpPr>
          <p:nvPr/>
        </p:nvSpPr>
        <p:spPr>
          <a:xfrm>
            <a:off x="470786" y="2144857"/>
            <a:ext cx="8180843" cy="3590122"/>
          </a:xfrm>
          <a:prstGeom prst="rect">
            <a:avLst/>
          </a:prstGeom>
        </p:spPr>
        <p:txBody>
          <a:bodyPr vert="horz" lIns="91440" tIns="45720" rIns="91440" bIns="45720" rtlCol="0" anchor="t">
            <a:normAutofit/>
          </a:bodyPr>
          <a:lstStyle>
            <a:lvl1pPr marL="0" indent="0" algn="l" defTabSz="342900" rtl="0" eaLnBrk="1" latinLnBrk="0" hangingPunct="1">
              <a:spcBef>
                <a:spcPts val="750"/>
              </a:spcBef>
              <a:spcAft>
                <a:spcPts val="0"/>
              </a:spcAft>
              <a:buClr>
                <a:schemeClr val="accent1"/>
              </a:buClr>
              <a:buSzPct val="80000"/>
              <a:buFont typeface="Wingdings 3" charset="2"/>
              <a:buNone/>
              <a:defRPr sz="1350" kern="1200">
                <a:solidFill>
                  <a:schemeClr val="tx1">
                    <a:lumMod val="50000"/>
                    <a:lumOff val="50000"/>
                  </a:schemeClr>
                </a:solidFill>
                <a:latin typeface="+mn-lt"/>
                <a:ea typeface="+mn-ea"/>
                <a:cs typeface="+mn-cs"/>
              </a:defRPr>
            </a:lvl1pPr>
            <a:lvl2pPr marL="342900" indent="0" algn="ctr" defTabSz="342900" rtl="0" eaLnBrk="1" latinLnBrk="0" hangingPunct="1">
              <a:spcBef>
                <a:spcPts val="75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2pPr>
            <a:lvl3pPr marL="685800" indent="0" algn="ctr" defTabSz="342900" rtl="0" eaLnBrk="1" latinLnBrk="0" hangingPunct="1">
              <a:spcBef>
                <a:spcPts val="750"/>
              </a:spcBef>
              <a:spcAft>
                <a:spcPts val="0"/>
              </a:spcAft>
              <a:buClr>
                <a:schemeClr val="accent1"/>
              </a:buClr>
              <a:buSzPct val="80000"/>
              <a:buFont typeface="Wingdings 3" charset="2"/>
              <a:buNone/>
              <a:defRPr sz="1050" kern="1200">
                <a:solidFill>
                  <a:schemeClr val="tx1">
                    <a:tint val="75000"/>
                  </a:schemeClr>
                </a:solidFill>
                <a:latin typeface="+mn-lt"/>
                <a:ea typeface="+mn-ea"/>
                <a:cs typeface="+mn-cs"/>
              </a:defRPr>
            </a:lvl3pPr>
            <a:lvl4pPr marL="1028700" indent="0" algn="ctr" defTabSz="342900" rtl="0" eaLnBrk="1" latinLnBrk="0" hangingPunct="1">
              <a:spcBef>
                <a:spcPts val="750"/>
              </a:spcBef>
              <a:spcAft>
                <a:spcPts val="0"/>
              </a:spcAft>
              <a:buClr>
                <a:schemeClr val="accent1"/>
              </a:buClr>
              <a:buSzPct val="80000"/>
              <a:buFont typeface="Wingdings 3" charset="2"/>
              <a:buNone/>
              <a:defRPr sz="900" kern="1200">
                <a:solidFill>
                  <a:schemeClr val="tx1">
                    <a:tint val="75000"/>
                  </a:schemeClr>
                </a:solidFill>
                <a:latin typeface="+mn-lt"/>
                <a:ea typeface="+mn-ea"/>
                <a:cs typeface="+mn-cs"/>
              </a:defRPr>
            </a:lvl4pPr>
            <a:lvl5pPr marL="1371600" indent="0" algn="ctr" defTabSz="342900" rtl="0" eaLnBrk="1" latinLnBrk="0" hangingPunct="1">
              <a:spcBef>
                <a:spcPts val="750"/>
              </a:spcBef>
              <a:spcAft>
                <a:spcPts val="0"/>
              </a:spcAft>
              <a:buClr>
                <a:schemeClr val="accent1"/>
              </a:buClr>
              <a:buSzPct val="80000"/>
              <a:buFont typeface="Wingdings 3" charset="2"/>
              <a:buNone/>
              <a:defRPr sz="900" kern="1200">
                <a:solidFill>
                  <a:schemeClr val="tx1">
                    <a:tint val="75000"/>
                  </a:schemeClr>
                </a:solidFill>
                <a:latin typeface="+mn-lt"/>
                <a:ea typeface="+mn-ea"/>
                <a:cs typeface="+mn-cs"/>
              </a:defRPr>
            </a:lvl5pPr>
            <a:lvl6pPr marL="1714500" indent="0" algn="ctr" defTabSz="342900" rtl="0" eaLnBrk="1" latinLnBrk="0" hangingPunct="1">
              <a:spcBef>
                <a:spcPts val="750"/>
              </a:spcBef>
              <a:spcAft>
                <a:spcPts val="0"/>
              </a:spcAft>
              <a:buClr>
                <a:schemeClr val="accent1"/>
              </a:buClr>
              <a:buSzPct val="80000"/>
              <a:buFont typeface="Wingdings 3" charset="2"/>
              <a:buNone/>
              <a:defRPr sz="900" kern="1200">
                <a:solidFill>
                  <a:schemeClr val="tx1">
                    <a:tint val="75000"/>
                  </a:schemeClr>
                </a:solidFill>
                <a:latin typeface="+mn-lt"/>
                <a:ea typeface="+mn-ea"/>
                <a:cs typeface="+mn-cs"/>
              </a:defRPr>
            </a:lvl6pPr>
            <a:lvl7pPr marL="2057400" indent="0" algn="ctr" defTabSz="342900" rtl="0" eaLnBrk="1" latinLnBrk="0" hangingPunct="1">
              <a:spcBef>
                <a:spcPts val="750"/>
              </a:spcBef>
              <a:spcAft>
                <a:spcPts val="0"/>
              </a:spcAft>
              <a:buClr>
                <a:schemeClr val="accent1"/>
              </a:buClr>
              <a:buSzPct val="80000"/>
              <a:buFont typeface="Wingdings 3" charset="2"/>
              <a:buNone/>
              <a:defRPr sz="900" kern="1200">
                <a:solidFill>
                  <a:schemeClr val="tx1">
                    <a:tint val="75000"/>
                  </a:schemeClr>
                </a:solidFill>
                <a:latin typeface="+mn-lt"/>
                <a:ea typeface="+mn-ea"/>
                <a:cs typeface="+mn-cs"/>
              </a:defRPr>
            </a:lvl7pPr>
            <a:lvl8pPr marL="2400300" indent="0" algn="ctr" defTabSz="342900" rtl="0" eaLnBrk="1" latinLnBrk="0" hangingPunct="1">
              <a:spcBef>
                <a:spcPts val="750"/>
              </a:spcBef>
              <a:spcAft>
                <a:spcPts val="0"/>
              </a:spcAft>
              <a:buClr>
                <a:schemeClr val="accent1"/>
              </a:buClr>
              <a:buSzPct val="80000"/>
              <a:buFont typeface="Wingdings 3" charset="2"/>
              <a:buNone/>
              <a:defRPr sz="900" kern="1200">
                <a:solidFill>
                  <a:schemeClr val="tx1">
                    <a:tint val="75000"/>
                  </a:schemeClr>
                </a:solidFill>
                <a:latin typeface="+mn-lt"/>
                <a:ea typeface="+mn-ea"/>
                <a:cs typeface="+mn-cs"/>
              </a:defRPr>
            </a:lvl8pPr>
            <a:lvl9pPr marL="2743200" indent="0" algn="ctr" defTabSz="342900" rtl="0" eaLnBrk="1" latinLnBrk="0" hangingPunct="1">
              <a:spcBef>
                <a:spcPts val="750"/>
              </a:spcBef>
              <a:spcAft>
                <a:spcPts val="0"/>
              </a:spcAft>
              <a:buClr>
                <a:schemeClr val="accent1"/>
              </a:buClr>
              <a:buSzPct val="80000"/>
              <a:buFont typeface="Wingdings 3" charset="2"/>
              <a:buNone/>
              <a:defRPr sz="900" kern="1200">
                <a:solidFill>
                  <a:schemeClr val="tx1">
                    <a:tint val="75000"/>
                  </a:schemeClr>
                </a:solidFill>
                <a:latin typeface="+mn-lt"/>
                <a:ea typeface="+mn-ea"/>
                <a:cs typeface="+mn-cs"/>
              </a:defRPr>
            </a:lvl9pPr>
          </a:lstStyle>
          <a:p>
            <a:endParaRPr lang="en-US" dirty="0" smtClean="0"/>
          </a:p>
          <a:p>
            <a:endParaRPr lang="en-US" dirty="0" smtClean="0"/>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911" y="1962111"/>
            <a:ext cx="4195729" cy="3025393"/>
          </a:xfrm>
          <a:prstGeom prst="rect">
            <a:avLst/>
          </a:prstGeom>
          <a:ln>
            <a:noFill/>
          </a:ln>
          <a:effectLst>
            <a:outerShdw blurRad="292100" dist="139700" dir="2700000" algn="tl" rotWithShape="0">
              <a:srgbClr val="333333">
                <a:alpha val="65000"/>
              </a:srgbClr>
            </a:outerShdw>
          </a:effectLst>
        </p:spPr>
      </p:pic>
      <p:pic>
        <p:nvPicPr>
          <p:cNvPr id="12" name="Picture 11" descr="C:\Users\Lighthouse\Downloads\image (1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5858" y="1962111"/>
            <a:ext cx="4034767" cy="3025393"/>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3" name="Rectangle 12"/>
          <p:cNvSpPr/>
          <p:nvPr/>
        </p:nvSpPr>
        <p:spPr>
          <a:xfrm>
            <a:off x="160629" y="5519535"/>
            <a:ext cx="8860971" cy="430887"/>
          </a:xfrm>
          <a:prstGeom prst="rect">
            <a:avLst/>
          </a:prstGeom>
        </p:spPr>
        <p:txBody>
          <a:bodyPr wrap="square">
            <a:spAutoFit/>
          </a:bodyPr>
          <a:lstStyle/>
          <a:p>
            <a:pPr algn="ctr">
              <a:spcBef>
                <a:spcPts val="750"/>
              </a:spcBef>
            </a:pPr>
            <a:r>
              <a:rPr lang="en-US" sz="2200" dirty="0" smtClean="0">
                <a:solidFill>
                  <a:srgbClr val="002060"/>
                </a:solidFill>
              </a:rPr>
              <a:t>Everything you Need to Succeed!</a:t>
            </a:r>
            <a:endParaRPr lang="en-US" sz="2200" dirty="0">
              <a:solidFill>
                <a:srgbClr val="002060"/>
              </a:solidFill>
            </a:endParaRPr>
          </a:p>
        </p:txBody>
      </p:sp>
    </p:spTree>
    <p:extLst>
      <p:ext uri="{BB962C8B-B14F-4D97-AF65-F5344CB8AC3E}">
        <p14:creationId xmlns:p14="http://schemas.microsoft.com/office/powerpoint/2010/main" val="7961670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01485" y="725317"/>
            <a:ext cx="8637715" cy="1077218"/>
          </a:xfrm>
          <a:prstGeom prst="rect">
            <a:avLst/>
          </a:prstGeom>
          <a:noFill/>
        </p:spPr>
        <p:txBody>
          <a:bodyPr wrap="square" rtlCol="0">
            <a:spAutoFit/>
          </a:bodyPr>
          <a:lstStyle/>
          <a:p>
            <a:pPr algn="ctr"/>
            <a:r>
              <a:rPr lang="en-US" sz="4000" b="1" dirty="0" smtClean="0">
                <a:solidFill>
                  <a:srgbClr val="1C77A4"/>
                </a:solidFill>
              </a:rPr>
              <a:t>Other Options</a:t>
            </a:r>
          </a:p>
          <a:p>
            <a:pPr algn="ctr"/>
            <a:r>
              <a:rPr lang="en-US" sz="2400" b="1" dirty="0" smtClean="0">
                <a:solidFill>
                  <a:srgbClr val="1C77A4"/>
                </a:solidFill>
              </a:rPr>
              <a:t>Scheduled Call Back, Not Interested Now, Do Not Contact</a:t>
            </a:r>
          </a:p>
        </p:txBody>
      </p:sp>
      <p:sp>
        <p:nvSpPr>
          <p:cNvPr id="3" name="Rectangle 2"/>
          <p:cNvSpPr/>
          <p:nvPr/>
        </p:nvSpPr>
        <p:spPr>
          <a:xfrm>
            <a:off x="4038600" y="1912590"/>
            <a:ext cx="4749800" cy="3754874"/>
          </a:xfrm>
          <a:prstGeom prst="rect">
            <a:avLst/>
          </a:prstGeom>
        </p:spPr>
        <p:txBody>
          <a:bodyPr wrap="square">
            <a:spAutoFit/>
          </a:bodyPr>
          <a:lstStyle/>
          <a:p>
            <a:pPr marL="285750" lvl="0" indent="-285750">
              <a:buFont typeface="Arial" panose="020B0604020202020204" pitchFamily="34" charset="0"/>
              <a:buChar char="•"/>
            </a:pPr>
            <a:r>
              <a:rPr lang="en-US" sz="1400" dirty="0">
                <a:solidFill>
                  <a:srgbClr val="002060"/>
                </a:solidFill>
              </a:rPr>
              <a:t>Click on </a:t>
            </a:r>
            <a:r>
              <a:rPr lang="en-US" sz="1400" b="1" dirty="0" smtClean="0">
                <a:solidFill>
                  <a:srgbClr val="002060"/>
                </a:solidFill>
              </a:rPr>
              <a:t>‘Call </a:t>
            </a:r>
            <a:r>
              <a:rPr lang="en-US" sz="1400" b="1" dirty="0">
                <a:solidFill>
                  <a:srgbClr val="002060"/>
                </a:solidFill>
              </a:rPr>
              <a:t>Back’ </a:t>
            </a:r>
            <a:r>
              <a:rPr lang="en-US" sz="1400" dirty="0">
                <a:solidFill>
                  <a:srgbClr val="002060"/>
                </a:solidFill>
              </a:rPr>
              <a:t>and enter the Date you want to call this lead back, then click ‘Save’ inside the pop-up box.</a:t>
            </a:r>
          </a:p>
          <a:p>
            <a:pPr marL="285750" lvl="0" indent="-285750">
              <a:buFont typeface="Arial" panose="020B0604020202020204" pitchFamily="34" charset="0"/>
              <a:buChar char="•"/>
            </a:pPr>
            <a:r>
              <a:rPr lang="en-US" sz="1400" dirty="0">
                <a:solidFill>
                  <a:srgbClr val="002060"/>
                </a:solidFill>
              </a:rPr>
              <a:t>Click on </a:t>
            </a:r>
            <a:r>
              <a:rPr lang="en-US" sz="1400" b="1" dirty="0">
                <a:solidFill>
                  <a:srgbClr val="002060"/>
                </a:solidFill>
              </a:rPr>
              <a:t>‘Not Interested Now’ </a:t>
            </a:r>
            <a:r>
              <a:rPr lang="en-US" sz="1400" dirty="0">
                <a:solidFill>
                  <a:srgbClr val="002060"/>
                </a:solidFill>
              </a:rPr>
              <a:t>and enter the Date (and Time if desired) you want to call this lead back, then click ‘Save’ inside the pop-up box.</a:t>
            </a:r>
          </a:p>
          <a:p>
            <a:pPr marL="285750" lvl="0" indent="-285750">
              <a:buFont typeface="Arial" panose="020B0604020202020204" pitchFamily="34" charset="0"/>
              <a:buChar char="•"/>
            </a:pPr>
            <a:r>
              <a:rPr lang="en-US" sz="1400" dirty="0">
                <a:solidFill>
                  <a:srgbClr val="002060"/>
                </a:solidFill>
              </a:rPr>
              <a:t>Click on </a:t>
            </a:r>
            <a:r>
              <a:rPr lang="en-US" sz="1400" b="1" dirty="0">
                <a:solidFill>
                  <a:srgbClr val="002060"/>
                </a:solidFill>
              </a:rPr>
              <a:t>‘DO NOT CONTACT’ </a:t>
            </a:r>
            <a:r>
              <a:rPr lang="en-US" sz="1400" dirty="0">
                <a:solidFill>
                  <a:srgbClr val="002060"/>
                </a:solidFill>
              </a:rPr>
              <a:t>if the lead specifically tells you never to call them again or put them on your DO NOT CALL list, then click ‘Save’ inside the pop-up box. </a:t>
            </a:r>
            <a:endParaRPr lang="en-US" sz="1400" dirty="0" smtClean="0">
              <a:solidFill>
                <a:srgbClr val="002060"/>
              </a:solidFill>
            </a:endParaRPr>
          </a:p>
          <a:p>
            <a:pPr lvl="0"/>
            <a:endParaRPr lang="en-US" sz="1400" dirty="0">
              <a:solidFill>
                <a:srgbClr val="002060"/>
              </a:solidFill>
            </a:endParaRPr>
          </a:p>
          <a:p>
            <a:r>
              <a:rPr lang="en-US" sz="1400" b="1" dirty="0">
                <a:solidFill>
                  <a:srgbClr val="002060"/>
                </a:solidFill>
              </a:rPr>
              <a:t>Click 'Save' on the row containing the lead you just </a:t>
            </a:r>
            <a:r>
              <a:rPr lang="en-US" sz="1400" b="1" dirty="0" smtClean="0">
                <a:solidFill>
                  <a:srgbClr val="002060"/>
                </a:solidFill>
              </a:rPr>
              <a:t>chose </a:t>
            </a:r>
            <a:r>
              <a:rPr lang="en-US" sz="1400" b="1" dirty="0">
                <a:solidFill>
                  <a:srgbClr val="002060"/>
                </a:solidFill>
              </a:rPr>
              <a:t>‘Other Options’ on. </a:t>
            </a:r>
            <a:r>
              <a:rPr lang="en-US" sz="1400" b="1" i="1" dirty="0">
                <a:solidFill>
                  <a:srgbClr val="002060"/>
                </a:solidFill>
              </a:rPr>
              <a:t>This lead and the record will disappear. This lead will reappear on your dashboard the day before the seminar for you to make your ‘Seminar Confirmation Call.’</a:t>
            </a:r>
            <a:endParaRPr lang="en-US" sz="1400" b="1" dirty="0">
              <a:solidFill>
                <a:srgbClr val="002060"/>
              </a:solidFill>
            </a:endParaRPr>
          </a:p>
          <a:p>
            <a:pPr lvl="0"/>
            <a:endParaRPr lang="en-US" sz="1400" dirty="0" smtClean="0">
              <a:solidFill>
                <a:srgbClr val="002060"/>
              </a:solidFill>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 y="2003115"/>
            <a:ext cx="3175000" cy="31908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8" name="Picture 6" descr="Edited Red Arrow Clip Art At Clker Com   Vector Clip Art Online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04301" y="4837896"/>
            <a:ext cx="351353" cy="26761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Edited Red Arrow Clip Art At Clker Com   Vector Clip Art Online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1739486" y="2348695"/>
            <a:ext cx="175677" cy="13380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Edited Red Arrow Clip Art At Clker Com   Vector Clip Art Online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1773237" y="3885395"/>
            <a:ext cx="175677" cy="13380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Edited Red Arrow Clip Art At Clker Com   Vector Clip Art Online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1777586" y="4139395"/>
            <a:ext cx="175677" cy="133808"/>
          </a:xfrm>
          <a:prstGeom prst="rect">
            <a:avLst/>
          </a:prstGeom>
          <a:noFill/>
          <a:extLst>
            <a:ext uri="{909E8E84-426E-40DD-AFC4-6F175D3DCCD1}">
              <a14:hiddenFill xmlns:a14="http://schemas.microsoft.com/office/drawing/2010/main">
                <a:solidFill>
                  <a:srgbClr val="FFFFFF"/>
                </a:solidFill>
              </a14:hiddenFill>
            </a:ext>
          </a:extLst>
        </p:spPr>
      </p:pic>
      <p:pic>
        <p:nvPicPr>
          <p:cNvPr id="1024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3300" y="5410200"/>
            <a:ext cx="7943800" cy="808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6" descr="Edited Red Arrow Clip Art At Clker Com   Vector Clip Art Online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73101" y="5852428"/>
            <a:ext cx="351353" cy="26761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attention, warning, exclamation mark, alarm, symbol"/>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222450" y="4790737"/>
            <a:ext cx="649300" cy="5397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89612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01485" y="725317"/>
            <a:ext cx="8637715" cy="1077218"/>
          </a:xfrm>
          <a:prstGeom prst="rect">
            <a:avLst/>
          </a:prstGeom>
          <a:noFill/>
        </p:spPr>
        <p:txBody>
          <a:bodyPr wrap="square" rtlCol="0">
            <a:spAutoFit/>
          </a:bodyPr>
          <a:lstStyle/>
          <a:p>
            <a:pPr algn="ctr"/>
            <a:r>
              <a:rPr lang="en-US" sz="4000" b="1" dirty="0" smtClean="0">
                <a:solidFill>
                  <a:srgbClr val="1C77A4"/>
                </a:solidFill>
              </a:rPr>
              <a:t>Log a Note</a:t>
            </a:r>
          </a:p>
          <a:p>
            <a:pPr algn="ctr"/>
            <a:r>
              <a:rPr lang="en-US" sz="2400" b="1" dirty="0" smtClean="0">
                <a:solidFill>
                  <a:srgbClr val="1C77A4"/>
                </a:solidFill>
              </a:rPr>
              <a:t>Log Note, Dialed-No Answer, Called Left Message</a:t>
            </a:r>
          </a:p>
        </p:txBody>
      </p:sp>
      <p:pic>
        <p:nvPicPr>
          <p:cNvPr id="10"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9053" y="2816077"/>
            <a:ext cx="3202577" cy="26297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13"/>
          <p:cNvSpPr/>
          <p:nvPr/>
        </p:nvSpPr>
        <p:spPr>
          <a:xfrm>
            <a:off x="201484" y="1857928"/>
            <a:ext cx="8726615" cy="646331"/>
          </a:xfrm>
          <a:prstGeom prst="rect">
            <a:avLst/>
          </a:prstGeom>
        </p:spPr>
        <p:txBody>
          <a:bodyPr wrap="square">
            <a:spAutoFit/>
          </a:bodyPr>
          <a:lstStyle/>
          <a:p>
            <a:pPr algn="ctr"/>
            <a:r>
              <a:rPr lang="en-US" dirty="0" smtClean="0">
                <a:solidFill>
                  <a:srgbClr val="002060"/>
                </a:solidFill>
              </a:rPr>
              <a:t>When choosing </a:t>
            </a:r>
            <a:r>
              <a:rPr lang="en-US" dirty="0">
                <a:solidFill>
                  <a:srgbClr val="002060"/>
                </a:solidFill>
              </a:rPr>
              <a:t>a result </a:t>
            </a:r>
            <a:r>
              <a:rPr lang="en-US" dirty="0" smtClean="0">
                <a:solidFill>
                  <a:srgbClr val="002060"/>
                </a:solidFill>
              </a:rPr>
              <a:t>that has NO follow-up action, the activity will remain on that day’s dashboard for you to take further action later.</a:t>
            </a:r>
            <a:endParaRPr lang="en-US" dirty="0">
              <a:solidFill>
                <a:srgbClr val="002060"/>
              </a:solidFill>
            </a:endParaRPr>
          </a:p>
        </p:txBody>
      </p:sp>
      <p:pic>
        <p:nvPicPr>
          <p:cNvPr id="3078" name="Picture 6" descr="Edited Red Arrow Clip Art At Clker Com   Vector Clip Art Online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6100579" y="4721935"/>
            <a:ext cx="423102" cy="322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95500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01485" y="725317"/>
            <a:ext cx="8637715" cy="1077218"/>
          </a:xfrm>
          <a:prstGeom prst="rect">
            <a:avLst/>
          </a:prstGeom>
          <a:noFill/>
        </p:spPr>
        <p:txBody>
          <a:bodyPr wrap="square" rtlCol="0">
            <a:spAutoFit/>
          </a:bodyPr>
          <a:lstStyle/>
          <a:p>
            <a:pPr algn="ctr"/>
            <a:r>
              <a:rPr lang="en-US" sz="4000" b="1" dirty="0" smtClean="0">
                <a:solidFill>
                  <a:srgbClr val="1C77A4"/>
                </a:solidFill>
              </a:rPr>
              <a:t>Log a Note</a:t>
            </a:r>
          </a:p>
          <a:p>
            <a:pPr algn="ctr"/>
            <a:r>
              <a:rPr lang="en-US" sz="2400" b="1" dirty="0" smtClean="0">
                <a:solidFill>
                  <a:srgbClr val="1C77A4"/>
                </a:solidFill>
              </a:rPr>
              <a:t>Log Note, Dialed-No Answer, Called Left Message</a:t>
            </a:r>
          </a:p>
        </p:txBody>
      </p:sp>
      <p:pic>
        <p:nvPicPr>
          <p:cNvPr id="3078" name="Picture 6" descr="Edited Red Arrow Clip Art At Clker Com   Vector Clip Art Online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2871691" y="3128206"/>
            <a:ext cx="423102" cy="32226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152042" y="2056535"/>
            <a:ext cx="4572000" cy="3323987"/>
          </a:xfrm>
          <a:prstGeom prst="rect">
            <a:avLst/>
          </a:prstGeom>
        </p:spPr>
        <p:txBody>
          <a:bodyPr>
            <a:spAutoFit/>
          </a:bodyPr>
          <a:lstStyle/>
          <a:p>
            <a:pPr marL="285750" lvl="0" indent="-285750">
              <a:buFont typeface="Arial" panose="020B0604020202020204" pitchFamily="34" charset="0"/>
              <a:buChar char="•"/>
            </a:pPr>
            <a:r>
              <a:rPr lang="en-US" sz="1400" dirty="0" smtClean="0">
                <a:solidFill>
                  <a:srgbClr val="002060"/>
                </a:solidFill>
              </a:rPr>
              <a:t>Click </a:t>
            </a:r>
            <a:r>
              <a:rPr lang="en-US" sz="1400" dirty="0">
                <a:solidFill>
                  <a:srgbClr val="002060"/>
                </a:solidFill>
              </a:rPr>
              <a:t>on ‘Called Left Message’ and leave any comments in the ‘Notes’ section, then click ‘Save’ in that row. </a:t>
            </a:r>
            <a:endParaRPr lang="en-US" sz="1400" dirty="0" smtClean="0">
              <a:solidFill>
                <a:srgbClr val="002060"/>
              </a:solidFill>
            </a:endParaRPr>
          </a:p>
          <a:p>
            <a:pPr marL="285750" indent="-285750">
              <a:buFont typeface="Arial" panose="020B0604020202020204" pitchFamily="34" charset="0"/>
              <a:buChar char="•"/>
            </a:pPr>
            <a:r>
              <a:rPr lang="en-US" sz="1400" dirty="0">
                <a:solidFill>
                  <a:srgbClr val="002060"/>
                </a:solidFill>
              </a:rPr>
              <a:t>Click on ‘Dialed - No Answer’ and add any comments in the ‘Notes’ section, then click ‘Save’ in that row. </a:t>
            </a:r>
            <a:endParaRPr lang="en-US" sz="1400" dirty="0" smtClean="0">
              <a:solidFill>
                <a:srgbClr val="002060"/>
              </a:solidFill>
            </a:endParaRPr>
          </a:p>
          <a:p>
            <a:pPr marL="285750" lvl="0" indent="-285750">
              <a:buFont typeface="Arial" panose="020B0604020202020204" pitchFamily="34" charset="0"/>
              <a:buChar char="•"/>
            </a:pPr>
            <a:r>
              <a:rPr lang="en-US" sz="1400" dirty="0">
                <a:solidFill>
                  <a:srgbClr val="002060"/>
                </a:solidFill>
              </a:rPr>
              <a:t>Click on ‘Enter Note’ and write your comments in the ‘Notes’ section, then click ‘Save’ in that row</a:t>
            </a:r>
            <a:r>
              <a:rPr lang="en-US" sz="1400" dirty="0" smtClean="0">
                <a:solidFill>
                  <a:srgbClr val="002060"/>
                </a:solidFill>
              </a:rPr>
              <a:t>.</a:t>
            </a:r>
            <a:endParaRPr lang="en-US" sz="1400" dirty="0">
              <a:solidFill>
                <a:srgbClr val="002060"/>
              </a:solidFill>
            </a:endParaRPr>
          </a:p>
          <a:p>
            <a:pPr marL="285750" lvl="0" indent="-285750">
              <a:buFont typeface="Arial" panose="020B0604020202020204" pitchFamily="34" charset="0"/>
              <a:buChar char="•"/>
            </a:pPr>
            <a:endParaRPr lang="en-US" sz="1400" dirty="0">
              <a:solidFill>
                <a:srgbClr val="002060"/>
              </a:solidFill>
            </a:endParaRPr>
          </a:p>
          <a:p>
            <a:r>
              <a:rPr lang="en-US" sz="1400" i="1" dirty="0">
                <a:solidFill>
                  <a:srgbClr val="002060"/>
                </a:solidFill>
              </a:rPr>
              <a:t> </a:t>
            </a:r>
            <a:endParaRPr lang="en-US" sz="1400" dirty="0">
              <a:solidFill>
                <a:srgbClr val="002060"/>
              </a:solidFill>
            </a:endParaRPr>
          </a:p>
          <a:p>
            <a:r>
              <a:rPr lang="en-US" sz="1400" b="1" dirty="0" smtClean="0">
                <a:solidFill>
                  <a:srgbClr val="002060"/>
                </a:solidFill>
              </a:rPr>
              <a:t>Your notes are saved to that lead entry. To view </a:t>
            </a:r>
            <a:r>
              <a:rPr lang="en-US" sz="1400" b="1" dirty="0" smtClean="0">
                <a:solidFill>
                  <a:srgbClr val="002060"/>
                </a:solidFill>
              </a:rPr>
              <a:t>   the </a:t>
            </a:r>
            <a:r>
              <a:rPr lang="en-US" sz="1400" b="1" dirty="0" smtClean="0">
                <a:solidFill>
                  <a:srgbClr val="002060"/>
                </a:solidFill>
              </a:rPr>
              <a:t>notes click on the ‘+’ in front of the lead record. You will see that </a:t>
            </a:r>
            <a:r>
              <a:rPr lang="en-US" sz="1400" b="1" dirty="0" smtClean="0">
                <a:solidFill>
                  <a:srgbClr val="002060"/>
                </a:solidFill>
              </a:rPr>
              <a:t>note </a:t>
            </a:r>
            <a:r>
              <a:rPr lang="en-US" sz="1400" b="1" dirty="0" smtClean="0">
                <a:solidFill>
                  <a:srgbClr val="002060"/>
                </a:solidFill>
              </a:rPr>
              <a:t>recorded along </a:t>
            </a:r>
            <a:r>
              <a:rPr lang="en-US" sz="1400" b="1" dirty="0" smtClean="0">
                <a:solidFill>
                  <a:srgbClr val="002060"/>
                </a:solidFill>
              </a:rPr>
              <a:t>     with </a:t>
            </a:r>
            <a:r>
              <a:rPr lang="en-US" sz="1400" b="1" dirty="0" smtClean="0">
                <a:solidFill>
                  <a:srgbClr val="002060"/>
                </a:solidFill>
              </a:rPr>
              <a:t>all other notes and activities associated </a:t>
            </a:r>
            <a:r>
              <a:rPr lang="en-US" sz="1400" b="1" dirty="0" smtClean="0">
                <a:solidFill>
                  <a:srgbClr val="002060"/>
                </a:solidFill>
              </a:rPr>
              <a:t>     with </a:t>
            </a:r>
            <a:r>
              <a:rPr lang="en-US" sz="1400" b="1" dirty="0" smtClean="0">
                <a:solidFill>
                  <a:srgbClr val="002060"/>
                </a:solidFill>
              </a:rPr>
              <a:t>that record along with a time stam</a:t>
            </a:r>
            <a:r>
              <a:rPr lang="en-US" sz="1400" b="1" dirty="0">
                <a:solidFill>
                  <a:srgbClr val="002060"/>
                </a:solidFill>
              </a:rPr>
              <a:t>p</a:t>
            </a:r>
            <a:r>
              <a:rPr lang="en-US" sz="1400" b="1" dirty="0" smtClean="0">
                <a:solidFill>
                  <a:srgbClr val="002060"/>
                </a:solidFill>
              </a:rPr>
              <a:t>. </a:t>
            </a:r>
            <a:endParaRPr lang="en-US" sz="1400" b="1" dirty="0">
              <a:solidFill>
                <a:srgbClr val="002060"/>
              </a:solidFill>
            </a:endParaRPr>
          </a:p>
        </p:txBody>
      </p:sp>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0503" y="2170835"/>
            <a:ext cx="1317688" cy="13297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1485" y="3845528"/>
            <a:ext cx="3895725"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6" descr="Edited Red Arrow Clip Art At Clker Com   Vector Clip Art Online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flipH="1">
            <a:off x="3671825" y="3908648"/>
            <a:ext cx="423102" cy="32226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Edited Red Arrow Clip Art At Clker Com   Vector Clip Art Online    "/>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6200000" flipH="1">
            <a:off x="2403281" y="4154313"/>
            <a:ext cx="211551" cy="161132"/>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90503" y="5261590"/>
            <a:ext cx="2060425" cy="6693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6" descr="Edited Red Arrow Clip Art At Clker Com   Vector Clip Art Online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2891" y="5498613"/>
            <a:ext cx="423102" cy="32226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attention, warning, exclamation mark, alarm, symbol"/>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074742" y="4865528"/>
            <a:ext cx="522300" cy="4341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88182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01485" y="725317"/>
            <a:ext cx="8637715" cy="1077218"/>
          </a:xfrm>
          <a:prstGeom prst="rect">
            <a:avLst/>
          </a:prstGeom>
          <a:noFill/>
        </p:spPr>
        <p:txBody>
          <a:bodyPr wrap="square" rtlCol="0">
            <a:spAutoFit/>
          </a:bodyPr>
          <a:lstStyle/>
          <a:p>
            <a:pPr algn="ctr"/>
            <a:r>
              <a:rPr lang="en-US" sz="4000" b="1" dirty="0" smtClean="0">
                <a:solidFill>
                  <a:srgbClr val="1C77A4"/>
                </a:solidFill>
              </a:rPr>
              <a:t>Seminar Confirmation Calls</a:t>
            </a:r>
          </a:p>
          <a:p>
            <a:pPr algn="ctr"/>
            <a:r>
              <a:rPr lang="en-US" sz="2400" b="1" dirty="0" smtClean="0">
                <a:solidFill>
                  <a:srgbClr val="1C77A4"/>
                </a:solidFill>
              </a:rPr>
              <a:t>Confirm Seminar, Other Options, Log Notes</a:t>
            </a:r>
          </a:p>
        </p:txBody>
      </p:sp>
      <p:sp>
        <p:nvSpPr>
          <p:cNvPr id="3" name="Rectangle 2"/>
          <p:cNvSpPr/>
          <p:nvPr/>
        </p:nvSpPr>
        <p:spPr>
          <a:xfrm>
            <a:off x="3286266" y="2045544"/>
            <a:ext cx="5461000" cy="2031325"/>
          </a:xfrm>
          <a:prstGeom prst="rect">
            <a:avLst/>
          </a:prstGeom>
        </p:spPr>
        <p:txBody>
          <a:bodyPr wrap="square">
            <a:spAutoFit/>
          </a:bodyPr>
          <a:lstStyle/>
          <a:p>
            <a:pPr marL="285750" indent="-285750">
              <a:buFont typeface="Arial" panose="020B0604020202020204" pitchFamily="34" charset="0"/>
              <a:buChar char="•"/>
            </a:pPr>
            <a:r>
              <a:rPr lang="en-US" sz="1400" dirty="0">
                <a:solidFill>
                  <a:srgbClr val="002060"/>
                </a:solidFill>
              </a:rPr>
              <a:t>Seminar Confirmation Calls will automatically appear on your telemarketing dashboard the day BEFORE the seminar. </a:t>
            </a:r>
            <a:endParaRPr lang="en-US" sz="1400" dirty="0" smtClean="0">
              <a:solidFill>
                <a:srgbClr val="002060"/>
              </a:solidFill>
            </a:endParaRPr>
          </a:p>
          <a:p>
            <a:pPr marL="285750" indent="-285750">
              <a:buFont typeface="Arial" panose="020B0604020202020204" pitchFamily="34" charset="0"/>
              <a:buChar char="•"/>
            </a:pPr>
            <a:r>
              <a:rPr lang="en-US" sz="1400" dirty="0" smtClean="0">
                <a:solidFill>
                  <a:srgbClr val="002060"/>
                </a:solidFill>
              </a:rPr>
              <a:t>Be </a:t>
            </a:r>
            <a:r>
              <a:rPr lang="en-US" sz="1400" dirty="0">
                <a:solidFill>
                  <a:srgbClr val="002060"/>
                </a:solidFill>
              </a:rPr>
              <a:t>sure to check the ‘Action’ column for ‘Seminar Confirmation Call’ or the ‘Goal’ column for ‘Confirm Seminar’ to identify those leads on your dashboard and make those calls. </a:t>
            </a:r>
          </a:p>
          <a:p>
            <a:pPr marL="285750" indent="-285750">
              <a:buFont typeface="Arial" panose="020B0604020202020204" pitchFamily="34" charset="0"/>
              <a:buChar char="•"/>
            </a:pPr>
            <a:r>
              <a:rPr lang="en-US" sz="1400" dirty="0">
                <a:solidFill>
                  <a:srgbClr val="002060"/>
                </a:solidFill>
              </a:rPr>
              <a:t>Seminar Confirmation calls work much like the ‘Lead’ calls </a:t>
            </a:r>
            <a:r>
              <a:rPr lang="en-US" sz="1400" dirty="0" smtClean="0">
                <a:solidFill>
                  <a:srgbClr val="002060"/>
                </a:solidFill>
              </a:rPr>
              <a:t>we just described </a:t>
            </a:r>
            <a:r>
              <a:rPr lang="en-US" sz="1400" dirty="0">
                <a:solidFill>
                  <a:srgbClr val="002060"/>
                </a:solidFill>
              </a:rPr>
              <a:t>with the following  ‘Result’ options;  ‘Confirm Seminar,’ ‘Other Options,’ and  Log Notes.’</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3642" y="4267369"/>
            <a:ext cx="8356600" cy="18873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8" name="Picture 6" descr="Edited Red Arrow Clip Art At Clker Com   Vector Clip Art Online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6885" y="5295652"/>
            <a:ext cx="423102" cy="32226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Edited Red Arrow Clip Art At Clker Com   Vector Clip Art Online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5805215" y="5359151"/>
            <a:ext cx="211551" cy="161132"/>
          </a:xfrm>
          <a:prstGeom prst="rect">
            <a:avLst/>
          </a:prstGeom>
          <a:noFill/>
          <a:extLst>
            <a:ext uri="{909E8E84-426E-40DD-AFC4-6F175D3DCCD1}">
              <a14:hiddenFill xmlns:a14="http://schemas.microsoft.com/office/drawing/2010/main">
                <a:solidFill>
                  <a:srgbClr val="FFFFFF"/>
                </a:solidFill>
              </a14:hiddenFill>
            </a:ext>
          </a:extLst>
        </p:spPr>
      </p:pic>
      <p:pic>
        <p:nvPicPr>
          <p:cNvPr id="1126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9987" y="2094250"/>
            <a:ext cx="2279237" cy="18051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6" descr="Edited Red Arrow Clip Art At Clker Com   Vector Clip Art Online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flipH="1">
            <a:off x="1305066" y="4068138"/>
            <a:ext cx="423102" cy="32226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Edited Red Arrow Clip Art At Clker Com   Vector Clip Art Online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flipH="1">
            <a:off x="1825766" y="4068138"/>
            <a:ext cx="423102" cy="32226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Edited Red Arrow Clip Art At Clker Com   Vector Clip Art Online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2198449" y="2328106"/>
            <a:ext cx="423102" cy="322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03844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01485" y="725317"/>
            <a:ext cx="8637715" cy="707886"/>
          </a:xfrm>
          <a:prstGeom prst="rect">
            <a:avLst/>
          </a:prstGeom>
          <a:noFill/>
        </p:spPr>
        <p:txBody>
          <a:bodyPr wrap="square" rtlCol="0">
            <a:spAutoFit/>
          </a:bodyPr>
          <a:lstStyle/>
          <a:p>
            <a:pPr algn="ctr"/>
            <a:r>
              <a:rPr lang="en-US" sz="4000" b="1" dirty="0" smtClean="0">
                <a:solidFill>
                  <a:srgbClr val="1C77A4"/>
                </a:solidFill>
              </a:rPr>
              <a:t>Confirm Seminar</a:t>
            </a:r>
          </a:p>
        </p:txBody>
      </p:sp>
      <p:pic>
        <p:nvPicPr>
          <p:cNvPr id="112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9529" y="2296404"/>
            <a:ext cx="2279237" cy="18051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3519215" y="1824841"/>
            <a:ext cx="4572000" cy="2677656"/>
          </a:xfrm>
          <a:prstGeom prst="rect">
            <a:avLst/>
          </a:prstGeom>
        </p:spPr>
        <p:txBody>
          <a:bodyPr>
            <a:spAutoFit/>
          </a:bodyPr>
          <a:lstStyle/>
          <a:p>
            <a:pPr marL="285750" lvl="0" indent="-285750">
              <a:buFont typeface="Arial" panose="020B0604020202020204" pitchFamily="34" charset="0"/>
              <a:buChar char="•"/>
            </a:pPr>
            <a:r>
              <a:rPr lang="en-US" sz="1400" dirty="0">
                <a:solidFill>
                  <a:srgbClr val="002060"/>
                </a:solidFill>
              </a:rPr>
              <a:t>Click on ‘Confirm’ from the ‘Results’ column. You will see the word ‘Confirm’ populate that column. Add your comments to the ‘Notes’ section, then click ‘Save’ in that row.</a:t>
            </a:r>
          </a:p>
          <a:p>
            <a:endParaRPr lang="en-US" sz="1400" dirty="0" smtClean="0">
              <a:solidFill>
                <a:srgbClr val="002060"/>
              </a:solidFill>
            </a:endParaRPr>
          </a:p>
          <a:p>
            <a:r>
              <a:rPr lang="en-US" sz="1400" b="1" dirty="0" smtClean="0">
                <a:solidFill>
                  <a:srgbClr val="002060"/>
                </a:solidFill>
              </a:rPr>
              <a:t>The </a:t>
            </a:r>
            <a:r>
              <a:rPr lang="en-US" sz="1400" b="1" dirty="0">
                <a:solidFill>
                  <a:srgbClr val="002060"/>
                </a:solidFill>
              </a:rPr>
              <a:t>notes section is a good place to note if that lead will be bringing a friend and put their name there. If the friend attends the seminar, you can add them at the event. Once you click ‘Save,’ the record will disappear from your dashboard and will appear on the ‘Seminar Assistant’ dashboard to be updated after the seminar.</a:t>
            </a:r>
          </a:p>
        </p:txBody>
      </p:sp>
      <p:pic>
        <p:nvPicPr>
          <p:cNvPr id="3078" name="Picture 6" descr="Edited Red Arrow Clip Art At Clker Com   Vector Clip Art Online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2093785" y="3037850"/>
            <a:ext cx="423102" cy="322263"/>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9550" y="4593320"/>
            <a:ext cx="6081584" cy="14299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6" descr="Edited Red Arrow Clip Art At Clker Com   Vector Clip Art Online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flipH="1">
            <a:off x="5256085" y="4848992"/>
            <a:ext cx="423102" cy="32226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Edited Red Arrow Clip Art At Clker Com   Vector Clip Art Online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7576121" y="5357675"/>
            <a:ext cx="423102" cy="32226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Edited Red Arrow Clip Art At Clker Com   Vector Clip Art Online    "/>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2144411" y="5202328"/>
            <a:ext cx="211551" cy="16113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Edited Red Arrow Clip Art At Clker Com   Vector Clip Art Online    "/>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3985911" y="5477454"/>
            <a:ext cx="211551" cy="16113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attention, warning, exclamation mark, alarm, symbol"/>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91215" y="3638029"/>
            <a:ext cx="649300" cy="5397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1879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01485" y="725317"/>
            <a:ext cx="8637715" cy="1077218"/>
          </a:xfrm>
          <a:prstGeom prst="rect">
            <a:avLst/>
          </a:prstGeom>
          <a:noFill/>
        </p:spPr>
        <p:txBody>
          <a:bodyPr wrap="square" rtlCol="0">
            <a:spAutoFit/>
          </a:bodyPr>
          <a:lstStyle/>
          <a:p>
            <a:pPr algn="ctr"/>
            <a:r>
              <a:rPr lang="en-US" sz="4000" b="1" dirty="0" smtClean="0">
                <a:solidFill>
                  <a:srgbClr val="1C77A4"/>
                </a:solidFill>
              </a:rPr>
              <a:t>Other Options</a:t>
            </a:r>
          </a:p>
          <a:p>
            <a:pPr algn="ctr"/>
            <a:r>
              <a:rPr lang="en-US" sz="2400" b="1" dirty="0" smtClean="0">
                <a:solidFill>
                  <a:srgbClr val="1C77A4"/>
                </a:solidFill>
              </a:rPr>
              <a:t>Re-Register for Seminar, Cancel Seminar</a:t>
            </a:r>
          </a:p>
        </p:txBody>
      </p:sp>
      <p:pic>
        <p:nvPicPr>
          <p:cNvPr id="112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7317" y="3424043"/>
            <a:ext cx="2279237" cy="18051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438436" y="1801336"/>
            <a:ext cx="8356600" cy="923330"/>
          </a:xfrm>
          <a:prstGeom prst="rect">
            <a:avLst/>
          </a:prstGeom>
        </p:spPr>
        <p:txBody>
          <a:bodyPr wrap="square">
            <a:spAutoFit/>
          </a:bodyPr>
          <a:lstStyle/>
          <a:p>
            <a:pPr algn="ctr"/>
            <a:r>
              <a:rPr lang="en-US" dirty="0">
                <a:solidFill>
                  <a:srgbClr val="002060"/>
                </a:solidFill>
              </a:rPr>
              <a:t>To choose a result other than ‘Confirm Seminar’ that </a:t>
            </a:r>
            <a:r>
              <a:rPr lang="en-US" dirty="0" smtClean="0">
                <a:solidFill>
                  <a:srgbClr val="002060"/>
                </a:solidFill>
              </a:rPr>
              <a:t>HAS</a:t>
            </a:r>
            <a:r>
              <a:rPr lang="en-US" dirty="0" smtClean="0">
                <a:solidFill>
                  <a:srgbClr val="002060"/>
                </a:solidFill>
              </a:rPr>
              <a:t> </a:t>
            </a:r>
            <a:r>
              <a:rPr lang="en-US" dirty="0">
                <a:solidFill>
                  <a:srgbClr val="002060"/>
                </a:solidFill>
              </a:rPr>
              <a:t>a follow-up action, click on ‘Other Options’ from the ‘Choose Result’ column.  You will see a pop-up box where you can select additional options.</a:t>
            </a:r>
          </a:p>
        </p:txBody>
      </p:sp>
      <p:pic>
        <p:nvPicPr>
          <p:cNvPr id="9" name="Picture 6" descr="Edited Red Arrow Clip Art At Clker Com   Vector Clip Art Online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2732039" y="4393896"/>
            <a:ext cx="423102" cy="322263"/>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91013" y="2899264"/>
            <a:ext cx="3733179" cy="3311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533393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88785" y="547517"/>
            <a:ext cx="8637715" cy="1077218"/>
          </a:xfrm>
          <a:prstGeom prst="rect">
            <a:avLst/>
          </a:prstGeom>
          <a:noFill/>
        </p:spPr>
        <p:txBody>
          <a:bodyPr wrap="square" rtlCol="0">
            <a:spAutoFit/>
          </a:bodyPr>
          <a:lstStyle/>
          <a:p>
            <a:pPr algn="ctr"/>
            <a:r>
              <a:rPr lang="en-US" sz="4000" b="1" dirty="0" smtClean="0">
                <a:solidFill>
                  <a:srgbClr val="1C77A4"/>
                </a:solidFill>
              </a:rPr>
              <a:t>Other Options</a:t>
            </a:r>
          </a:p>
          <a:p>
            <a:pPr algn="ctr"/>
            <a:r>
              <a:rPr lang="en-US" sz="2400" b="1" dirty="0" smtClean="0">
                <a:solidFill>
                  <a:srgbClr val="1C77A4"/>
                </a:solidFill>
              </a:rPr>
              <a:t>Re-Register for Seminar, Cancel Seminar</a:t>
            </a:r>
          </a:p>
        </p:txBody>
      </p:sp>
      <p:pic>
        <p:nvPicPr>
          <p:cNvPr id="122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235" y="1802496"/>
            <a:ext cx="4203453" cy="31632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4507642" y="2091436"/>
            <a:ext cx="4343400" cy="2585323"/>
          </a:xfrm>
          <a:prstGeom prst="rect">
            <a:avLst/>
          </a:prstGeom>
        </p:spPr>
        <p:txBody>
          <a:bodyPr wrap="square">
            <a:spAutoFit/>
          </a:bodyPr>
          <a:lstStyle/>
          <a:p>
            <a:pPr marL="285750" lvl="0" indent="-285750">
              <a:buFont typeface="Arial" panose="020B0604020202020204" pitchFamily="34" charset="0"/>
              <a:buChar char="•"/>
            </a:pPr>
            <a:r>
              <a:rPr lang="en-US" sz="1400" dirty="0">
                <a:solidFill>
                  <a:srgbClr val="002060"/>
                </a:solidFill>
              </a:rPr>
              <a:t>Click on </a:t>
            </a:r>
            <a:r>
              <a:rPr lang="en-US" sz="1400" dirty="0" err="1">
                <a:solidFill>
                  <a:srgbClr val="002060"/>
                </a:solidFill>
              </a:rPr>
              <a:t>‘Re</a:t>
            </a:r>
            <a:r>
              <a:rPr lang="en-US" sz="1400" dirty="0">
                <a:solidFill>
                  <a:srgbClr val="002060"/>
                </a:solidFill>
              </a:rPr>
              <a:t>-Registered for Seminar,’ choose the seminar they wish to </a:t>
            </a:r>
            <a:r>
              <a:rPr lang="en-US" sz="1400" dirty="0" smtClean="0">
                <a:solidFill>
                  <a:srgbClr val="002060"/>
                </a:solidFill>
              </a:rPr>
              <a:t>attend, click ‘Save’ in the pop up box.</a:t>
            </a:r>
          </a:p>
          <a:p>
            <a:pPr marL="285750" lvl="0" indent="-285750">
              <a:buFont typeface="Arial" panose="020B0604020202020204" pitchFamily="34" charset="0"/>
              <a:buChar char="•"/>
            </a:pPr>
            <a:r>
              <a:rPr lang="en-US" sz="1400" dirty="0" smtClean="0">
                <a:solidFill>
                  <a:srgbClr val="002060"/>
                </a:solidFill>
              </a:rPr>
              <a:t>Click </a:t>
            </a:r>
            <a:r>
              <a:rPr lang="en-US" sz="1400" dirty="0">
                <a:solidFill>
                  <a:srgbClr val="002060"/>
                </a:solidFill>
              </a:rPr>
              <a:t>on ‘Cancel,’ choose a </a:t>
            </a:r>
            <a:r>
              <a:rPr lang="en-US" sz="1400" dirty="0" smtClean="0">
                <a:solidFill>
                  <a:srgbClr val="002060"/>
                </a:solidFill>
              </a:rPr>
              <a:t>date to </a:t>
            </a:r>
            <a:r>
              <a:rPr lang="en-US" sz="1400" dirty="0">
                <a:solidFill>
                  <a:srgbClr val="002060"/>
                </a:solidFill>
              </a:rPr>
              <a:t>call this lead back to reschedule for the seminar, </a:t>
            </a:r>
            <a:r>
              <a:rPr lang="en-US" sz="1400" dirty="0" smtClean="0">
                <a:solidFill>
                  <a:srgbClr val="002060"/>
                </a:solidFill>
              </a:rPr>
              <a:t>then </a:t>
            </a:r>
            <a:r>
              <a:rPr lang="en-US" sz="1400" dirty="0">
                <a:solidFill>
                  <a:srgbClr val="002060"/>
                </a:solidFill>
              </a:rPr>
              <a:t>click ‘Save’ in </a:t>
            </a:r>
            <a:r>
              <a:rPr lang="en-US" sz="1400" dirty="0" smtClean="0">
                <a:solidFill>
                  <a:srgbClr val="002060"/>
                </a:solidFill>
              </a:rPr>
              <a:t>the pop up box.</a:t>
            </a:r>
            <a:endParaRPr lang="en-US" sz="1400" dirty="0">
              <a:solidFill>
                <a:srgbClr val="002060"/>
              </a:solidFill>
            </a:endParaRPr>
          </a:p>
          <a:p>
            <a:pPr marL="285750" indent="-285750">
              <a:buFont typeface="Arial" panose="020B0604020202020204" pitchFamily="34" charset="0"/>
              <a:buChar char="•"/>
            </a:pPr>
            <a:endParaRPr lang="en-US" sz="800" i="1" dirty="0">
              <a:solidFill>
                <a:srgbClr val="002060"/>
              </a:solidFill>
            </a:endParaRPr>
          </a:p>
          <a:p>
            <a:r>
              <a:rPr lang="en-US" sz="1400" b="1" dirty="0" smtClean="0">
                <a:solidFill>
                  <a:srgbClr val="002060"/>
                </a:solidFill>
              </a:rPr>
              <a:t>Add notes in the ‘Notes’ section, then click </a:t>
            </a:r>
            <a:r>
              <a:rPr lang="en-US" sz="1400" b="1" dirty="0">
                <a:solidFill>
                  <a:srgbClr val="002060"/>
                </a:solidFill>
              </a:rPr>
              <a:t>'Save' on the row containing the lead you just chose ‘Other Options’ on. This lead and the record will </a:t>
            </a:r>
            <a:r>
              <a:rPr lang="en-US" sz="1400" b="1" dirty="0" smtClean="0">
                <a:solidFill>
                  <a:srgbClr val="002060"/>
                </a:solidFill>
              </a:rPr>
              <a:t>disappear and reappear on the </a:t>
            </a:r>
            <a:r>
              <a:rPr lang="en-US" sz="1400" b="1" dirty="0" smtClean="0">
                <a:solidFill>
                  <a:srgbClr val="002060"/>
                </a:solidFill>
              </a:rPr>
              <a:t>call back date you selected. </a:t>
            </a:r>
            <a:endParaRPr lang="en-US" sz="1400" dirty="0">
              <a:solidFill>
                <a:srgbClr val="002060"/>
              </a:solidFill>
            </a:endParaRPr>
          </a:p>
        </p:txBody>
      </p:sp>
      <p:pic>
        <p:nvPicPr>
          <p:cNvPr id="9" name="Picture 6" descr="Edited Red Arrow Clip Art At Clker Com   Vector Clip Art Online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44739" y="4520896"/>
            <a:ext cx="423102" cy="32226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Edited Red Arrow Clip Art At Clker Com   Vector Clip Art Online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2261408" y="2457103"/>
            <a:ext cx="175677" cy="13380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Edited Red Arrow Clip Art At Clker Com   Vector Clip Art Online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1359708" y="2863503"/>
            <a:ext cx="175677" cy="13380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Edited Red Arrow Clip Art At Clker Com   Vector Clip Art Online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6936239" y="5698043"/>
            <a:ext cx="423102" cy="322263"/>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11684" y="5052213"/>
            <a:ext cx="4471716" cy="11834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6" descr="Edited Red Arrow Clip Art At Clker Com   Vector Clip Art Online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6200000" flipH="1">
            <a:off x="4153103" y="5213003"/>
            <a:ext cx="175677" cy="13380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Edited Red Arrow Clip Art At Clker Com   Vector Clip Art Online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6200000" flipH="1">
            <a:off x="3080003" y="5223472"/>
            <a:ext cx="175677" cy="133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462713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201485" y="725317"/>
            <a:ext cx="8637715" cy="1077218"/>
          </a:xfrm>
          <a:prstGeom prst="rect">
            <a:avLst/>
          </a:prstGeom>
          <a:noFill/>
        </p:spPr>
        <p:txBody>
          <a:bodyPr wrap="square" rtlCol="0">
            <a:spAutoFit/>
          </a:bodyPr>
          <a:lstStyle/>
          <a:p>
            <a:pPr algn="ctr"/>
            <a:r>
              <a:rPr lang="en-US" sz="4000" b="1" dirty="0" smtClean="0">
                <a:solidFill>
                  <a:srgbClr val="1C77A4"/>
                </a:solidFill>
              </a:rPr>
              <a:t>Log a Note</a:t>
            </a:r>
          </a:p>
          <a:p>
            <a:pPr algn="ctr"/>
            <a:r>
              <a:rPr lang="en-US" sz="2400" b="1" dirty="0" smtClean="0">
                <a:solidFill>
                  <a:srgbClr val="1C77A4"/>
                </a:solidFill>
              </a:rPr>
              <a:t>Log Note, Dialed-No Answer, Called Left Message</a:t>
            </a:r>
          </a:p>
        </p:txBody>
      </p:sp>
      <p:sp>
        <p:nvSpPr>
          <p:cNvPr id="15" name="Rectangle 14"/>
          <p:cNvSpPr/>
          <p:nvPr/>
        </p:nvSpPr>
        <p:spPr>
          <a:xfrm>
            <a:off x="201484" y="1857928"/>
            <a:ext cx="8726615" cy="646331"/>
          </a:xfrm>
          <a:prstGeom prst="rect">
            <a:avLst/>
          </a:prstGeom>
        </p:spPr>
        <p:txBody>
          <a:bodyPr wrap="square">
            <a:spAutoFit/>
          </a:bodyPr>
          <a:lstStyle/>
          <a:p>
            <a:pPr algn="ctr"/>
            <a:r>
              <a:rPr lang="en-US" dirty="0" smtClean="0">
                <a:solidFill>
                  <a:srgbClr val="002060"/>
                </a:solidFill>
              </a:rPr>
              <a:t>When choosing </a:t>
            </a:r>
            <a:r>
              <a:rPr lang="en-US" dirty="0">
                <a:solidFill>
                  <a:srgbClr val="002060"/>
                </a:solidFill>
              </a:rPr>
              <a:t>a result </a:t>
            </a:r>
            <a:r>
              <a:rPr lang="en-US" dirty="0" smtClean="0">
                <a:solidFill>
                  <a:srgbClr val="002060"/>
                </a:solidFill>
              </a:rPr>
              <a:t>that has NO follow-up action, the activity will remain on that day’s dashboard for you to take further action later.</a:t>
            </a:r>
            <a:endParaRPr lang="en-US" dirty="0">
              <a:solidFill>
                <a:srgbClr val="002060"/>
              </a:solidFill>
            </a:endParaRPr>
          </a:p>
        </p:txBody>
      </p:sp>
      <p:pic>
        <p:nvPicPr>
          <p:cNvPr id="1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0495" y="2652923"/>
            <a:ext cx="3799694" cy="30093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6" descr="Edited Red Arrow Clip Art At Clker Com   Vector Clip Art Online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6420189" y="4992751"/>
            <a:ext cx="423102" cy="322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71232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01485" y="725317"/>
            <a:ext cx="8637715" cy="1077218"/>
          </a:xfrm>
          <a:prstGeom prst="rect">
            <a:avLst/>
          </a:prstGeom>
          <a:noFill/>
        </p:spPr>
        <p:txBody>
          <a:bodyPr wrap="square" rtlCol="0">
            <a:spAutoFit/>
          </a:bodyPr>
          <a:lstStyle/>
          <a:p>
            <a:pPr algn="ctr"/>
            <a:r>
              <a:rPr lang="en-US" sz="4000" b="1" dirty="0" smtClean="0">
                <a:solidFill>
                  <a:srgbClr val="1C77A4"/>
                </a:solidFill>
              </a:rPr>
              <a:t>Log a Note</a:t>
            </a:r>
          </a:p>
          <a:p>
            <a:pPr algn="ctr"/>
            <a:r>
              <a:rPr lang="en-US" sz="2400" b="1" dirty="0" smtClean="0">
                <a:solidFill>
                  <a:srgbClr val="1C77A4"/>
                </a:solidFill>
              </a:rPr>
              <a:t>Log Note, Dialed-No Answer, Called Left Message</a:t>
            </a:r>
          </a:p>
        </p:txBody>
      </p:sp>
      <p:pic>
        <p:nvPicPr>
          <p:cNvPr id="10" name="Picture 6" descr="Edited Red Arrow Clip Art At Clker Com   Vector Clip Art Online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2238247" y="3038511"/>
            <a:ext cx="423102" cy="322263"/>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4177442" y="1980335"/>
            <a:ext cx="4572000" cy="3108543"/>
          </a:xfrm>
          <a:prstGeom prst="rect">
            <a:avLst/>
          </a:prstGeom>
        </p:spPr>
        <p:txBody>
          <a:bodyPr>
            <a:spAutoFit/>
          </a:bodyPr>
          <a:lstStyle/>
          <a:p>
            <a:pPr marL="285750" lvl="0" indent="-285750">
              <a:buFont typeface="Arial" panose="020B0604020202020204" pitchFamily="34" charset="0"/>
              <a:buChar char="•"/>
            </a:pPr>
            <a:r>
              <a:rPr lang="en-US" sz="1400" dirty="0" smtClean="0">
                <a:solidFill>
                  <a:srgbClr val="002060"/>
                </a:solidFill>
              </a:rPr>
              <a:t>Click </a:t>
            </a:r>
            <a:r>
              <a:rPr lang="en-US" sz="1400" dirty="0">
                <a:solidFill>
                  <a:srgbClr val="002060"/>
                </a:solidFill>
              </a:rPr>
              <a:t>on ‘Enter Note’ and write your comments in the ‘Notes’ section, then click ‘Save’ in that row.</a:t>
            </a:r>
          </a:p>
          <a:p>
            <a:pPr marL="285750" lvl="0" indent="-285750">
              <a:buFont typeface="Arial" panose="020B0604020202020204" pitchFamily="34" charset="0"/>
              <a:buChar char="•"/>
            </a:pPr>
            <a:r>
              <a:rPr lang="en-US" sz="1400" dirty="0" smtClean="0">
                <a:solidFill>
                  <a:srgbClr val="002060"/>
                </a:solidFill>
              </a:rPr>
              <a:t>Click </a:t>
            </a:r>
            <a:r>
              <a:rPr lang="en-US" sz="1400" dirty="0">
                <a:solidFill>
                  <a:srgbClr val="002060"/>
                </a:solidFill>
              </a:rPr>
              <a:t>on ‘Dialed - No Answer’ and add any comments in the ‘Notes’ section, then click ‘Save’ in that row. </a:t>
            </a:r>
          </a:p>
          <a:p>
            <a:pPr marL="285750" lvl="0" indent="-285750">
              <a:buFont typeface="Arial" panose="020B0604020202020204" pitchFamily="34" charset="0"/>
              <a:buChar char="•"/>
            </a:pPr>
            <a:r>
              <a:rPr lang="en-US" sz="1400" dirty="0" smtClean="0">
                <a:solidFill>
                  <a:srgbClr val="002060"/>
                </a:solidFill>
              </a:rPr>
              <a:t>Click </a:t>
            </a:r>
            <a:r>
              <a:rPr lang="en-US" sz="1400" dirty="0">
                <a:solidFill>
                  <a:srgbClr val="002060"/>
                </a:solidFill>
              </a:rPr>
              <a:t>on ‘Called Left Message’ and leave any comments in the ‘Notes’ section, then click ‘Save’ in that row. </a:t>
            </a:r>
          </a:p>
          <a:p>
            <a:r>
              <a:rPr lang="en-US" sz="1400" i="1" dirty="0">
                <a:solidFill>
                  <a:srgbClr val="002060"/>
                </a:solidFill>
              </a:rPr>
              <a:t> </a:t>
            </a:r>
            <a:endParaRPr lang="en-US" sz="600" dirty="0">
              <a:solidFill>
                <a:srgbClr val="002060"/>
              </a:solidFill>
            </a:endParaRPr>
          </a:p>
          <a:p>
            <a:r>
              <a:rPr lang="en-US" sz="1400" b="1" dirty="0" smtClean="0">
                <a:solidFill>
                  <a:srgbClr val="002060"/>
                </a:solidFill>
              </a:rPr>
              <a:t>Your notes are saved to that lead entry. To view the notes click on the ‘+’ in front of the lead record. You will see that noted recorded along with all other notes and activities associated with that record along with a time stam</a:t>
            </a:r>
            <a:r>
              <a:rPr lang="en-US" sz="1400" b="1" dirty="0">
                <a:solidFill>
                  <a:srgbClr val="002060"/>
                </a:solidFill>
              </a:rPr>
              <a:t>p</a:t>
            </a:r>
            <a:r>
              <a:rPr lang="en-US" sz="1400" b="1" dirty="0" smtClean="0">
                <a:solidFill>
                  <a:srgbClr val="002060"/>
                </a:solidFill>
              </a:rPr>
              <a:t>. </a:t>
            </a:r>
            <a:endParaRPr lang="en-US" sz="1400" b="1" dirty="0">
              <a:solidFill>
                <a:srgbClr val="002060"/>
              </a:solidFill>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2194" y="5165078"/>
            <a:ext cx="6208605" cy="9671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1659" y="2056535"/>
            <a:ext cx="1317688" cy="13297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1659" y="3978174"/>
            <a:ext cx="2060425" cy="6693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6" descr="Edited Red Arrow Clip Art At Clker Com   Vector Clip Art Online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2583" y="4214439"/>
            <a:ext cx="423102" cy="32226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Edited Red Arrow Clip Art At Clker Com   Vector Clip Art Online    "/>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6200000" flipH="1">
            <a:off x="5055915" y="5294697"/>
            <a:ext cx="211551" cy="16113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Edited Red Arrow Clip Art At Clker Com   Vector Clip Art Online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7734299" y="5685998"/>
            <a:ext cx="423102" cy="32226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attention, warning, exclamation mark, alarm, symbol"/>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157401" y="4498602"/>
            <a:ext cx="649300" cy="5397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929136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739433"/>
            <a:ext cx="9093199" cy="1323439"/>
          </a:xfrm>
          <a:prstGeom prst="rect">
            <a:avLst/>
          </a:prstGeom>
          <a:noFill/>
        </p:spPr>
        <p:txBody>
          <a:bodyPr wrap="square" rtlCol="0">
            <a:spAutoFit/>
          </a:bodyPr>
          <a:lstStyle/>
          <a:p>
            <a:pPr algn="ctr"/>
            <a:r>
              <a:rPr lang="en-US" sz="4000" b="1" dirty="0" smtClean="0">
                <a:solidFill>
                  <a:srgbClr val="1C77A4"/>
                </a:solidFill>
              </a:rPr>
              <a:t>NEW Automatically Generated Emails</a:t>
            </a:r>
          </a:p>
          <a:p>
            <a:pPr algn="ctr"/>
            <a:r>
              <a:rPr lang="en-US" sz="4000" b="1" dirty="0" smtClean="0">
                <a:solidFill>
                  <a:srgbClr val="1C77A4"/>
                </a:solidFill>
              </a:rPr>
              <a:t>And NEW Reminder Text</a:t>
            </a:r>
            <a:endParaRPr lang="en-US" sz="1600" b="1" dirty="0" smtClean="0">
              <a:solidFill>
                <a:srgbClr val="1C77A4"/>
              </a:solidFill>
            </a:endParaRPr>
          </a:p>
        </p:txBody>
      </p:sp>
      <p:sp>
        <p:nvSpPr>
          <p:cNvPr id="10" name="Rectangle 9"/>
          <p:cNvSpPr/>
          <p:nvPr/>
        </p:nvSpPr>
        <p:spPr>
          <a:xfrm>
            <a:off x="25400" y="1970607"/>
            <a:ext cx="9055100" cy="923330"/>
          </a:xfrm>
          <a:prstGeom prst="rect">
            <a:avLst/>
          </a:prstGeom>
        </p:spPr>
        <p:txBody>
          <a:bodyPr wrap="square">
            <a:spAutoFit/>
          </a:bodyPr>
          <a:lstStyle/>
          <a:p>
            <a:pPr algn="ctr">
              <a:spcBef>
                <a:spcPts val="750"/>
              </a:spcBef>
            </a:pPr>
            <a:r>
              <a:rPr lang="en-US" dirty="0" smtClean="0">
                <a:solidFill>
                  <a:srgbClr val="002060"/>
                </a:solidFill>
              </a:rPr>
              <a:t>There is a new series of automatically generated emails that go out for NEW LEADS. The final reminder email goes out the night before and a reminder TEXT goes out 2 hours before the scheduled seminar.</a:t>
            </a:r>
            <a:endParaRPr lang="en-US" dirty="0">
              <a:solidFill>
                <a:srgbClr val="002060"/>
              </a:solidFill>
            </a:endParaRPr>
          </a:p>
        </p:txBody>
      </p:sp>
      <p:pic>
        <p:nvPicPr>
          <p:cNvPr id="5" name="Picture 2" descr="C:\Documents and Settings\Todd\Desktop\MindMap Jing Shots\Redone shots in order of presentation\MM_1.4_Bought_Progra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67" y="3011861"/>
            <a:ext cx="4278086" cy="322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 name="Picture 2" descr="e-mai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3161" y="3129864"/>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34922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7857" y="612382"/>
            <a:ext cx="8647240" cy="707886"/>
          </a:xfrm>
          <a:prstGeom prst="rect">
            <a:avLst/>
          </a:prstGeom>
          <a:noFill/>
        </p:spPr>
        <p:txBody>
          <a:bodyPr wrap="square" rtlCol="0">
            <a:spAutoFit/>
          </a:bodyPr>
          <a:lstStyle/>
          <a:p>
            <a:pPr algn="ctr"/>
            <a:r>
              <a:rPr lang="en-US" sz="4000" b="1" dirty="0" smtClean="0">
                <a:solidFill>
                  <a:srgbClr val="1C77A4"/>
                </a:solidFill>
              </a:rPr>
              <a:t>Dashboards</a:t>
            </a: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25997" t="4802" r="32410" b="54462"/>
          <a:stretch/>
        </p:blipFill>
        <p:spPr>
          <a:xfrm>
            <a:off x="212371" y="2046267"/>
            <a:ext cx="3166380" cy="4148544"/>
          </a:xfrm>
          <a:prstGeom prst="rect">
            <a:avLst/>
          </a:prstGeom>
        </p:spPr>
      </p:pic>
      <p:sp>
        <p:nvSpPr>
          <p:cNvPr id="5" name="Rectangle 4"/>
          <p:cNvSpPr/>
          <p:nvPr/>
        </p:nvSpPr>
        <p:spPr>
          <a:xfrm>
            <a:off x="0" y="1268753"/>
            <a:ext cx="9144000" cy="630942"/>
          </a:xfrm>
          <a:prstGeom prst="rect">
            <a:avLst/>
          </a:prstGeom>
        </p:spPr>
        <p:txBody>
          <a:bodyPr wrap="square">
            <a:spAutoFit/>
          </a:bodyPr>
          <a:lstStyle/>
          <a:p>
            <a:pPr algn="ctr">
              <a:spcBef>
                <a:spcPts val="750"/>
              </a:spcBef>
            </a:pPr>
            <a:r>
              <a:rPr lang="en-US" b="1" dirty="0" smtClean="0">
                <a:solidFill>
                  <a:srgbClr val="002060"/>
                </a:solidFill>
              </a:rPr>
              <a:t>There are </a:t>
            </a:r>
            <a:r>
              <a:rPr lang="en-US" b="1" dirty="0" smtClean="0">
                <a:solidFill>
                  <a:srgbClr val="0070C0"/>
                </a:solidFill>
              </a:rPr>
              <a:t>SEVEN DASHBOARDS</a:t>
            </a:r>
            <a:r>
              <a:rPr lang="en-US" b="1" dirty="0" smtClean="0">
                <a:solidFill>
                  <a:srgbClr val="002060"/>
                </a:solidFill>
              </a:rPr>
              <a:t> in Club Reduce 4.0                                                </a:t>
            </a:r>
            <a:r>
              <a:rPr lang="en-US" sz="1700" b="1" dirty="0" smtClean="0">
                <a:solidFill>
                  <a:srgbClr val="002060"/>
                </a:solidFill>
              </a:rPr>
              <a:t>that will </a:t>
            </a:r>
            <a:r>
              <a:rPr lang="en-US" sz="1700" b="1" dirty="0">
                <a:solidFill>
                  <a:srgbClr val="002060"/>
                </a:solidFill>
              </a:rPr>
              <a:t>make your clinic run </a:t>
            </a:r>
            <a:r>
              <a:rPr lang="en-US" sz="1700" b="1" dirty="0" smtClean="0">
                <a:solidFill>
                  <a:srgbClr val="002060"/>
                </a:solidFill>
              </a:rPr>
              <a:t>like </a:t>
            </a:r>
            <a:r>
              <a:rPr lang="en-US" sz="1700" b="1" dirty="0">
                <a:solidFill>
                  <a:srgbClr val="002060"/>
                </a:solidFill>
              </a:rPr>
              <a:t>a lean, mean, </a:t>
            </a:r>
            <a:r>
              <a:rPr lang="en-US" sz="1700" b="1" dirty="0" smtClean="0">
                <a:solidFill>
                  <a:srgbClr val="002060"/>
                </a:solidFill>
              </a:rPr>
              <a:t>well-oiled, money-making </a:t>
            </a:r>
            <a:r>
              <a:rPr lang="en-US" sz="1700" b="1" dirty="0">
                <a:solidFill>
                  <a:srgbClr val="002060"/>
                </a:solidFill>
              </a:rPr>
              <a:t>machine!</a:t>
            </a:r>
          </a:p>
        </p:txBody>
      </p:sp>
      <p:sp>
        <p:nvSpPr>
          <p:cNvPr id="8" name="TextBox 7"/>
          <p:cNvSpPr txBox="1"/>
          <p:nvPr/>
        </p:nvSpPr>
        <p:spPr>
          <a:xfrm>
            <a:off x="5151185" y="3287901"/>
            <a:ext cx="3441247" cy="2739211"/>
          </a:xfrm>
          <a:prstGeom prst="rect">
            <a:avLst/>
          </a:prstGeom>
          <a:noFill/>
        </p:spPr>
        <p:txBody>
          <a:bodyPr wrap="square" rtlCol="0">
            <a:spAutoFit/>
          </a:bodyPr>
          <a:lstStyle/>
          <a:p>
            <a:pPr marL="342900" indent="-342900">
              <a:spcBef>
                <a:spcPts val="750"/>
              </a:spcBef>
              <a:buFont typeface="+mj-lt"/>
              <a:buAutoNum type="arabicPeriod"/>
            </a:pPr>
            <a:r>
              <a:rPr lang="en-US" b="1" dirty="0" smtClean="0">
                <a:solidFill>
                  <a:srgbClr val="002060"/>
                </a:solidFill>
              </a:rPr>
              <a:t>Owner/Office </a:t>
            </a:r>
            <a:r>
              <a:rPr lang="en-US" b="1" dirty="0" smtClean="0">
                <a:solidFill>
                  <a:srgbClr val="002060"/>
                </a:solidFill>
              </a:rPr>
              <a:t>Manager</a:t>
            </a:r>
          </a:p>
          <a:p>
            <a:pPr marL="342900" indent="-342900">
              <a:spcBef>
                <a:spcPts val="750"/>
              </a:spcBef>
              <a:buFont typeface="+mj-lt"/>
              <a:buAutoNum type="arabicPeriod"/>
            </a:pPr>
            <a:r>
              <a:rPr lang="en-US" sz="2400" b="1" dirty="0" smtClean="0">
                <a:solidFill>
                  <a:srgbClr val="1C77A4"/>
                </a:solidFill>
              </a:rPr>
              <a:t>Telemarketing</a:t>
            </a:r>
          </a:p>
          <a:p>
            <a:pPr marL="342900" indent="-342900">
              <a:spcBef>
                <a:spcPts val="750"/>
              </a:spcBef>
              <a:buFont typeface="+mj-lt"/>
              <a:buAutoNum type="arabicPeriod"/>
            </a:pPr>
            <a:r>
              <a:rPr lang="en-US" b="1" dirty="0" smtClean="0">
                <a:solidFill>
                  <a:srgbClr val="002060"/>
                </a:solidFill>
              </a:rPr>
              <a:t>Seminar Assistant</a:t>
            </a:r>
          </a:p>
          <a:p>
            <a:pPr marL="342900" indent="-342900">
              <a:spcBef>
                <a:spcPts val="750"/>
              </a:spcBef>
              <a:buFont typeface="+mj-lt"/>
              <a:buAutoNum type="arabicPeriod"/>
            </a:pPr>
            <a:r>
              <a:rPr lang="en-US" b="1" dirty="0" smtClean="0">
                <a:solidFill>
                  <a:srgbClr val="002060"/>
                </a:solidFill>
              </a:rPr>
              <a:t>Front Desk</a:t>
            </a:r>
          </a:p>
          <a:p>
            <a:pPr marL="342900" indent="-342900">
              <a:spcBef>
                <a:spcPts val="750"/>
              </a:spcBef>
              <a:buFont typeface="+mj-lt"/>
              <a:buAutoNum type="arabicPeriod"/>
            </a:pPr>
            <a:r>
              <a:rPr lang="en-US" b="1" dirty="0" smtClean="0">
                <a:solidFill>
                  <a:srgbClr val="002060"/>
                </a:solidFill>
              </a:rPr>
              <a:t>Closer/Sales</a:t>
            </a:r>
          </a:p>
          <a:p>
            <a:pPr marL="342900" indent="-342900">
              <a:spcBef>
                <a:spcPts val="750"/>
              </a:spcBef>
              <a:buFont typeface="+mj-lt"/>
              <a:buAutoNum type="arabicPeriod"/>
            </a:pPr>
            <a:r>
              <a:rPr lang="en-US" b="1" dirty="0" smtClean="0">
                <a:solidFill>
                  <a:srgbClr val="002060"/>
                </a:solidFill>
              </a:rPr>
              <a:t>Accountability Coach</a:t>
            </a:r>
          </a:p>
          <a:p>
            <a:pPr marL="342900" indent="-342900">
              <a:spcBef>
                <a:spcPts val="750"/>
              </a:spcBef>
              <a:buFont typeface="+mj-lt"/>
              <a:buAutoNum type="arabicPeriod"/>
            </a:pPr>
            <a:r>
              <a:rPr lang="en-US" b="1" dirty="0" smtClean="0">
                <a:solidFill>
                  <a:srgbClr val="002060"/>
                </a:solidFill>
              </a:rPr>
              <a:t>Corporate Lunch</a:t>
            </a:r>
          </a:p>
        </p:txBody>
      </p:sp>
      <p:sp>
        <p:nvSpPr>
          <p:cNvPr id="2" name="Rectangle 1"/>
          <p:cNvSpPr/>
          <p:nvPr/>
        </p:nvSpPr>
        <p:spPr>
          <a:xfrm>
            <a:off x="2910114" y="2095002"/>
            <a:ext cx="6065612" cy="1200329"/>
          </a:xfrm>
          <a:prstGeom prst="rect">
            <a:avLst/>
          </a:prstGeom>
        </p:spPr>
        <p:txBody>
          <a:bodyPr wrap="square">
            <a:spAutoFit/>
          </a:bodyPr>
          <a:lstStyle/>
          <a:p>
            <a:pPr>
              <a:spcBef>
                <a:spcPts val="750"/>
              </a:spcBef>
            </a:pPr>
            <a:r>
              <a:rPr lang="en-US" dirty="0">
                <a:solidFill>
                  <a:srgbClr val="002060"/>
                </a:solidFill>
              </a:rPr>
              <a:t>Each dashboard is an electronic </a:t>
            </a:r>
            <a:r>
              <a:rPr lang="en-US" dirty="0" smtClean="0">
                <a:solidFill>
                  <a:srgbClr val="002060"/>
                </a:solidFill>
              </a:rPr>
              <a:t>implementation </a:t>
            </a:r>
            <a:r>
              <a:rPr lang="en-US" dirty="0">
                <a:solidFill>
                  <a:srgbClr val="002060"/>
                </a:solidFill>
              </a:rPr>
              <a:t>of the Tickler Systems and Checklist and Metric </a:t>
            </a:r>
            <a:r>
              <a:rPr lang="en-US" dirty="0" smtClean="0">
                <a:solidFill>
                  <a:srgbClr val="002060"/>
                </a:solidFill>
              </a:rPr>
              <a:t>forms </a:t>
            </a:r>
            <a:r>
              <a:rPr lang="en-US" dirty="0">
                <a:solidFill>
                  <a:srgbClr val="002060"/>
                </a:solidFill>
              </a:rPr>
              <a:t>for each position or ‘roles and responsibilities’ assigned to your staff. They include:</a:t>
            </a:r>
          </a:p>
        </p:txBody>
      </p:sp>
    </p:spTree>
    <p:extLst>
      <p:ext uri="{BB962C8B-B14F-4D97-AF65-F5344CB8AC3E}">
        <p14:creationId xmlns:p14="http://schemas.microsoft.com/office/powerpoint/2010/main" val="393494070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1485" y="852317"/>
            <a:ext cx="8324195" cy="707886"/>
          </a:xfrm>
          <a:prstGeom prst="rect">
            <a:avLst/>
          </a:prstGeom>
          <a:noFill/>
        </p:spPr>
        <p:txBody>
          <a:bodyPr wrap="square" rtlCol="0">
            <a:spAutoFit/>
          </a:bodyPr>
          <a:lstStyle/>
          <a:p>
            <a:pPr algn="ctr"/>
            <a:r>
              <a:rPr lang="en-US" sz="4000" b="1" dirty="0" smtClean="0">
                <a:solidFill>
                  <a:srgbClr val="1C77A4"/>
                </a:solidFill>
              </a:rPr>
              <a:t>What Does This Mean for You?</a:t>
            </a:r>
            <a:endParaRPr lang="en-US" sz="1600" b="1" dirty="0" smtClean="0">
              <a:solidFill>
                <a:srgbClr val="1C77A4"/>
              </a:solidFill>
            </a:endParaRPr>
          </a:p>
        </p:txBody>
      </p:sp>
      <p:sp>
        <p:nvSpPr>
          <p:cNvPr id="8" name="TextBox 7"/>
          <p:cNvSpPr txBox="1"/>
          <p:nvPr/>
        </p:nvSpPr>
        <p:spPr>
          <a:xfrm>
            <a:off x="5352897" y="2533591"/>
            <a:ext cx="3301247" cy="3375283"/>
          </a:xfrm>
          <a:prstGeom prst="rect">
            <a:avLst/>
          </a:prstGeom>
          <a:noFill/>
        </p:spPr>
        <p:txBody>
          <a:bodyPr wrap="square" rtlCol="0">
            <a:spAutoFit/>
          </a:bodyPr>
          <a:lstStyle/>
          <a:p>
            <a:pPr marL="342900" indent="-342900">
              <a:spcBef>
                <a:spcPts val="750"/>
              </a:spcBef>
              <a:buFont typeface="Arial" panose="020B0604020202020204" pitchFamily="34" charset="0"/>
              <a:buChar char="•"/>
            </a:pPr>
            <a:r>
              <a:rPr lang="en-US" dirty="0" smtClean="0"/>
              <a:t>No more lost leads</a:t>
            </a:r>
          </a:p>
          <a:p>
            <a:pPr marL="342900" indent="-342900">
              <a:spcBef>
                <a:spcPts val="750"/>
              </a:spcBef>
              <a:buFont typeface="Arial" panose="020B0604020202020204" pitchFamily="34" charset="0"/>
              <a:buChar char="•"/>
            </a:pPr>
            <a:r>
              <a:rPr lang="en-US" dirty="0" smtClean="0"/>
              <a:t>No more wasting money</a:t>
            </a:r>
          </a:p>
          <a:p>
            <a:pPr marL="342900" indent="-342900">
              <a:spcBef>
                <a:spcPts val="750"/>
              </a:spcBef>
              <a:buFont typeface="Arial" panose="020B0604020202020204" pitchFamily="34" charset="0"/>
              <a:buChar char="•"/>
            </a:pPr>
            <a:r>
              <a:rPr lang="en-US" dirty="0" smtClean="0"/>
              <a:t>Know your cost per lead </a:t>
            </a:r>
          </a:p>
          <a:p>
            <a:pPr marL="342900" indent="-342900">
              <a:spcBef>
                <a:spcPts val="750"/>
              </a:spcBef>
              <a:buFont typeface="Arial" panose="020B0604020202020204" pitchFamily="34" charset="0"/>
              <a:buChar char="•"/>
            </a:pPr>
            <a:r>
              <a:rPr lang="en-US" dirty="0" smtClean="0"/>
              <a:t>Know your return on investment</a:t>
            </a:r>
          </a:p>
          <a:p>
            <a:pPr marL="342900" indent="-342900">
              <a:spcBef>
                <a:spcPts val="750"/>
              </a:spcBef>
              <a:buFont typeface="Arial" panose="020B0604020202020204" pitchFamily="34" charset="0"/>
              <a:buChar char="•"/>
            </a:pPr>
            <a:r>
              <a:rPr lang="en-US" dirty="0"/>
              <a:t>M</a:t>
            </a:r>
            <a:r>
              <a:rPr lang="en-US" dirty="0" smtClean="0"/>
              <a:t>ake smart marketing decisions based on stats</a:t>
            </a:r>
          </a:p>
          <a:p>
            <a:pPr marL="342900" indent="-342900">
              <a:spcBef>
                <a:spcPts val="750"/>
              </a:spcBef>
              <a:buFont typeface="Arial" panose="020B0604020202020204" pitchFamily="34" charset="0"/>
              <a:buChar char="•"/>
            </a:pPr>
            <a:r>
              <a:rPr lang="en-US" dirty="0" smtClean="0"/>
              <a:t>Seeing how easy it is to reach your goals when you have a plan</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0344" y="2612571"/>
            <a:ext cx="4674568" cy="3233058"/>
          </a:xfrm>
          <a:prstGeom prst="rect">
            <a:avLst/>
          </a:prstGeom>
        </p:spPr>
      </p:pic>
      <p:sp>
        <p:nvSpPr>
          <p:cNvPr id="5" name="TextBox 4"/>
          <p:cNvSpPr txBox="1"/>
          <p:nvPr/>
        </p:nvSpPr>
        <p:spPr>
          <a:xfrm>
            <a:off x="201485" y="1633549"/>
            <a:ext cx="8828215" cy="769441"/>
          </a:xfrm>
          <a:prstGeom prst="rect">
            <a:avLst/>
          </a:prstGeom>
          <a:noFill/>
        </p:spPr>
        <p:txBody>
          <a:bodyPr wrap="square" rtlCol="0">
            <a:spAutoFit/>
          </a:bodyPr>
          <a:lstStyle/>
          <a:p>
            <a:pPr algn="ctr">
              <a:spcBef>
                <a:spcPts val="750"/>
              </a:spcBef>
            </a:pPr>
            <a:r>
              <a:rPr lang="en-US" sz="2200" dirty="0" smtClean="0">
                <a:solidFill>
                  <a:srgbClr val="002060"/>
                </a:solidFill>
              </a:rPr>
              <a:t>Our </a:t>
            </a:r>
            <a:r>
              <a:rPr lang="en-US" sz="2200" b="1" dirty="0" smtClean="0">
                <a:solidFill>
                  <a:srgbClr val="002060"/>
                </a:solidFill>
              </a:rPr>
              <a:t>TELEMARKETING DASHBOARD and MARKETING MANAGEMENT SOFTWARE</a:t>
            </a:r>
            <a:r>
              <a:rPr lang="en-US" sz="2200" b="1" dirty="0" smtClean="0">
                <a:solidFill>
                  <a:srgbClr val="002060"/>
                </a:solidFill>
              </a:rPr>
              <a:t> </a:t>
            </a:r>
            <a:r>
              <a:rPr lang="en-US" sz="2200" dirty="0" smtClean="0">
                <a:solidFill>
                  <a:srgbClr val="002060"/>
                </a:solidFill>
              </a:rPr>
              <a:t>will </a:t>
            </a:r>
            <a:r>
              <a:rPr lang="en-US" sz="2200" dirty="0" smtClean="0">
                <a:solidFill>
                  <a:srgbClr val="002060"/>
                </a:solidFill>
              </a:rPr>
              <a:t>make you money!</a:t>
            </a:r>
          </a:p>
        </p:txBody>
      </p:sp>
    </p:spTree>
    <p:extLst>
      <p:ext uri="{BB962C8B-B14F-4D97-AF65-F5344CB8AC3E}">
        <p14:creationId xmlns:p14="http://schemas.microsoft.com/office/powerpoint/2010/main" val="408997553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1485" y="1273223"/>
            <a:ext cx="8729451" cy="3785652"/>
          </a:xfrm>
          <a:prstGeom prst="rect">
            <a:avLst/>
          </a:prstGeom>
          <a:noFill/>
        </p:spPr>
        <p:txBody>
          <a:bodyPr wrap="square" rtlCol="0">
            <a:spAutoFit/>
          </a:bodyPr>
          <a:lstStyle/>
          <a:p>
            <a:pPr algn="ctr"/>
            <a:r>
              <a:rPr lang="en-US" sz="6000" b="1" dirty="0" smtClean="0">
                <a:solidFill>
                  <a:srgbClr val="1C77A4"/>
                </a:solidFill>
              </a:rPr>
              <a:t>There is nothing comparable to </a:t>
            </a:r>
          </a:p>
          <a:p>
            <a:pPr algn="ctr"/>
            <a:r>
              <a:rPr lang="en-US" sz="6000" b="1" dirty="0" smtClean="0">
                <a:solidFill>
                  <a:srgbClr val="1C77A4"/>
                </a:solidFill>
              </a:rPr>
              <a:t>Club Reduce 4.0 on the market today!</a:t>
            </a:r>
          </a:p>
        </p:txBody>
      </p:sp>
    </p:spTree>
    <p:extLst>
      <p:ext uri="{BB962C8B-B14F-4D97-AF65-F5344CB8AC3E}">
        <p14:creationId xmlns:p14="http://schemas.microsoft.com/office/powerpoint/2010/main" val="37954401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17531" y="752519"/>
            <a:ext cx="8324195" cy="1384995"/>
          </a:xfrm>
          <a:prstGeom prst="rect">
            <a:avLst/>
          </a:prstGeom>
          <a:noFill/>
        </p:spPr>
        <p:txBody>
          <a:bodyPr wrap="square" rtlCol="0">
            <a:spAutoFit/>
          </a:bodyPr>
          <a:lstStyle/>
          <a:p>
            <a:pPr algn="ctr"/>
            <a:r>
              <a:rPr lang="en-US" sz="4200" b="1" dirty="0" smtClean="0">
                <a:solidFill>
                  <a:srgbClr val="1C77A4"/>
                </a:solidFill>
              </a:rPr>
              <a:t>With Club Reduce 4.0</a:t>
            </a:r>
          </a:p>
          <a:p>
            <a:pPr algn="ctr"/>
            <a:r>
              <a:rPr lang="en-US" sz="4200" b="1" dirty="0" smtClean="0">
                <a:solidFill>
                  <a:srgbClr val="1C77A4"/>
                </a:solidFill>
              </a:rPr>
              <a:t>You will Help More People Heal</a:t>
            </a:r>
          </a:p>
        </p:txBody>
      </p:sp>
      <p:pic>
        <p:nvPicPr>
          <p:cNvPr id="6" name="Picture 4" descr="Image result for images of doctors helping families hap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8871" y="2641600"/>
            <a:ext cx="6852314"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136073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491267"/>
            <a:ext cx="9143999" cy="2031325"/>
          </a:xfrm>
          <a:prstGeom prst="rect">
            <a:avLst/>
          </a:prstGeom>
          <a:noFill/>
        </p:spPr>
        <p:txBody>
          <a:bodyPr wrap="square" rtlCol="0">
            <a:spAutoFit/>
          </a:bodyPr>
          <a:lstStyle/>
          <a:p>
            <a:pPr algn="ctr"/>
            <a:r>
              <a:rPr lang="en-US" sz="4200" b="1" dirty="0" smtClean="0">
                <a:solidFill>
                  <a:srgbClr val="1C77A4"/>
                </a:solidFill>
              </a:rPr>
              <a:t>With Club Reduce 4.0</a:t>
            </a:r>
          </a:p>
          <a:p>
            <a:pPr algn="ctr"/>
            <a:r>
              <a:rPr lang="en-US" sz="4200" b="1" dirty="0" smtClean="0">
                <a:solidFill>
                  <a:srgbClr val="1C77A4"/>
                </a:solidFill>
              </a:rPr>
              <a:t>Your Clinic will</a:t>
            </a:r>
          </a:p>
          <a:p>
            <a:pPr algn="ctr"/>
            <a:r>
              <a:rPr lang="en-US" sz="4200" b="1" dirty="0" smtClean="0">
                <a:solidFill>
                  <a:srgbClr val="1C77A4"/>
                </a:solidFill>
              </a:rPr>
              <a:t>Run Like a Well-Oiled Machine</a:t>
            </a:r>
          </a:p>
        </p:txBody>
      </p:sp>
      <p:pic>
        <p:nvPicPr>
          <p:cNvPr id="6" name="Picture 2" descr="http://www.acutepayne.com/siteimages/office-staf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8770" y="2554512"/>
            <a:ext cx="5345201" cy="35466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365234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491267"/>
            <a:ext cx="9143999" cy="2031325"/>
          </a:xfrm>
          <a:prstGeom prst="rect">
            <a:avLst/>
          </a:prstGeom>
          <a:noFill/>
        </p:spPr>
        <p:txBody>
          <a:bodyPr wrap="square" rtlCol="0">
            <a:spAutoFit/>
          </a:bodyPr>
          <a:lstStyle/>
          <a:p>
            <a:pPr algn="ctr"/>
            <a:r>
              <a:rPr lang="en-US" sz="4200" b="1" dirty="0" smtClean="0">
                <a:solidFill>
                  <a:srgbClr val="1C77A4"/>
                </a:solidFill>
              </a:rPr>
              <a:t>With Club Reduce 4.0</a:t>
            </a:r>
          </a:p>
          <a:p>
            <a:pPr algn="ctr"/>
            <a:r>
              <a:rPr lang="en-US" sz="4200" b="1" dirty="0" smtClean="0">
                <a:solidFill>
                  <a:srgbClr val="1C77A4"/>
                </a:solidFill>
              </a:rPr>
              <a:t>You will</a:t>
            </a:r>
          </a:p>
          <a:p>
            <a:pPr algn="ctr"/>
            <a:r>
              <a:rPr lang="en-US" sz="4200" b="1" dirty="0" smtClean="0">
                <a:solidFill>
                  <a:srgbClr val="1C77A4"/>
                </a:solidFill>
              </a:rPr>
              <a:t>Turn Your Passion Into Profit</a:t>
            </a:r>
          </a:p>
        </p:txBody>
      </p:sp>
      <p:pic>
        <p:nvPicPr>
          <p:cNvPr id="7" name="Picture 2" descr="Image result for happy doctor jumping and throwing mone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5175" y="2531447"/>
            <a:ext cx="5102225" cy="36544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791866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4185" y="453636"/>
            <a:ext cx="8726615" cy="2031325"/>
          </a:xfrm>
          <a:prstGeom prst="rect">
            <a:avLst/>
          </a:prstGeom>
          <a:noFill/>
        </p:spPr>
        <p:txBody>
          <a:bodyPr wrap="square" rtlCol="0">
            <a:spAutoFit/>
          </a:bodyPr>
          <a:lstStyle/>
          <a:p>
            <a:pPr algn="ctr"/>
            <a:r>
              <a:rPr lang="en-US" sz="4200" b="1" dirty="0" smtClean="0">
                <a:solidFill>
                  <a:srgbClr val="1C77A4"/>
                </a:solidFill>
              </a:rPr>
              <a:t>Club Reduce 4.0</a:t>
            </a:r>
          </a:p>
          <a:p>
            <a:pPr algn="ctr"/>
            <a:r>
              <a:rPr lang="en-US" sz="4200" b="1" dirty="0" smtClean="0">
                <a:solidFill>
                  <a:srgbClr val="1C77A4"/>
                </a:solidFill>
              </a:rPr>
              <a:t>Is Everything You’ve Been</a:t>
            </a:r>
          </a:p>
          <a:p>
            <a:pPr algn="ctr"/>
            <a:r>
              <a:rPr lang="en-US" sz="4200" b="1" dirty="0" smtClean="0">
                <a:solidFill>
                  <a:srgbClr val="1C77A4"/>
                </a:solidFill>
              </a:rPr>
              <a:t>Waiting for and More!</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2528503"/>
            <a:ext cx="3081012" cy="3779314"/>
          </a:xfrm>
          <a:prstGeom prst="rect">
            <a:avLst/>
          </a:prstGeom>
        </p:spPr>
      </p:pic>
      <p:sp>
        <p:nvSpPr>
          <p:cNvPr id="6" name="TextBox 5"/>
          <p:cNvSpPr txBox="1"/>
          <p:nvPr/>
        </p:nvSpPr>
        <p:spPr>
          <a:xfrm>
            <a:off x="5003802" y="3342195"/>
            <a:ext cx="3188591" cy="1056700"/>
          </a:xfrm>
          <a:prstGeom prst="rect">
            <a:avLst/>
          </a:prstGeom>
          <a:noFill/>
        </p:spPr>
        <p:txBody>
          <a:bodyPr wrap="square" rtlCol="0">
            <a:spAutoFit/>
          </a:bodyPr>
          <a:lstStyle/>
          <a:p>
            <a:pPr algn="ctr">
              <a:spcBef>
                <a:spcPts val="750"/>
              </a:spcBef>
            </a:pPr>
            <a:r>
              <a:rPr lang="en-US" sz="2800" b="1" dirty="0" smtClean="0">
                <a:solidFill>
                  <a:srgbClr val="002060"/>
                </a:solidFill>
              </a:rPr>
              <a:t>Call us TODAY at</a:t>
            </a:r>
          </a:p>
          <a:p>
            <a:pPr algn="ctr">
              <a:spcBef>
                <a:spcPts val="750"/>
              </a:spcBef>
            </a:pPr>
            <a:r>
              <a:rPr lang="en-US" sz="2800" b="1" dirty="0" smtClean="0">
                <a:solidFill>
                  <a:srgbClr val="002060"/>
                </a:solidFill>
              </a:rPr>
              <a:t>(801) 590-0880</a:t>
            </a:r>
          </a:p>
        </p:txBody>
      </p:sp>
    </p:spTree>
    <p:extLst>
      <p:ext uri="{BB962C8B-B14F-4D97-AF65-F5344CB8AC3E}">
        <p14:creationId xmlns:p14="http://schemas.microsoft.com/office/powerpoint/2010/main" val="500651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235"/>
          <p:cNvSpPr txBox="1"/>
          <p:nvPr/>
        </p:nvSpPr>
        <p:spPr>
          <a:xfrm>
            <a:off x="123825" y="639540"/>
            <a:ext cx="8877300" cy="545123"/>
          </a:xfrm>
          <a:prstGeom prst="rect">
            <a:avLst/>
          </a:prstGeom>
          <a:noFill/>
          <a:ln>
            <a:noFill/>
          </a:ln>
        </p:spPr>
        <p:txBody>
          <a:bodyPr lIns="91425" tIns="45700" rIns="91425" bIns="45700" anchor="t" anchorCtr="0">
            <a:noAutofit/>
          </a:bodyPr>
          <a:lstStyle/>
          <a:p>
            <a:pPr marL="0" marR="0" lvl="0" indent="0" algn="ctr" rtl="0">
              <a:spcBef>
                <a:spcPts val="0"/>
              </a:spcBef>
              <a:buClr>
                <a:srgbClr val="1C77A4"/>
              </a:buClr>
              <a:buSzPct val="25000"/>
              <a:buFont typeface="Trebuchet MS"/>
              <a:buNone/>
            </a:pPr>
            <a:r>
              <a:rPr lang="en-US" sz="4000" b="1" dirty="0" smtClean="0">
                <a:solidFill>
                  <a:srgbClr val="1C77A4"/>
                </a:solidFill>
                <a:latin typeface="Trebuchet MS"/>
                <a:ea typeface="Trebuchet MS"/>
                <a:cs typeface="Trebuchet MS"/>
                <a:sym typeface="Trebuchet MS"/>
              </a:rPr>
              <a:t>Why Dashboards?</a:t>
            </a:r>
            <a:endParaRPr lang="en-US" sz="4000" b="1" i="0" u="none" strike="noStrike" cap="none" baseline="0" dirty="0">
              <a:solidFill>
                <a:srgbClr val="1C77A4"/>
              </a:solidFill>
              <a:latin typeface="Trebuchet MS"/>
              <a:ea typeface="Trebuchet MS"/>
              <a:cs typeface="Trebuchet MS"/>
              <a:sym typeface="Trebuchet MS"/>
            </a:endParaRPr>
          </a:p>
        </p:txBody>
      </p:sp>
      <p:sp>
        <p:nvSpPr>
          <p:cNvPr id="8" name="Rectangle 7"/>
          <p:cNvSpPr/>
          <p:nvPr/>
        </p:nvSpPr>
        <p:spPr>
          <a:xfrm>
            <a:off x="290288" y="1267694"/>
            <a:ext cx="8569326" cy="1015663"/>
          </a:xfrm>
          <a:prstGeom prst="rect">
            <a:avLst/>
          </a:prstGeom>
        </p:spPr>
        <p:txBody>
          <a:bodyPr wrap="square">
            <a:spAutoFit/>
          </a:bodyPr>
          <a:lstStyle/>
          <a:p>
            <a:r>
              <a:rPr lang="en-US" sz="2000" dirty="0">
                <a:solidFill>
                  <a:srgbClr val="002060"/>
                </a:solidFill>
              </a:rPr>
              <a:t>The idea on all dashboards is that each staff member will manage </a:t>
            </a:r>
            <a:r>
              <a:rPr lang="en-US" sz="2000" dirty="0" smtClean="0">
                <a:solidFill>
                  <a:srgbClr val="002060"/>
                </a:solidFill>
              </a:rPr>
              <a:t>their </a:t>
            </a:r>
            <a:r>
              <a:rPr lang="en-US" sz="2000" dirty="0">
                <a:solidFill>
                  <a:srgbClr val="002060"/>
                </a:solidFill>
              </a:rPr>
              <a:t>records </a:t>
            </a:r>
            <a:r>
              <a:rPr lang="en-US" sz="2000" dirty="0" smtClean="0">
                <a:solidFill>
                  <a:srgbClr val="002060"/>
                </a:solidFill>
              </a:rPr>
              <a:t>(leads &amp; patients) by </a:t>
            </a:r>
            <a:r>
              <a:rPr lang="en-US" sz="2000" dirty="0">
                <a:solidFill>
                  <a:srgbClr val="002060"/>
                </a:solidFill>
              </a:rPr>
              <a:t>taking specific actions and entering pertinent notes.  </a:t>
            </a:r>
            <a:endParaRPr lang="en-US" sz="2000" dirty="0" smtClean="0">
              <a:solidFill>
                <a:srgbClr val="002060"/>
              </a:solidFill>
            </a:endParaRPr>
          </a:p>
        </p:txBody>
      </p:sp>
      <p:sp>
        <p:nvSpPr>
          <p:cNvPr id="3" name="Rectangle 2"/>
          <p:cNvSpPr/>
          <p:nvPr/>
        </p:nvSpPr>
        <p:spPr>
          <a:xfrm>
            <a:off x="368300" y="2338528"/>
            <a:ext cx="4572000" cy="3970318"/>
          </a:xfrm>
          <a:prstGeom prst="rect">
            <a:avLst/>
          </a:prstGeom>
        </p:spPr>
        <p:txBody>
          <a:bodyPr>
            <a:spAutoFit/>
          </a:bodyPr>
          <a:lstStyle/>
          <a:p>
            <a:pPr marL="285750" indent="-285750">
              <a:buFont typeface="Arial" panose="020B0604020202020204" pitchFamily="34" charset="0"/>
              <a:buChar char="•"/>
            </a:pPr>
            <a:r>
              <a:rPr lang="en-US" sz="1400" dirty="0">
                <a:solidFill>
                  <a:srgbClr val="002060"/>
                </a:solidFill>
              </a:rPr>
              <a:t>Once you click '</a:t>
            </a:r>
            <a:r>
              <a:rPr lang="en-US" sz="1400" b="1" dirty="0">
                <a:solidFill>
                  <a:srgbClr val="002060"/>
                </a:solidFill>
              </a:rPr>
              <a:t>Save</a:t>
            </a:r>
            <a:r>
              <a:rPr lang="en-US" sz="1400" dirty="0">
                <a:solidFill>
                  <a:srgbClr val="002060"/>
                </a:solidFill>
              </a:rPr>
              <a:t>,' the record will either remain on your dashboard or disappear, depending on the action taken. </a:t>
            </a:r>
          </a:p>
          <a:p>
            <a:pPr marL="285750" indent="-285750">
              <a:buFont typeface="Arial" panose="020B0604020202020204" pitchFamily="34" charset="0"/>
              <a:buChar char="•"/>
            </a:pPr>
            <a:r>
              <a:rPr lang="en-US" sz="1400" dirty="0">
                <a:solidFill>
                  <a:srgbClr val="002060"/>
                </a:solidFill>
              </a:rPr>
              <a:t>The record </a:t>
            </a:r>
            <a:r>
              <a:rPr lang="en-US" sz="1400" b="1" dirty="0">
                <a:solidFill>
                  <a:srgbClr val="002060"/>
                </a:solidFill>
              </a:rPr>
              <a:t>WILL disappear </a:t>
            </a:r>
            <a:r>
              <a:rPr lang="en-US" sz="1400" dirty="0">
                <a:solidFill>
                  <a:srgbClr val="002060"/>
                </a:solidFill>
              </a:rPr>
              <a:t>from the dashboard when 'Save' is clicked and an ‘Action Date’ has been set, such as a callback date, a seminar date, or an evaluation date, etc. The record will then re-appear on the appropriate date and time and the right dashboard, according to the ‘Result’ selected for that record. </a:t>
            </a:r>
          </a:p>
          <a:p>
            <a:pPr marL="285750" indent="-285750">
              <a:buFont typeface="Arial" panose="020B0604020202020204" pitchFamily="34" charset="0"/>
              <a:buChar char="•"/>
            </a:pPr>
            <a:r>
              <a:rPr lang="en-US" sz="1400" dirty="0">
                <a:solidFill>
                  <a:srgbClr val="002060"/>
                </a:solidFill>
              </a:rPr>
              <a:t>The record </a:t>
            </a:r>
            <a:r>
              <a:rPr lang="en-US" sz="1400" b="1" dirty="0">
                <a:solidFill>
                  <a:srgbClr val="002060"/>
                </a:solidFill>
              </a:rPr>
              <a:t>WILL NOT disappear </a:t>
            </a:r>
            <a:r>
              <a:rPr lang="en-US" sz="1400" dirty="0">
                <a:solidFill>
                  <a:srgbClr val="002060"/>
                </a:solidFill>
              </a:rPr>
              <a:t>when using ‘Log Notes,’ where you can choose a predetermined note such as ‘called - no answer,’ ‘left a message,’ or simply write comments in the ‘Notes’ section. In this instance, when you click ‘Save,’ the note or comment will be saved, but the record will remain on your dashboard until you choose an actionable ‘Result.’</a:t>
            </a:r>
            <a:endParaRPr lang="en-US" sz="1400" dirty="0">
              <a:solidFill>
                <a:srgbClr val="002060"/>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72925" y="2338528"/>
            <a:ext cx="3708831" cy="370883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8608374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235"/>
          <p:cNvSpPr txBox="1"/>
          <p:nvPr/>
        </p:nvSpPr>
        <p:spPr>
          <a:xfrm>
            <a:off x="123825" y="741140"/>
            <a:ext cx="8877300" cy="545123"/>
          </a:xfrm>
          <a:prstGeom prst="rect">
            <a:avLst/>
          </a:prstGeom>
          <a:noFill/>
          <a:ln>
            <a:noFill/>
          </a:ln>
        </p:spPr>
        <p:txBody>
          <a:bodyPr lIns="91425" tIns="45700" rIns="91425" bIns="45700" anchor="t" anchorCtr="0">
            <a:noAutofit/>
          </a:bodyPr>
          <a:lstStyle/>
          <a:p>
            <a:pPr marL="0" marR="0" lvl="0" indent="0" algn="ctr" rtl="0">
              <a:spcBef>
                <a:spcPts val="0"/>
              </a:spcBef>
              <a:buClr>
                <a:srgbClr val="1C77A4"/>
              </a:buClr>
              <a:buSzPct val="25000"/>
              <a:buFont typeface="Trebuchet MS"/>
              <a:buNone/>
            </a:pPr>
            <a:r>
              <a:rPr lang="en-US" sz="4000" b="1" dirty="0" smtClean="0">
                <a:solidFill>
                  <a:srgbClr val="1C77A4"/>
                </a:solidFill>
                <a:latin typeface="Trebuchet MS"/>
                <a:ea typeface="Trebuchet MS"/>
                <a:cs typeface="Trebuchet MS"/>
                <a:sym typeface="Trebuchet MS"/>
              </a:rPr>
              <a:t>Telemarketing Dashboard</a:t>
            </a:r>
            <a:endParaRPr lang="en-US" sz="4000" b="1" i="0" u="none" strike="noStrike" cap="none" baseline="0" dirty="0">
              <a:solidFill>
                <a:srgbClr val="1C77A4"/>
              </a:solidFill>
              <a:latin typeface="Trebuchet MS"/>
              <a:ea typeface="Trebuchet MS"/>
              <a:cs typeface="Trebuchet MS"/>
              <a:sym typeface="Trebuchet MS"/>
            </a:endParaRPr>
          </a:p>
        </p:txBody>
      </p:sp>
      <p:sp>
        <p:nvSpPr>
          <p:cNvPr id="6" name="Shape 264"/>
          <p:cNvSpPr/>
          <p:nvPr/>
        </p:nvSpPr>
        <p:spPr>
          <a:xfrm>
            <a:off x="61912" y="1386115"/>
            <a:ext cx="9001125" cy="274865"/>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600" b="1" dirty="0" smtClean="0">
                <a:solidFill>
                  <a:srgbClr val="002060"/>
                </a:solidFill>
                <a:latin typeface="Trebuchet MS"/>
                <a:ea typeface="Trebuchet MS"/>
                <a:cs typeface="Trebuchet MS"/>
                <a:sym typeface="Trebuchet MS"/>
              </a:rPr>
              <a:t>Lead Management from First Point of Contact through Register for Seminar</a:t>
            </a:r>
            <a:endParaRPr lang="en-US" sz="1600" b="1" i="0" u="none" strike="noStrike" cap="none" baseline="0" dirty="0">
              <a:solidFill>
                <a:srgbClr val="002060"/>
              </a:solidFill>
              <a:latin typeface="Trebuchet MS"/>
              <a:ea typeface="Trebuchet MS"/>
              <a:cs typeface="Trebuchet MS"/>
              <a:sym typeface="Trebuchet MS"/>
            </a:endParaRPr>
          </a:p>
        </p:txBody>
      </p:sp>
      <p:pic>
        <p:nvPicPr>
          <p:cNvPr id="7" name="Picture 6"/>
          <p:cNvPicPr/>
          <p:nvPr/>
        </p:nvPicPr>
        <p:blipFill>
          <a:blip r:embed="rId2"/>
          <a:stretch>
            <a:fillRect/>
          </a:stretch>
        </p:blipFill>
        <p:spPr>
          <a:xfrm>
            <a:off x="1436901" y="1839695"/>
            <a:ext cx="7543799" cy="4365168"/>
          </a:xfrm>
          <a:prstGeom prst="rect">
            <a:avLst/>
          </a:prstGeom>
        </p:spPr>
      </p:pic>
      <p:pic>
        <p:nvPicPr>
          <p:cNvPr id="5" name="Picture 3" descr="C:\Users\Lighthouse\Desktop\dash menu.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1969" y="1934525"/>
            <a:ext cx="923900" cy="420453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Edited Red Arrow Clip Art At Clker Com   Vector Clip Art Online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5410200" y="2101297"/>
            <a:ext cx="423102" cy="32226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Edited Red Arrow Clip Art At Clker Com   Vector Clip Art Online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3721100" y="5816797"/>
            <a:ext cx="423102" cy="32226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Edited Red Arrow Clip Art At Clker Com   Vector Clip Art Online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63602" y="5725757"/>
            <a:ext cx="423102" cy="32226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Edited Red Arrow Clip Art At Clker Com   Vector Clip Art Online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6200000" flipH="1">
            <a:off x="8394700" y="1940165"/>
            <a:ext cx="423102" cy="32226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Edited Red Arrow Clip Art At Clker Com   Vector Clip Art Online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7442200" y="2717997"/>
            <a:ext cx="423102" cy="322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52296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ctrTitle"/>
          </p:nvPr>
        </p:nvSpPr>
        <p:spPr>
          <a:xfrm>
            <a:off x="330200" y="894904"/>
            <a:ext cx="8525933" cy="753668"/>
          </a:xfrm>
        </p:spPr>
        <p:txBody>
          <a:bodyPr/>
          <a:lstStyle/>
          <a:p>
            <a:pPr algn="ctr"/>
            <a:r>
              <a:rPr lang="en-US" sz="4000" b="1" dirty="0" smtClean="0">
                <a:solidFill>
                  <a:srgbClr val="1C77A4"/>
                </a:solidFill>
              </a:rPr>
              <a:t>The Search Bar</a:t>
            </a:r>
            <a:endParaRPr lang="en-US" sz="4000" b="1" dirty="0">
              <a:solidFill>
                <a:srgbClr val="1C77A4"/>
              </a:solidFill>
            </a:endParaRPr>
          </a:p>
        </p:txBody>
      </p:sp>
      <p:sp>
        <p:nvSpPr>
          <p:cNvPr id="2" name="Rectangle 1"/>
          <p:cNvSpPr/>
          <p:nvPr/>
        </p:nvSpPr>
        <p:spPr>
          <a:xfrm>
            <a:off x="624113" y="2136339"/>
            <a:ext cx="7953829" cy="1692771"/>
          </a:xfrm>
          <a:prstGeom prst="rect">
            <a:avLst/>
          </a:prstGeom>
        </p:spPr>
        <p:txBody>
          <a:bodyPr wrap="square">
            <a:spAutoFit/>
          </a:bodyPr>
          <a:lstStyle/>
          <a:p>
            <a:r>
              <a:rPr lang="en-US" sz="2000" b="1" dirty="0">
                <a:solidFill>
                  <a:srgbClr val="002060"/>
                </a:solidFill>
              </a:rPr>
              <a:t>On the top of </a:t>
            </a:r>
            <a:r>
              <a:rPr lang="en-US" sz="2000" b="1" dirty="0" smtClean="0">
                <a:solidFill>
                  <a:srgbClr val="002060"/>
                </a:solidFill>
              </a:rPr>
              <a:t>the Telemarketing </a:t>
            </a:r>
            <a:r>
              <a:rPr lang="en-US" sz="2000" b="1" dirty="0">
                <a:solidFill>
                  <a:srgbClr val="002060"/>
                </a:solidFill>
              </a:rPr>
              <a:t>D</a:t>
            </a:r>
            <a:r>
              <a:rPr lang="en-US" sz="2000" b="1" dirty="0" smtClean="0">
                <a:solidFill>
                  <a:srgbClr val="002060"/>
                </a:solidFill>
              </a:rPr>
              <a:t>ashboard </a:t>
            </a:r>
            <a:r>
              <a:rPr lang="en-US" sz="2000" b="1" dirty="0">
                <a:solidFill>
                  <a:srgbClr val="002060"/>
                </a:solidFill>
              </a:rPr>
              <a:t>is a SEARCH bar. You may search by ‘First Name’ or ‘Last </a:t>
            </a:r>
            <a:r>
              <a:rPr lang="en-US" sz="2000" b="1" dirty="0" smtClean="0">
                <a:solidFill>
                  <a:srgbClr val="002060"/>
                </a:solidFill>
              </a:rPr>
              <a:t>Name.’ </a:t>
            </a:r>
          </a:p>
          <a:p>
            <a:endParaRPr lang="en-US" sz="1000" dirty="0">
              <a:solidFill>
                <a:srgbClr val="002060"/>
              </a:solidFill>
            </a:endParaRPr>
          </a:p>
          <a:p>
            <a:pPr marL="285750" indent="-285750">
              <a:buFont typeface="Arial" panose="020B0604020202020204" pitchFamily="34" charset="0"/>
              <a:buChar char="•"/>
            </a:pPr>
            <a:r>
              <a:rPr lang="en-US" dirty="0" smtClean="0">
                <a:solidFill>
                  <a:srgbClr val="002060"/>
                </a:solidFill>
              </a:rPr>
              <a:t>To </a:t>
            </a:r>
            <a:r>
              <a:rPr lang="en-US" dirty="0">
                <a:solidFill>
                  <a:srgbClr val="002060"/>
                </a:solidFill>
              </a:rPr>
              <a:t>search for records that do not reside on </a:t>
            </a:r>
            <a:r>
              <a:rPr lang="en-US" dirty="0" smtClean="0">
                <a:solidFill>
                  <a:srgbClr val="002060"/>
                </a:solidFill>
              </a:rPr>
              <a:t>today's dashboard or </a:t>
            </a:r>
            <a:r>
              <a:rPr lang="en-US" dirty="0">
                <a:solidFill>
                  <a:srgbClr val="002060"/>
                </a:solidFill>
              </a:rPr>
              <a:t>‘Lead List’ check the box titled ‘Include Leads Scheduled for Future Calls,’ then click ‘Search.’ The lead will appear at the top of your dashboard.</a:t>
            </a:r>
          </a:p>
        </p:txBody>
      </p:sp>
      <p:pic>
        <p:nvPicPr>
          <p:cNvPr id="6" name="Picture 5"/>
          <p:cNvPicPr/>
          <p:nvPr/>
        </p:nvPicPr>
        <p:blipFill>
          <a:blip r:embed="rId2" cstate="print"/>
          <a:stretch>
            <a:fillRect/>
          </a:stretch>
        </p:blipFill>
        <p:spPr>
          <a:xfrm>
            <a:off x="368301" y="4315505"/>
            <a:ext cx="8343900" cy="1156381"/>
          </a:xfrm>
          <a:prstGeom prst="rect">
            <a:avLst/>
          </a:prstGeom>
        </p:spPr>
      </p:pic>
      <p:pic>
        <p:nvPicPr>
          <p:cNvPr id="5" name="Picture 6" descr="Edited Red Arrow Clip Art At Clker Com   Vector Clip Art Online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flipH="1">
            <a:off x="7505699" y="4154374"/>
            <a:ext cx="423102" cy="322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43114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ctrTitle"/>
          </p:nvPr>
        </p:nvSpPr>
        <p:spPr>
          <a:xfrm>
            <a:off x="330200" y="806004"/>
            <a:ext cx="8525933" cy="753668"/>
          </a:xfrm>
        </p:spPr>
        <p:txBody>
          <a:bodyPr/>
          <a:lstStyle/>
          <a:p>
            <a:pPr algn="ctr"/>
            <a:r>
              <a:rPr lang="en-US" sz="4000" b="1" dirty="0" smtClean="0">
                <a:solidFill>
                  <a:srgbClr val="1C77A4"/>
                </a:solidFill>
              </a:rPr>
              <a:t>Blue Function Buttons</a:t>
            </a:r>
            <a:endParaRPr lang="en-US" sz="4000" b="1" dirty="0">
              <a:solidFill>
                <a:srgbClr val="1C77A4"/>
              </a:solidFill>
            </a:endParaRPr>
          </a:p>
        </p:txBody>
      </p:sp>
      <p:sp>
        <p:nvSpPr>
          <p:cNvPr id="3" name="Rectangle 2"/>
          <p:cNvSpPr/>
          <p:nvPr/>
        </p:nvSpPr>
        <p:spPr>
          <a:xfrm>
            <a:off x="673100" y="1728738"/>
            <a:ext cx="8083550" cy="3077766"/>
          </a:xfrm>
          <a:prstGeom prst="rect">
            <a:avLst/>
          </a:prstGeom>
        </p:spPr>
        <p:txBody>
          <a:bodyPr wrap="square">
            <a:spAutoFit/>
          </a:bodyPr>
          <a:lstStyle/>
          <a:p>
            <a:r>
              <a:rPr lang="en-US" sz="2000" b="1" dirty="0">
                <a:solidFill>
                  <a:srgbClr val="002060"/>
                </a:solidFill>
              </a:rPr>
              <a:t>On the bottom of </a:t>
            </a:r>
            <a:r>
              <a:rPr lang="en-US" sz="2000" b="1" dirty="0" smtClean="0">
                <a:solidFill>
                  <a:srgbClr val="002060"/>
                </a:solidFill>
              </a:rPr>
              <a:t>the Telemarketing </a:t>
            </a:r>
            <a:r>
              <a:rPr lang="en-US" sz="2000" b="1" dirty="0">
                <a:solidFill>
                  <a:srgbClr val="002060"/>
                </a:solidFill>
              </a:rPr>
              <a:t>D</a:t>
            </a:r>
            <a:r>
              <a:rPr lang="en-US" sz="2000" b="1" dirty="0" smtClean="0">
                <a:solidFill>
                  <a:srgbClr val="002060"/>
                </a:solidFill>
              </a:rPr>
              <a:t>ashboard </a:t>
            </a:r>
            <a:r>
              <a:rPr lang="en-US" sz="2000" b="1" dirty="0">
                <a:solidFill>
                  <a:srgbClr val="002060"/>
                </a:solidFill>
              </a:rPr>
              <a:t>are BLUE FUNCTION BUTTONS. </a:t>
            </a:r>
            <a:endParaRPr lang="en-US" sz="2000" b="1" dirty="0" smtClean="0">
              <a:solidFill>
                <a:srgbClr val="002060"/>
              </a:solidFill>
            </a:endParaRPr>
          </a:p>
          <a:p>
            <a:endParaRPr lang="en-US" sz="1000" b="1" dirty="0" smtClean="0">
              <a:solidFill>
                <a:srgbClr val="002060"/>
              </a:solidFill>
            </a:endParaRPr>
          </a:p>
          <a:p>
            <a:pPr marL="285750" indent="-285750">
              <a:buFont typeface="Arial" panose="020B0604020202020204" pitchFamily="34" charset="0"/>
              <a:buChar char="•"/>
            </a:pPr>
            <a:r>
              <a:rPr lang="en-US" sz="1600" dirty="0" smtClean="0">
                <a:solidFill>
                  <a:srgbClr val="002060"/>
                </a:solidFill>
              </a:rPr>
              <a:t>The </a:t>
            </a:r>
            <a:r>
              <a:rPr lang="en-US" sz="1600" dirty="0">
                <a:solidFill>
                  <a:srgbClr val="002060"/>
                </a:solidFill>
              </a:rPr>
              <a:t>title of each button indicates what function it performs and is self-explanatory. </a:t>
            </a:r>
            <a:r>
              <a:rPr lang="en-US" sz="1600" dirty="0" smtClean="0">
                <a:solidFill>
                  <a:srgbClr val="002060"/>
                </a:solidFill>
              </a:rPr>
              <a:t>Titles included on the Telemarketing </a:t>
            </a:r>
            <a:r>
              <a:rPr lang="en-US" sz="1600" dirty="0" smtClean="0">
                <a:solidFill>
                  <a:srgbClr val="002060"/>
                </a:solidFill>
              </a:rPr>
              <a:t>Dashboard; are </a:t>
            </a:r>
            <a:r>
              <a:rPr lang="en-US" sz="1600" dirty="0">
                <a:solidFill>
                  <a:srgbClr val="002060"/>
                </a:solidFill>
              </a:rPr>
              <a:t>Tomorrow’s Tasks, Week at Glance, This Month’s Tasks, All Future </a:t>
            </a:r>
            <a:r>
              <a:rPr lang="en-US" sz="1600" dirty="0" smtClean="0">
                <a:solidFill>
                  <a:srgbClr val="002060"/>
                </a:solidFill>
              </a:rPr>
              <a:t>Tasks, Open </a:t>
            </a:r>
            <a:r>
              <a:rPr lang="en-US" sz="1600" dirty="0">
                <a:solidFill>
                  <a:srgbClr val="002060"/>
                </a:solidFill>
              </a:rPr>
              <a:t>Activity </a:t>
            </a:r>
            <a:r>
              <a:rPr lang="en-US" sz="1600" dirty="0" smtClean="0">
                <a:solidFill>
                  <a:srgbClr val="002060"/>
                </a:solidFill>
              </a:rPr>
              <a:t>Monitor, Call History Report, and Stats.</a:t>
            </a:r>
          </a:p>
          <a:p>
            <a:pPr marL="285750" indent="-285750">
              <a:buFont typeface="Arial" panose="020B0604020202020204" pitchFamily="34" charset="0"/>
              <a:buChar char="•"/>
            </a:pPr>
            <a:r>
              <a:rPr lang="en-US" sz="1600" dirty="0" smtClean="0">
                <a:solidFill>
                  <a:srgbClr val="002060"/>
                </a:solidFill>
              </a:rPr>
              <a:t>The Open Activity Monitor allows each staff member to see the status of patients who are scheduled for appointments that day. As the Front Desk updates the status all staff can see that information. This is tied to the Scheduler in Club Reduce. There is a workaround if you are not using our scheduler that can be found in the instruction manual.</a:t>
            </a:r>
            <a:endParaRPr lang="en-US" sz="1600" dirty="0">
              <a:solidFill>
                <a:srgbClr val="00206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825" y="5092700"/>
            <a:ext cx="4676775" cy="1057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1075" y="5092700"/>
            <a:ext cx="2695575"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703524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ctrTitle"/>
          </p:nvPr>
        </p:nvSpPr>
        <p:spPr>
          <a:xfrm>
            <a:off x="330200" y="894904"/>
            <a:ext cx="8525933" cy="753668"/>
          </a:xfrm>
        </p:spPr>
        <p:txBody>
          <a:bodyPr/>
          <a:lstStyle/>
          <a:p>
            <a:pPr algn="ctr"/>
            <a:r>
              <a:rPr lang="en-US" sz="4000" b="1" smtClean="0">
                <a:solidFill>
                  <a:srgbClr val="1C77A4"/>
                </a:solidFill>
              </a:rPr>
              <a:t>The Stats Button</a:t>
            </a:r>
            <a:endParaRPr lang="en-US" sz="4000" b="1" dirty="0">
              <a:solidFill>
                <a:srgbClr val="1C77A4"/>
              </a:solidFill>
            </a:endParaRPr>
          </a:p>
        </p:txBody>
      </p:sp>
      <p:sp>
        <p:nvSpPr>
          <p:cNvPr id="2" name="Rectangle 1"/>
          <p:cNvSpPr/>
          <p:nvPr/>
        </p:nvSpPr>
        <p:spPr>
          <a:xfrm>
            <a:off x="635000" y="1850936"/>
            <a:ext cx="7924800" cy="646331"/>
          </a:xfrm>
          <a:prstGeom prst="rect">
            <a:avLst/>
          </a:prstGeom>
        </p:spPr>
        <p:txBody>
          <a:bodyPr wrap="square">
            <a:spAutoFit/>
          </a:bodyPr>
          <a:lstStyle/>
          <a:p>
            <a:pPr algn="ctr"/>
            <a:r>
              <a:rPr lang="en-US" b="1" dirty="0" smtClean="0">
                <a:solidFill>
                  <a:srgbClr val="002060"/>
                </a:solidFill>
              </a:rPr>
              <a:t>The ‘Stats</a:t>
            </a:r>
            <a:r>
              <a:rPr lang="en-US" b="1" dirty="0">
                <a:solidFill>
                  <a:srgbClr val="002060"/>
                </a:solidFill>
              </a:rPr>
              <a:t>’ </a:t>
            </a:r>
            <a:r>
              <a:rPr lang="en-US" b="1" dirty="0" smtClean="0">
                <a:solidFill>
                  <a:srgbClr val="002060"/>
                </a:solidFill>
              </a:rPr>
              <a:t>button at </a:t>
            </a:r>
            <a:r>
              <a:rPr lang="en-US" b="1" dirty="0">
                <a:solidFill>
                  <a:srgbClr val="002060"/>
                </a:solidFill>
              </a:rPr>
              <a:t>the bottom of </a:t>
            </a:r>
            <a:r>
              <a:rPr lang="en-US" b="1" dirty="0" smtClean="0">
                <a:solidFill>
                  <a:srgbClr val="002060"/>
                </a:solidFill>
              </a:rPr>
              <a:t>the page calculates your stats for the day. </a:t>
            </a:r>
            <a:r>
              <a:rPr lang="en-US" b="1" dirty="0">
                <a:solidFill>
                  <a:srgbClr val="002060"/>
                </a:solidFill>
              </a:rPr>
              <a:t>Just click on the ‘Stat’ button to see how you performed.</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5813" y="2773363"/>
            <a:ext cx="5133975" cy="2733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descr="attention, warning, exclamation mark, alarm, symbo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62776" y="974734"/>
            <a:ext cx="649300" cy="5397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19781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ctrTitle"/>
          </p:nvPr>
        </p:nvSpPr>
        <p:spPr>
          <a:xfrm>
            <a:off x="330200" y="602804"/>
            <a:ext cx="8525933" cy="753668"/>
          </a:xfrm>
        </p:spPr>
        <p:txBody>
          <a:bodyPr/>
          <a:lstStyle/>
          <a:p>
            <a:pPr algn="ctr"/>
            <a:r>
              <a:rPr lang="en-US" sz="4000" b="1" dirty="0" smtClean="0">
                <a:solidFill>
                  <a:srgbClr val="1C77A4"/>
                </a:solidFill>
              </a:rPr>
              <a:t>The </a:t>
            </a:r>
            <a:r>
              <a:rPr lang="en-US" sz="4000" b="1" dirty="0" smtClean="0">
                <a:solidFill>
                  <a:srgbClr val="1C77A4"/>
                </a:solidFill>
              </a:rPr>
              <a:t>Save </a:t>
            </a:r>
            <a:r>
              <a:rPr lang="en-US" sz="4000" b="1" dirty="0" smtClean="0">
                <a:solidFill>
                  <a:srgbClr val="1C77A4"/>
                </a:solidFill>
              </a:rPr>
              <a:t>Button</a:t>
            </a:r>
            <a:endParaRPr lang="en-US" sz="4000" b="1" dirty="0">
              <a:solidFill>
                <a:srgbClr val="1C77A4"/>
              </a:solidFill>
            </a:endParaRPr>
          </a:p>
        </p:txBody>
      </p:sp>
      <p:sp>
        <p:nvSpPr>
          <p:cNvPr id="2" name="Rectangle 1"/>
          <p:cNvSpPr/>
          <p:nvPr/>
        </p:nvSpPr>
        <p:spPr>
          <a:xfrm>
            <a:off x="634999" y="4545585"/>
            <a:ext cx="7924800" cy="646331"/>
          </a:xfrm>
          <a:prstGeom prst="rect">
            <a:avLst/>
          </a:prstGeom>
        </p:spPr>
        <p:txBody>
          <a:bodyPr wrap="square">
            <a:spAutoFit/>
          </a:bodyPr>
          <a:lstStyle/>
          <a:p>
            <a:pPr algn="ctr"/>
            <a:r>
              <a:rPr lang="en-US" b="1" dirty="0" smtClean="0">
                <a:solidFill>
                  <a:srgbClr val="002060"/>
                </a:solidFill>
              </a:rPr>
              <a:t>You must click SAVE on the row of the record when you have completed your actions with each lead to SAVE and log the actions you took.</a:t>
            </a:r>
            <a:endParaRPr lang="en-US" b="1" dirty="0">
              <a:solidFill>
                <a:srgbClr val="00206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550" y="5316853"/>
            <a:ext cx="8699500" cy="7880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635000" y="1355636"/>
            <a:ext cx="7924800" cy="646331"/>
          </a:xfrm>
          <a:prstGeom prst="rect">
            <a:avLst/>
          </a:prstGeom>
        </p:spPr>
        <p:txBody>
          <a:bodyPr wrap="square">
            <a:spAutoFit/>
          </a:bodyPr>
          <a:lstStyle/>
          <a:p>
            <a:pPr algn="ctr"/>
            <a:r>
              <a:rPr lang="en-US" b="1" dirty="0" smtClean="0">
                <a:solidFill>
                  <a:srgbClr val="002060"/>
                </a:solidFill>
              </a:rPr>
              <a:t>You must click SAVE in the Pop-Up box when you hav</a:t>
            </a:r>
            <a:r>
              <a:rPr lang="en-US" b="1" dirty="0" smtClean="0">
                <a:solidFill>
                  <a:srgbClr val="002060"/>
                </a:solidFill>
              </a:rPr>
              <a:t>e completed your action to SAVE and log the action you just took.</a:t>
            </a:r>
            <a:endParaRPr lang="en-US" b="1" dirty="0">
              <a:solidFill>
                <a:srgbClr val="002060"/>
              </a:solidFill>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1694" y="2042778"/>
            <a:ext cx="2411411" cy="23995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6" descr="Edited Red Arrow Clip Art At Clker Com   Vector Clip Art Online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5410200" y="4120018"/>
            <a:ext cx="423102" cy="32226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Edited Red Arrow Clip Art At Clker Com   Vector Clip Art Online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7391400" y="5736274"/>
            <a:ext cx="423102" cy="322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9047391"/>
      </p:ext>
    </p:extLst>
  </p:cSld>
  <p:clrMapOvr>
    <a:masterClrMapping/>
  </p:clrMapOvr>
  <p:timing>
    <p:tnLst>
      <p:par>
        <p:cTn id="1" dur="indefinite" restart="never" nodeType="tmRoot"/>
      </p:par>
    </p:tnLst>
  </p:timing>
</p:sld>
</file>

<file path=ppt/theme/theme1.xml><?xml version="1.0" encoding="utf-8"?>
<a:theme xmlns:a="http://schemas.openxmlformats.org/drawingml/2006/main" name="Summit Theme2">
  <a:themeElements>
    <a:clrScheme name="Summit">
      <a:dk1>
        <a:sysClr val="windowText" lastClr="000000"/>
      </a:dk1>
      <a:lt1>
        <a:sysClr val="window" lastClr="FFFFFF"/>
      </a:lt1>
      <a:dk2>
        <a:srgbClr val="212745"/>
      </a:dk2>
      <a:lt2>
        <a:srgbClr val="B4DCFA"/>
      </a:lt2>
      <a:accent1>
        <a:srgbClr val="000000"/>
      </a:accent1>
      <a:accent2>
        <a:srgbClr val="000000"/>
      </a:accent2>
      <a:accent3>
        <a:srgbClr val="000000"/>
      </a:accent3>
      <a:accent4>
        <a:srgbClr val="000000"/>
      </a:accent4>
      <a:accent5>
        <a:srgbClr val="000000"/>
      </a:accent5>
      <a:accent6>
        <a:srgbClr val="000000"/>
      </a:accent6>
      <a:hlink>
        <a:srgbClr val="000000"/>
      </a:hlink>
      <a:folHlink>
        <a:srgbClr val="00000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Summit Theme2" id="{718A665C-8674-44B6-B5DB-0B4D69A17002}" vid="{420C94B5-F2CC-4C35-BE5A-E24F081E3DC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Summit Theme2 (1)</Template>
  <TotalTime>6233</TotalTime>
  <Words>2315</Words>
  <Application>Microsoft Office PowerPoint</Application>
  <PresentationFormat>On-screen Show (4:3)</PresentationFormat>
  <Paragraphs>156</Paragraphs>
  <Slides>35</Slides>
  <Notes>2</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Summit Theme2</vt:lpstr>
      <vt:lpstr>PowerPoint Presentation</vt:lpstr>
      <vt:lpstr>PowerPoint Presentation</vt:lpstr>
      <vt:lpstr>PowerPoint Presentation</vt:lpstr>
      <vt:lpstr>PowerPoint Presentation</vt:lpstr>
      <vt:lpstr>PowerPoint Presentation</vt:lpstr>
      <vt:lpstr>The Search Bar</vt:lpstr>
      <vt:lpstr>Blue Function Buttons</vt:lpstr>
      <vt:lpstr>The Stats Button</vt:lpstr>
      <vt:lpstr>The Save Button</vt:lpstr>
      <vt:lpstr>The Telemarketing Dashboard</vt:lpstr>
      <vt:lpstr>No More Leaky Bucket!</vt:lpstr>
      <vt:lpstr>Your Telemarketer</vt:lpstr>
      <vt:lpstr>Where is the Telemarketing Dashboard?</vt:lpstr>
      <vt:lpstr>What You Will See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Club Reduce</dc:creator>
  <cp:lastModifiedBy>Lighthouse</cp:lastModifiedBy>
  <cp:revision>524</cp:revision>
  <cp:lastPrinted>2016-01-22T02:34:44Z</cp:lastPrinted>
  <dcterms:created xsi:type="dcterms:W3CDTF">2016-01-08T15:33:00Z</dcterms:created>
  <dcterms:modified xsi:type="dcterms:W3CDTF">2016-12-13T17:54:41Z</dcterms:modified>
</cp:coreProperties>
</file>