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2" r:id="rId2"/>
    <p:sldId id="263" r:id="rId3"/>
    <p:sldId id="264" r:id="rId4"/>
    <p:sldId id="265" r:id="rId5"/>
    <p:sldId id="266" r:id="rId6"/>
    <p:sldId id="267" r:id="rId7"/>
    <p:sldId id="268" r:id="rId8"/>
    <p:sldId id="269" r:id="rId9"/>
    <p:sldId id="270" r:id="rId10"/>
    <p:sldId id="271" r:id="rId11"/>
    <p:sldId id="274" r:id="rId12"/>
    <p:sldId id="272"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6" autoAdjust="0"/>
    <p:restoredTop sz="94660"/>
  </p:normalViewPr>
  <p:slideViewPr>
    <p:cSldViewPr>
      <p:cViewPr varScale="1">
        <p:scale>
          <a:sx n="106" d="100"/>
          <a:sy n="106" d="100"/>
        </p:scale>
        <p:origin x="-114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3" y="1146425"/>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3"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771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871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997526"/>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89"/>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342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3"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30449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4" r:id="rId3"/>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0200"/>
            <a:ext cx="7647708" cy="1126342"/>
          </a:xfrm>
        </p:spPr>
        <p:txBody>
          <a:bodyPr>
            <a:noAutofit/>
          </a:bodyPr>
          <a:lstStyle/>
          <a:p>
            <a:pPr algn="ctr"/>
            <a:r>
              <a:rPr lang="en-US" sz="5000" dirty="0" smtClean="0">
                <a:solidFill>
                  <a:srgbClr val="0070C0"/>
                </a:solidFill>
              </a:rPr>
              <a:t>Start the New Year with Weight Loss Promotions</a:t>
            </a:r>
            <a:endParaRPr lang="en-US" sz="5000" dirty="0">
              <a:solidFill>
                <a:srgbClr val="0070C0"/>
              </a:solidFill>
            </a:endParaRPr>
          </a:p>
        </p:txBody>
      </p:sp>
      <p:sp>
        <p:nvSpPr>
          <p:cNvPr id="3" name="Content Placeholder 2"/>
          <p:cNvSpPr>
            <a:spLocks noGrp="1"/>
          </p:cNvSpPr>
          <p:nvPr>
            <p:ph idx="1"/>
          </p:nvPr>
        </p:nvSpPr>
        <p:spPr>
          <a:xfrm>
            <a:off x="838200" y="4419600"/>
            <a:ext cx="7647708" cy="938645"/>
          </a:xfrm>
        </p:spPr>
        <p:txBody>
          <a:bodyPr>
            <a:normAutofit/>
          </a:bodyPr>
          <a:lstStyle/>
          <a:p>
            <a:pPr marL="0" indent="0" algn="ctr">
              <a:buNone/>
            </a:pPr>
            <a:r>
              <a:rPr lang="en-US" sz="3000" dirty="0" smtClean="0"/>
              <a:t>With Dr. Todd Singleton</a:t>
            </a:r>
            <a:endParaRPr lang="en-US" sz="3000" dirty="0"/>
          </a:p>
        </p:txBody>
      </p:sp>
    </p:spTree>
    <p:extLst>
      <p:ext uri="{BB962C8B-B14F-4D97-AF65-F5344CB8AC3E}">
        <p14:creationId xmlns:p14="http://schemas.microsoft.com/office/powerpoint/2010/main" val="3944464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96644" cy="932873"/>
          </a:xfrm>
        </p:spPr>
        <p:txBody>
          <a:bodyPr>
            <a:normAutofit fontScale="90000"/>
          </a:bodyPr>
          <a:lstStyle/>
          <a:p>
            <a:pPr algn="ctr"/>
            <a:r>
              <a:rPr lang="en-US" sz="3900" dirty="0">
                <a:solidFill>
                  <a:srgbClr val="0070C0"/>
                </a:solidFill>
              </a:rPr>
              <a:t>Option </a:t>
            </a:r>
            <a:r>
              <a:rPr lang="en-US" sz="3900" dirty="0" smtClean="0">
                <a:solidFill>
                  <a:srgbClr val="0070C0"/>
                </a:solidFill>
              </a:rPr>
              <a:t>7</a:t>
            </a:r>
            <a:r>
              <a:rPr lang="en-US" sz="2000" dirty="0">
                <a:solidFill>
                  <a:srgbClr val="0070C0"/>
                </a:solidFill>
              </a:rPr>
              <a:t/>
            </a:r>
            <a:br>
              <a:rPr lang="en-US" sz="2000" dirty="0">
                <a:solidFill>
                  <a:srgbClr val="0070C0"/>
                </a:solidFill>
              </a:rPr>
            </a:br>
            <a:r>
              <a:rPr lang="en-US" sz="2800" dirty="0" smtClean="0">
                <a:solidFill>
                  <a:srgbClr val="0070C0"/>
                </a:solidFill>
              </a:rPr>
              <a:t>Reactivate Inactive Patients </a:t>
            </a:r>
            <a:endParaRPr lang="en-US" sz="2800" dirty="0"/>
          </a:p>
        </p:txBody>
      </p:sp>
      <p:sp>
        <p:nvSpPr>
          <p:cNvPr id="4" name="Content Placeholder 3"/>
          <p:cNvSpPr>
            <a:spLocks noGrp="1"/>
          </p:cNvSpPr>
          <p:nvPr>
            <p:ph sz="half" idx="2"/>
          </p:nvPr>
        </p:nvSpPr>
        <p:spPr>
          <a:xfrm>
            <a:off x="4267200" y="2160589"/>
            <a:ext cx="4419600" cy="3935411"/>
          </a:xfrm>
        </p:spPr>
        <p:txBody>
          <a:bodyPr>
            <a:noAutofit/>
          </a:bodyPr>
          <a:lstStyle/>
          <a:p>
            <a:r>
              <a:rPr lang="en-US" sz="1500" dirty="0" smtClean="0"/>
              <a:t>Have your coach or Doctor call your inactive patients to get them to come back in for the New Year to get them on a Maintenance Program.</a:t>
            </a:r>
          </a:p>
          <a:p>
            <a:r>
              <a:rPr lang="en-US" sz="1500" dirty="0" smtClean="0"/>
              <a:t>A lot of people fall off track during the Holidays so it is a great time to call them to remind your patients you can help them lose their weight they gained over the Holidays.</a:t>
            </a:r>
          </a:p>
          <a:p>
            <a:r>
              <a:rPr lang="en-US" sz="1500" dirty="0" smtClean="0"/>
              <a:t>You already have a good relationship with past patients, so take advantage of calling them to sell them on a Maintenance Program.</a:t>
            </a:r>
          </a:p>
          <a:p>
            <a:r>
              <a:rPr lang="en-US" sz="1500" dirty="0" smtClean="0"/>
              <a:t>Some good ideas to get them back in might be to discount or give coupons programs, products, services or take-home kits.</a:t>
            </a:r>
            <a:endParaRPr lang="en-US" sz="15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0"/>
            <a:ext cx="2743200" cy="3541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3064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796644" cy="932873"/>
          </a:xfrm>
        </p:spPr>
        <p:txBody>
          <a:bodyPr>
            <a:normAutofit fontScale="90000"/>
          </a:bodyPr>
          <a:lstStyle/>
          <a:p>
            <a:pPr algn="ctr"/>
            <a:r>
              <a:rPr lang="en-US" sz="3900" dirty="0">
                <a:solidFill>
                  <a:srgbClr val="0070C0"/>
                </a:solidFill>
              </a:rPr>
              <a:t>Option </a:t>
            </a:r>
            <a:r>
              <a:rPr lang="en-US" sz="3900" dirty="0" smtClean="0">
                <a:solidFill>
                  <a:srgbClr val="0070C0"/>
                </a:solidFill>
              </a:rPr>
              <a:t>8</a:t>
            </a:r>
            <a:r>
              <a:rPr lang="en-US" sz="1800" dirty="0">
                <a:solidFill>
                  <a:srgbClr val="0070C0"/>
                </a:solidFill>
              </a:rPr>
              <a:t/>
            </a:r>
            <a:br>
              <a:rPr lang="en-US" sz="1800" dirty="0">
                <a:solidFill>
                  <a:srgbClr val="0070C0"/>
                </a:solidFill>
              </a:rPr>
            </a:br>
            <a:r>
              <a:rPr lang="en-US" sz="2400" dirty="0" smtClean="0">
                <a:solidFill>
                  <a:srgbClr val="0070C0"/>
                </a:solidFill>
              </a:rPr>
              <a:t>New Years Resolutions Seminars</a:t>
            </a:r>
            <a:endParaRPr lang="en-US" dirty="0"/>
          </a:p>
        </p:txBody>
      </p:sp>
      <p:sp>
        <p:nvSpPr>
          <p:cNvPr id="4" name="Content Placeholder 3"/>
          <p:cNvSpPr>
            <a:spLocks noGrp="1"/>
          </p:cNvSpPr>
          <p:nvPr>
            <p:ph sz="half" idx="2"/>
          </p:nvPr>
        </p:nvSpPr>
        <p:spPr/>
        <p:txBody>
          <a:bodyPr>
            <a:normAutofit lnSpcReduction="10000"/>
          </a:bodyPr>
          <a:lstStyle/>
          <a:p>
            <a:r>
              <a:rPr lang="en-US" sz="2000" dirty="0" smtClean="0"/>
              <a:t>In the month of January schedule a Seminar every week to help your patients hit their goals!</a:t>
            </a:r>
          </a:p>
          <a:p>
            <a:r>
              <a:rPr lang="en-US" sz="2000" dirty="0" smtClean="0"/>
              <a:t>It’s a great way to let your past and current patients know you can help them with their New Years Resolution Goals!</a:t>
            </a:r>
          </a:p>
          <a:p>
            <a:r>
              <a:rPr lang="en-US" sz="2000" dirty="0" smtClean="0"/>
              <a:t>Make sure to tell your patients to bring in their friends and family to help each other.</a:t>
            </a:r>
            <a:endParaRPr lang="en-US" sz="20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24635"/>
            <a:ext cx="3030317"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2290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578" y="762000"/>
            <a:ext cx="7796644" cy="932873"/>
          </a:xfrm>
        </p:spPr>
        <p:txBody>
          <a:bodyPr>
            <a:normAutofit fontScale="90000"/>
          </a:bodyPr>
          <a:lstStyle/>
          <a:p>
            <a:pPr algn="ctr"/>
            <a:r>
              <a:rPr lang="en-US" sz="3500" dirty="0" smtClean="0">
                <a:solidFill>
                  <a:srgbClr val="0070C0"/>
                </a:solidFill>
              </a:rPr>
              <a:t>NEW FLYERS</a:t>
            </a:r>
            <a:r>
              <a:rPr lang="en-US" dirty="0" smtClean="0">
                <a:solidFill>
                  <a:srgbClr val="0070C0"/>
                </a:solidFill>
              </a:rPr>
              <a:t/>
            </a:r>
            <a:br>
              <a:rPr lang="en-US" dirty="0" smtClean="0">
                <a:solidFill>
                  <a:srgbClr val="0070C0"/>
                </a:solidFill>
              </a:rPr>
            </a:br>
            <a:r>
              <a:rPr lang="en-US" dirty="0" smtClean="0">
                <a:solidFill>
                  <a:srgbClr val="0070C0"/>
                </a:solidFill>
              </a:rPr>
              <a:t>For 2017</a:t>
            </a:r>
            <a:endParaRPr lang="en-US" dirty="0">
              <a:solidFill>
                <a:srgbClr val="0070C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69"/>
            <a:ext cx="3046438" cy="3829050"/>
          </a:xfrm>
          <a:prstGeom prst="rect">
            <a:avLst/>
          </a:prstGeom>
          <a:noFill/>
          <a:ln>
            <a:noFill/>
          </a:ln>
          <a:scene3d>
            <a:camera prst="orthographicFront">
              <a:rot lat="0" lon="0" rev="3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52400"/>
            <a:ext cx="2935941" cy="3776032"/>
          </a:xfrm>
          <a:prstGeom prst="rect">
            <a:avLst/>
          </a:prstGeom>
          <a:noFill/>
          <a:ln>
            <a:noFill/>
          </a:ln>
          <a:scene3d>
            <a:camera prst="orthographicFront">
              <a:rot lat="0" lon="0" rev="21299999"/>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976" y="2591913"/>
            <a:ext cx="3276600" cy="42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432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500" dirty="0" smtClean="0">
                <a:solidFill>
                  <a:srgbClr val="0070C0"/>
                </a:solidFill>
              </a:rPr>
              <a:t>Thank you!</a:t>
            </a:r>
            <a:endParaRPr lang="en-US" sz="5500" dirty="0">
              <a:solidFill>
                <a:srgbClr val="0070C0"/>
              </a:solidFill>
            </a:endParaRPr>
          </a:p>
        </p:txBody>
      </p:sp>
      <p:sp>
        <p:nvSpPr>
          <p:cNvPr id="3" name="Content Placeholder 2"/>
          <p:cNvSpPr>
            <a:spLocks noGrp="1"/>
          </p:cNvSpPr>
          <p:nvPr>
            <p:ph sz="half" idx="1"/>
          </p:nvPr>
        </p:nvSpPr>
        <p:spPr>
          <a:xfrm>
            <a:off x="609600" y="2160589"/>
            <a:ext cx="7924799" cy="3880772"/>
          </a:xfrm>
        </p:spPr>
        <p:txBody>
          <a:bodyPr>
            <a:normAutofit/>
          </a:bodyPr>
          <a:lstStyle/>
          <a:p>
            <a:pPr marL="0" indent="0" algn="ctr">
              <a:buNone/>
            </a:pPr>
            <a:r>
              <a:rPr lang="en-US" sz="2000" dirty="0" smtClean="0"/>
              <a:t>Have a HAPPY NEW YEAR!</a:t>
            </a:r>
          </a:p>
          <a:p>
            <a:pPr marL="0" indent="0" algn="ctr">
              <a:buNone/>
            </a:pPr>
            <a:r>
              <a:rPr lang="en-US" sz="2000" dirty="0" smtClean="0"/>
              <a:t>Lets make 2017 the best year yet!!!</a:t>
            </a:r>
          </a:p>
          <a:p>
            <a:pPr marL="0" indent="0" algn="ctr">
              <a:buNone/>
            </a:pPr>
            <a:r>
              <a:rPr lang="en-US" sz="2000" dirty="0" smtClean="0"/>
              <a:t>Cell:  801-903-7141</a:t>
            </a:r>
            <a:endParaRPr lang="en-US" sz="2000"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505200"/>
            <a:ext cx="48006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1211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500" dirty="0" smtClean="0">
                <a:solidFill>
                  <a:srgbClr val="0070C0"/>
                </a:solidFill>
              </a:rPr>
              <a:t>New Beginnings</a:t>
            </a:r>
            <a:endParaRPr lang="en-US" sz="3500" dirty="0">
              <a:solidFill>
                <a:srgbClr val="0070C0"/>
              </a:solidFill>
            </a:endParaRPr>
          </a:p>
        </p:txBody>
      </p:sp>
      <p:sp>
        <p:nvSpPr>
          <p:cNvPr id="4" name="Content Placeholder 3"/>
          <p:cNvSpPr>
            <a:spLocks noGrp="1"/>
          </p:cNvSpPr>
          <p:nvPr>
            <p:ph sz="half" idx="1"/>
          </p:nvPr>
        </p:nvSpPr>
        <p:spPr>
          <a:xfrm>
            <a:off x="612775" y="1981200"/>
            <a:ext cx="4267199" cy="4267200"/>
          </a:xfrm>
        </p:spPr>
        <p:txBody>
          <a:bodyPr>
            <a:normAutofit/>
          </a:bodyPr>
          <a:lstStyle/>
          <a:p>
            <a:r>
              <a:rPr lang="en-US" sz="1800" dirty="0" smtClean="0"/>
              <a:t>When January 1</a:t>
            </a:r>
            <a:r>
              <a:rPr lang="en-US" sz="1800" baseline="30000" dirty="0" smtClean="0"/>
              <a:t>st</a:t>
            </a:r>
            <a:r>
              <a:rPr lang="en-US" sz="1800" dirty="0" smtClean="0"/>
              <a:t> hits, everyone is ready to create their New Year Resolutions List.</a:t>
            </a:r>
          </a:p>
          <a:p>
            <a:pPr lvl="1"/>
            <a:r>
              <a:rPr lang="en-US" sz="1800" dirty="0" smtClean="0"/>
              <a:t>Lose Weight</a:t>
            </a:r>
          </a:p>
          <a:p>
            <a:pPr lvl="1"/>
            <a:r>
              <a:rPr lang="en-US" sz="1800" dirty="0" smtClean="0"/>
              <a:t>Get Healthy</a:t>
            </a:r>
          </a:p>
          <a:p>
            <a:pPr lvl="1"/>
            <a:r>
              <a:rPr lang="en-US" sz="1800" dirty="0" smtClean="0"/>
              <a:t>Get Fit</a:t>
            </a:r>
          </a:p>
          <a:p>
            <a:pPr lvl="1"/>
            <a:r>
              <a:rPr lang="en-US" sz="1800" dirty="0" smtClean="0"/>
              <a:t>Exercise</a:t>
            </a:r>
          </a:p>
          <a:p>
            <a:pPr lvl="1"/>
            <a:r>
              <a:rPr lang="en-US" sz="1800" dirty="0" smtClean="0"/>
              <a:t>Save Money</a:t>
            </a:r>
          </a:p>
          <a:p>
            <a:r>
              <a:rPr lang="en-US" sz="1800" dirty="0" smtClean="0"/>
              <a:t>Make sure YOU are the clinic that everyone turns to at the beginning of the year!</a:t>
            </a:r>
            <a:endParaRPr lang="en-US" sz="1800" dirty="0"/>
          </a:p>
        </p:txBody>
      </p:sp>
      <p:sp>
        <p:nvSpPr>
          <p:cNvPr id="6" name="AutoShape 2" descr="Image result for happy new ye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happy new yea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4758" y="2220592"/>
            <a:ext cx="4233042" cy="3037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8676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500" dirty="0" smtClean="0">
                <a:solidFill>
                  <a:srgbClr val="0070C0"/>
                </a:solidFill>
              </a:rPr>
              <a:t>Resolutions</a:t>
            </a:r>
            <a:endParaRPr lang="en-US" sz="3500" dirty="0">
              <a:solidFill>
                <a:srgbClr val="0070C0"/>
              </a:solidFill>
            </a:endParaRPr>
          </a:p>
        </p:txBody>
      </p:sp>
      <p:sp>
        <p:nvSpPr>
          <p:cNvPr id="3" name="Content Placeholder 2"/>
          <p:cNvSpPr>
            <a:spLocks noGrp="1"/>
          </p:cNvSpPr>
          <p:nvPr>
            <p:ph sz="half" idx="1"/>
          </p:nvPr>
        </p:nvSpPr>
        <p:spPr>
          <a:xfrm>
            <a:off x="609600" y="2133600"/>
            <a:ext cx="3810000" cy="4114800"/>
          </a:xfrm>
        </p:spPr>
        <p:txBody>
          <a:bodyPr>
            <a:normAutofit/>
          </a:bodyPr>
          <a:lstStyle/>
          <a:p>
            <a:r>
              <a:rPr lang="en-US" sz="1800" dirty="0" smtClean="0"/>
              <a:t>A recent article shows that ‘Losing Weight is the #1 New Years Resolution’.  That is HUGE! </a:t>
            </a:r>
          </a:p>
          <a:p>
            <a:r>
              <a:rPr lang="en-US" sz="1800" dirty="0" smtClean="0"/>
              <a:t>Take advantage of this time of year to get old and new patients to come into your office so you can help them the right way at the beginning of the year!</a:t>
            </a:r>
          </a:p>
          <a:p>
            <a:r>
              <a:rPr lang="en-US" sz="1800" dirty="0" smtClean="0"/>
              <a:t>I will be giving you 8 different options to help with most people’s #1 goal for the new year!</a:t>
            </a:r>
            <a:endParaRPr lang="en-US" sz="1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63271"/>
            <a:ext cx="3381375" cy="3398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287" y="4038600"/>
            <a:ext cx="2476500" cy="165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830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796644" cy="932873"/>
          </a:xfrm>
        </p:spPr>
        <p:txBody>
          <a:bodyPr>
            <a:normAutofit fontScale="90000"/>
          </a:bodyPr>
          <a:lstStyle/>
          <a:p>
            <a:pPr algn="ctr"/>
            <a:r>
              <a:rPr lang="en-US" sz="3900" dirty="0" smtClean="0">
                <a:solidFill>
                  <a:srgbClr val="0070C0"/>
                </a:solidFill>
              </a:rPr>
              <a:t>Option 1</a:t>
            </a:r>
            <a:r>
              <a:rPr lang="en-US" sz="3500" dirty="0" smtClean="0">
                <a:solidFill>
                  <a:srgbClr val="0070C0"/>
                </a:solidFill>
              </a:rPr>
              <a:t/>
            </a:r>
            <a:br>
              <a:rPr lang="en-US" sz="3500" dirty="0" smtClean="0">
                <a:solidFill>
                  <a:srgbClr val="0070C0"/>
                </a:solidFill>
              </a:rPr>
            </a:br>
            <a:r>
              <a:rPr lang="en-US" sz="2800" dirty="0" smtClean="0">
                <a:solidFill>
                  <a:srgbClr val="0070C0"/>
                </a:solidFill>
              </a:rPr>
              <a:t>Calling Potential Patients</a:t>
            </a:r>
            <a:endParaRPr lang="en-US" sz="2800" dirty="0">
              <a:solidFill>
                <a:srgbClr val="0070C0"/>
              </a:solidFill>
            </a:endParaRPr>
          </a:p>
        </p:txBody>
      </p:sp>
      <p:sp>
        <p:nvSpPr>
          <p:cNvPr id="4" name="Content Placeholder 3"/>
          <p:cNvSpPr>
            <a:spLocks noGrp="1"/>
          </p:cNvSpPr>
          <p:nvPr>
            <p:ph sz="half" idx="2"/>
          </p:nvPr>
        </p:nvSpPr>
        <p:spPr>
          <a:xfrm>
            <a:off x="4648200" y="2133600"/>
            <a:ext cx="3771900" cy="4087811"/>
          </a:xfrm>
        </p:spPr>
        <p:txBody>
          <a:bodyPr>
            <a:normAutofit/>
          </a:bodyPr>
          <a:lstStyle/>
          <a:p>
            <a:r>
              <a:rPr lang="en-US" dirty="0" smtClean="0"/>
              <a:t>Get a list of potential weight loss patients from this last year you met with in your office that didn’t purchase a program.</a:t>
            </a:r>
          </a:p>
          <a:p>
            <a:r>
              <a:rPr lang="en-US" dirty="0" smtClean="0"/>
              <a:t>You should have them all in your tickler book or wherever you keep track of them.</a:t>
            </a:r>
          </a:p>
          <a:p>
            <a:r>
              <a:rPr lang="en-US" dirty="0" smtClean="0"/>
              <a:t>Start calling today to let to schedule them to come in for the following.</a:t>
            </a:r>
          </a:p>
          <a:p>
            <a:pPr lvl="1"/>
            <a:r>
              <a:rPr lang="en-US" dirty="0" smtClean="0"/>
              <a:t>Free Body Wrap</a:t>
            </a:r>
          </a:p>
          <a:p>
            <a:pPr lvl="1"/>
            <a:r>
              <a:rPr lang="en-US" dirty="0" smtClean="0"/>
              <a:t>Free Evaluation with Doctor or Coach</a:t>
            </a:r>
          </a:p>
          <a:p>
            <a:pPr lvl="1"/>
            <a:r>
              <a:rPr lang="en-US" dirty="0" smtClean="0"/>
              <a:t>Free Sauna Session</a:t>
            </a:r>
          </a:p>
          <a:p>
            <a:pPr lvl="1"/>
            <a:r>
              <a:rPr lang="en-US" dirty="0" smtClean="0"/>
              <a:t>Free Detox Kit</a:t>
            </a:r>
          </a:p>
          <a:p>
            <a:pPr lvl="1"/>
            <a:r>
              <a:rPr lang="en-US" dirty="0" smtClean="0"/>
              <a:t>Free Weight Loss Seminar</a:t>
            </a:r>
          </a:p>
          <a:p>
            <a:r>
              <a:rPr lang="en-US" dirty="0" smtClean="0"/>
              <a:t>We have created a new script for calling for the new year that you can use, but as always you can modify it however is best for your office!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906" y="2581835"/>
            <a:ext cx="3144446"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08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796644" cy="932873"/>
          </a:xfrm>
        </p:spPr>
        <p:txBody>
          <a:bodyPr>
            <a:normAutofit fontScale="90000"/>
          </a:bodyPr>
          <a:lstStyle/>
          <a:p>
            <a:pPr algn="ctr"/>
            <a:r>
              <a:rPr lang="en-US" sz="3900" dirty="0">
                <a:solidFill>
                  <a:srgbClr val="0070C0"/>
                </a:solidFill>
              </a:rPr>
              <a:t>Option </a:t>
            </a:r>
            <a:r>
              <a:rPr lang="en-US" sz="3900" dirty="0" smtClean="0">
                <a:solidFill>
                  <a:srgbClr val="0070C0"/>
                </a:solidFill>
              </a:rPr>
              <a:t>2</a:t>
            </a:r>
            <a:r>
              <a:rPr lang="en-US" sz="3200" dirty="0">
                <a:solidFill>
                  <a:srgbClr val="0070C0"/>
                </a:solidFill>
              </a:rPr>
              <a:t/>
            </a:r>
            <a:br>
              <a:rPr lang="en-US" sz="3200" dirty="0">
                <a:solidFill>
                  <a:srgbClr val="0070C0"/>
                </a:solidFill>
              </a:rPr>
            </a:br>
            <a:r>
              <a:rPr lang="en-US" sz="2800" dirty="0" smtClean="0">
                <a:solidFill>
                  <a:srgbClr val="0070C0"/>
                </a:solidFill>
              </a:rPr>
              <a:t>Emailing or Mailing Potential </a:t>
            </a:r>
            <a:r>
              <a:rPr lang="en-US" sz="2800" dirty="0">
                <a:solidFill>
                  <a:srgbClr val="0070C0"/>
                </a:solidFill>
              </a:rPr>
              <a:t>Patients</a:t>
            </a:r>
            <a:endParaRPr lang="en-US" sz="2800" dirty="0"/>
          </a:p>
        </p:txBody>
      </p:sp>
      <p:sp>
        <p:nvSpPr>
          <p:cNvPr id="4" name="Content Placeholder 3"/>
          <p:cNvSpPr>
            <a:spLocks noGrp="1"/>
          </p:cNvSpPr>
          <p:nvPr>
            <p:ph sz="half" idx="2"/>
          </p:nvPr>
        </p:nvSpPr>
        <p:spPr>
          <a:xfrm>
            <a:off x="4634346" y="2160589"/>
            <a:ext cx="3771900" cy="4087811"/>
          </a:xfrm>
        </p:spPr>
        <p:txBody>
          <a:bodyPr>
            <a:normAutofit lnSpcReduction="10000"/>
          </a:bodyPr>
          <a:lstStyle/>
          <a:p>
            <a:r>
              <a:rPr lang="en-US" sz="1700" dirty="0" smtClean="0"/>
              <a:t>If you have potential patients emails you could email them with our new email template we have provided for you on 4.0.</a:t>
            </a:r>
          </a:p>
          <a:p>
            <a:r>
              <a:rPr lang="en-US" sz="1700" dirty="0" smtClean="0"/>
              <a:t>Just like calling it is great to reach out, let them know they can start a new year fresh at your clinic and again offer them a free service or product of any kind.</a:t>
            </a:r>
          </a:p>
          <a:p>
            <a:r>
              <a:rPr lang="en-US" sz="1700" dirty="0" smtClean="0"/>
              <a:t>You can also mail out a postcard for seminars you will offer in January.</a:t>
            </a:r>
          </a:p>
          <a:p>
            <a:r>
              <a:rPr lang="en-US" sz="1700" dirty="0" smtClean="0"/>
              <a:t>This is such an easy way to get to the mass of your potential patients!</a:t>
            </a:r>
            <a:endParaRPr lang="en-US" sz="17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25806"/>
            <a:ext cx="2731994" cy="2731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8816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96644" cy="932873"/>
          </a:xfrm>
        </p:spPr>
        <p:txBody>
          <a:bodyPr>
            <a:normAutofit fontScale="90000"/>
          </a:bodyPr>
          <a:lstStyle/>
          <a:p>
            <a:pPr algn="ctr"/>
            <a:r>
              <a:rPr lang="en-US" sz="3900" dirty="0">
                <a:solidFill>
                  <a:srgbClr val="0070C0"/>
                </a:solidFill>
              </a:rPr>
              <a:t>Option </a:t>
            </a:r>
            <a:r>
              <a:rPr lang="en-US" sz="3900" dirty="0" smtClean="0">
                <a:solidFill>
                  <a:srgbClr val="0070C0"/>
                </a:solidFill>
              </a:rPr>
              <a:t>3</a:t>
            </a:r>
            <a:r>
              <a:rPr lang="en-US" sz="2800" dirty="0">
                <a:solidFill>
                  <a:srgbClr val="0070C0"/>
                </a:solidFill>
              </a:rPr>
              <a:t/>
            </a:r>
            <a:br>
              <a:rPr lang="en-US" sz="2800" dirty="0">
                <a:solidFill>
                  <a:srgbClr val="0070C0"/>
                </a:solidFill>
              </a:rPr>
            </a:br>
            <a:r>
              <a:rPr lang="en-US" sz="2800" dirty="0" smtClean="0">
                <a:solidFill>
                  <a:srgbClr val="0070C0"/>
                </a:solidFill>
              </a:rPr>
              <a:t>Schedule Cooperate Luncheons</a:t>
            </a:r>
            <a:endParaRPr lang="en-US" sz="2800" dirty="0"/>
          </a:p>
        </p:txBody>
      </p:sp>
      <p:sp>
        <p:nvSpPr>
          <p:cNvPr id="4" name="Content Placeholder 3"/>
          <p:cNvSpPr>
            <a:spLocks noGrp="1"/>
          </p:cNvSpPr>
          <p:nvPr>
            <p:ph sz="half" idx="2"/>
          </p:nvPr>
        </p:nvSpPr>
        <p:spPr/>
        <p:txBody>
          <a:bodyPr>
            <a:normAutofit/>
          </a:bodyPr>
          <a:lstStyle/>
          <a:p>
            <a:r>
              <a:rPr lang="en-US" sz="1500" dirty="0" smtClean="0"/>
              <a:t>Have someone in your office start calling businesses right away for the New Year!</a:t>
            </a:r>
          </a:p>
          <a:p>
            <a:r>
              <a:rPr lang="en-US" sz="1500" dirty="0" smtClean="0"/>
              <a:t>You can have your marketer, front desk or any employee call to schedule these luncheons.</a:t>
            </a:r>
          </a:p>
          <a:p>
            <a:r>
              <a:rPr lang="en-US" sz="1500" dirty="0" smtClean="0"/>
              <a:t>This is a great way to reach a lot of new potential patients at the beginning of the year.</a:t>
            </a:r>
          </a:p>
          <a:p>
            <a:r>
              <a:rPr lang="en-US" sz="1500" dirty="0" smtClean="0"/>
              <a:t>For cooperate luncheons during the new year you want to change your seminar to </a:t>
            </a:r>
            <a:r>
              <a:rPr lang="en-US" sz="1500" dirty="0" err="1" smtClean="0"/>
              <a:t>focuss</a:t>
            </a:r>
            <a:r>
              <a:rPr lang="en-US" sz="1500" dirty="0" smtClean="0"/>
              <a:t> on starting new and fresh for the year! – NEW YEAR, NEW YOU!</a:t>
            </a:r>
            <a:endParaRPr lang="en-US" sz="1500"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3400" y="2514600"/>
            <a:ext cx="3765550" cy="2566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785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796644" cy="932873"/>
          </a:xfrm>
        </p:spPr>
        <p:txBody>
          <a:bodyPr>
            <a:normAutofit fontScale="90000"/>
          </a:bodyPr>
          <a:lstStyle/>
          <a:p>
            <a:pPr algn="ctr"/>
            <a:r>
              <a:rPr lang="en-US" sz="3900" dirty="0">
                <a:solidFill>
                  <a:srgbClr val="0070C0"/>
                </a:solidFill>
              </a:rPr>
              <a:t>Option </a:t>
            </a:r>
            <a:r>
              <a:rPr lang="en-US" sz="3900" dirty="0" smtClean="0">
                <a:solidFill>
                  <a:srgbClr val="0070C0"/>
                </a:solidFill>
              </a:rPr>
              <a:t>4</a:t>
            </a:r>
            <a:r>
              <a:rPr lang="en-US" sz="2400" dirty="0">
                <a:solidFill>
                  <a:srgbClr val="0070C0"/>
                </a:solidFill>
              </a:rPr>
              <a:t/>
            </a:r>
            <a:br>
              <a:rPr lang="en-US" sz="2400" dirty="0">
                <a:solidFill>
                  <a:srgbClr val="0070C0"/>
                </a:solidFill>
              </a:rPr>
            </a:br>
            <a:r>
              <a:rPr lang="en-US" sz="2800" dirty="0" smtClean="0">
                <a:solidFill>
                  <a:srgbClr val="0070C0"/>
                </a:solidFill>
              </a:rPr>
              <a:t>Wanted or Bandit Signs</a:t>
            </a:r>
            <a:endParaRPr lang="en-US" sz="2800" dirty="0"/>
          </a:p>
        </p:txBody>
      </p:sp>
      <p:sp>
        <p:nvSpPr>
          <p:cNvPr id="4" name="Content Placeholder 3"/>
          <p:cNvSpPr>
            <a:spLocks noGrp="1"/>
          </p:cNvSpPr>
          <p:nvPr>
            <p:ph sz="half" idx="2"/>
          </p:nvPr>
        </p:nvSpPr>
        <p:spPr/>
        <p:txBody>
          <a:bodyPr>
            <a:normAutofit/>
          </a:bodyPr>
          <a:lstStyle/>
          <a:p>
            <a:r>
              <a:rPr lang="en-US" sz="1600" dirty="0" smtClean="0"/>
              <a:t>Find a location near your office where there is a lot of traffic.</a:t>
            </a:r>
          </a:p>
          <a:p>
            <a:r>
              <a:rPr lang="en-US" sz="1600" dirty="0" smtClean="0"/>
              <a:t>Place BANDIT and WANTED signs around to let people know what you offer</a:t>
            </a:r>
          </a:p>
          <a:p>
            <a:pPr lvl="1"/>
            <a:r>
              <a:rPr lang="en-US" sz="1600" dirty="0" smtClean="0"/>
              <a:t>FREE WEIGHT LOSS EVAUATION</a:t>
            </a:r>
          </a:p>
          <a:p>
            <a:pPr lvl="1"/>
            <a:r>
              <a:rPr lang="en-US" sz="1600" dirty="0" smtClean="0"/>
              <a:t>NEW YEAR, NEW YOU, NEW BODY!</a:t>
            </a:r>
          </a:p>
          <a:p>
            <a:pPr lvl="1"/>
            <a:r>
              <a:rPr lang="en-US" sz="1600" dirty="0" smtClean="0"/>
              <a:t>GET A FREE TANITA SCANNING</a:t>
            </a:r>
          </a:p>
          <a:p>
            <a:pPr lvl="1"/>
            <a:r>
              <a:rPr lang="en-US" sz="1600" dirty="0" smtClean="0"/>
              <a:t>START THE NEW YEAR RIGHT…</a:t>
            </a:r>
          </a:p>
          <a:p>
            <a:pPr lvl="1"/>
            <a:r>
              <a:rPr lang="en-US" sz="1600" dirty="0" smtClean="0"/>
              <a:t>COME IN FOR FREE WEIGHT LOSS SEMINAR!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35" y="2344271"/>
            <a:ext cx="3048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3663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796644" cy="932873"/>
          </a:xfrm>
        </p:spPr>
        <p:txBody>
          <a:bodyPr>
            <a:normAutofit fontScale="90000"/>
          </a:bodyPr>
          <a:lstStyle/>
          <a:p>
            <a:pPr algn="ctr"/>
            <a:r>
              <a:rPr lang="en-US" sz="3900" dirty="0">
                <a:solidFill>
                  <a:srgbClr val="0070C0"/>
                </a:solidFill>
              </a:rPr>
              <a:t>Option </a:t>
            </a:r>
            <a:r>
              <a:rPr lang="en-US" sz="3900" dirty="0" smtClean="0">
                <a:solidFill>
                  <a:srgbClr val="0070C0"/>
                </a:solidFill>
              </a:rPr>
              <a:t>5</a:t>
            </a:r>
            <a:r>
              <a:rPr lang="en-US" sz="2000" dirty="0">
                <a:solidFill>
                  <a:srgbClr val="0070C0"/>
                </a:solidFill>
              </a:rPr>
              <a:t/>
            </a:r>
            <a:br>
              <a:rPr lang="en-US" sz="2000" dirty="0">
                <a:solidFill>
                  <a:srgbClr val="0070C0"/>
                </a:solidFill>
              </a:rPr>
            </a:br>
            <a:r>
              <a:rPr lang="en-US" sz="2400" dirty="0" smtClean="0">
                <a:solidFill>
                  <a:srgbClr val="0070C0"/>
                </a:solidFill>
              </a:rPr>
              <a:t>Marketing on the Radio</a:t>
            </a:r>
            <a:endParaRPr lang="en-US" dirty="0"/>
          </a:p>
        </p:txBody>
      </p:sp>
      <p:sp>
        <p:nvSpPr>
          <p:cNvPr id="4" name="Content Placeholder 3"/>
          <p:cNvSpPr>
            <a:spLocks noGrp="1"/>
          </p:cNvSpPr>
          <p:nvPr>
            <p:ph sz="half" idx="2"/>
          </p:nvPr>
        </p:nvSpPr>
        <p:spPr>
          <a:xfrm>
            <a:off x="4267200" y="1981200"/>
            <a:ext cx="4267200" cy="4011611"/>
          </a:xfrm>
        </p:spPr>
        <p:txBody>
          <a:bodyPr>
            <a:noAutofit/>
          </a:bodyPr>
          <a:lstStyle/>
          <a:p>
            <a:r>
              <a:rPr lang="en-US" sz="1500" dirty="0" smtClean="0"/>
              <a:t>Find local radio stations with DJ’s that need to lose weight or want to get healthy.</a:t>
            </a:r>
          </a:p>
          <a:p>
            <a:r>
              <a:rPr lang="en-US" sz="1500" dirty="0" smtClean="0"/>
              <a:t>Have them come into your office for a free program if they are willing.</a:t>
            </a:r>
          </a:p>
          <a:p>
            <a:r>
              <a:rPr lang="en-US" sz="1500" dirty="0" smtClean="0"/>
              <a:t>Once the radio DJ has successfully done your program, have them advertise your </a:t>
            </a:r>
            <a:r>
              <a:rPr lang="en-US" sz="1500" i="1" dirty="0" smtClean="0"/>
              <a:t>NEW YEAR, NEW YOU </a:t>
            </a:r>
            <a:r>
              <a:rPr lang="en-US" sz="1500" dirty="0" smtClean="0"/>
              <a:t>campaign to get new people to come in to start their new years resolutions!</a:t>
            </a:r>
          </a:p>
          <a:p>
            <a:r>
              <a:rPr lang="en-US" sz="1500" dirty="0" smtClean="0"/>
              <a:t>A google study showed that 65.2 million people in the US ages 18-34 listen to the radio each week! That’s roughly half of all people in that age group!</a:t>
            </a:r>
          </a:p>
          <a:p>
            <a:r>
              <a:rPr lang="en-US" sz="1500" dirty="0" smtClean="0"/>
              <a:t>It doesn’t matter where you live, people still listen to the radio!</a:t>
            </a:r>
            <a:endParaRPr lang="en-US" sz="1500" dirty="0"/>
          </a:p>
        </p:txBody>
      </p:sp>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66999"/>
            <a:ext cx="3428999"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563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796644" cy="932873"/>
          </a:xfrm>
        </p:spPr>
        <p:txBody>
          <a:bodyPr>
            <a:normAutofit fontScale="90000"/>
          </a:bodyPr>
          <a:lstStyle/>
          <a:p>
            <a:pPr algn="ctr"/>
            <a:r>
              <a:rPr lang="en-US" sz="3900" dirty="0">
                <a:solidFill>
                  <a:srgbClr val="0070C0"/>
                </a:solidFill>
              </a:rPr>
              <a:t>Option </a:t>
            </a:r>
            <a:r>
              <a:rPr lang="en-US" sz="3900" dirty="0" smtClean="0">
                <a:solidFill>
                  <a:srgbClr val="0070C0"/>
                </a:solidFill>
              </a:rPr>
              <a:t>6</a:t>
            </a:r>
            <a:r>
              <a:rPr lang="en-US" sz="2400" dirty="0">
                <a:solidFill>
                  <a:srgbClr val="0070C0"/>
                </a:solidFill>
              </a:rPr>
              <a:t/>
            </a:r>
            <a:br>
              <a:rPr lang="en-US" sz="2400" dirty="0">
                <a:solidFill>
                  <a:srgbClr val="0070C0"/>
                </a:solidFill>
              </a:rPr>
            </a:br>
            <a:r>
              <a:rPr lang="en-US" sz="2800" dirty="0" smtClean="0">
                <a:solidFill>
                  <a:srgbClr val="0070C0"/>
                </a:solidFill>
              </a:rPr>
              <a:t>Tradeshows</a:t>
            </a:r>
            <a:endParaRPr lang="en-US" dirty="0"/>
          </a:p>
        </p:txBody>
      </p:sp>
      <p:sp>
        <p:nvSpPr>
          <p:cNvPr id="4" name="Content Placeholder 3"/>
          <p:cNvSpPr>
            <a:spLocks noGrp="1"/>
          </p:cNvSpPr>
          <p:nvPr>
            <p:ph sz="half" idx="2"/>
          </p:nvPr>
        </p:nvSpPr>
        <p:spPr>
          <a:xfrm>
            <a:off x="4419600" y="2160589"/>
            <a:ext cx="4419600" cy="4011611"/>
          </a:xfrm>
        </p:spPr>
        <p:txBody>
          <a:bodyPr>
            <a:normAutofit/>
          </a:bodyPr>
          <a:lstStyle/>
          <a:p>
            <a:r>
              <a:rPr lang="en-US" sz="1500" dirty="0" smtClean="0"/>
              <a:t>Find upcoming seminars at the beginning of the year to market to those people who have weight loss as their #1 New Years Resolution.</a:t>
            </a:r>
          </a:p>
          <a:p>
            <a:r>
              <a:rPr lang="en-US" sz="1500" dirty="0" smtClean="0"/>
              <a:t>Even if you do a Tradeshow later in January or even February, you will still get a lot of people who probably haven’t found the best way to lose their weight and keep it off.</a:t>
            </a:r>
          </a:p>
          <a:p>
            <a:r>
              <a:rPr lang="en-US" sz="1500" dirty="0" smtClean="0"/>
              <a:t>You can advertise for…</a:t>
            </a:r>
          </a:p>
          <a:p>
            <a:pPr lvl="1"/>
            <a:r>
              <a:rPr lang="en-US" sz="1500" dirty="0" smtClean="0"/>
              <a:t>Weight Loss</a:t>
            </a:r>
          </a:p>
          <a:p>
            <a:pPr lvl="1"/>
            <a:r>
              <a:rPr lang="en-US" sz="1500" dirty="0" smtClean="0"/>
              <a:t>Free Seminar</a:t>
            </a:r>
          </a:p>
          <a:p>
            <a:pPr lvl="1"/>
            <a:r>
              <a:rPr lang="en-US" sz="1500" dirty="0" smtClean="0"/>
              <a:t>Free Evaluation</a:t>
            </a:r>
          </a:p>
          <a:p>
            <a:pPr lvl="1"/>
            <a:r>
              <a:rPr lang="en-US" sz="1500" dirty="0" smtClean="0"/>
              <a:t>Free Detoxification Kit</a:t>
            </a:r>
          </a:p>
          <a:p>
            <a:pPr lvl="1"/>
            <a:r>
              <a:rPr lang="en-US" sz="1500" dirty="0" smtClean="0"/>
              <a:t>Or discount your services like Body Wraps</a:t>
            </a:r>
          </a:p>
          <a:p>
            <a:pPr marL="342900" lvl="1" indent="0">
              <a:buNone/>
            </a:pPr>
            <a:endParaRPr lang="en-US" dirty="0" smtClean="0"/>
          </a:p>
        </p:txBody>
      </p:sp>
      <p:pic>
        <p:nvPicPr>
          <p:cNvPr id="8194" name="Picture 2" descr="https://crc.clubreduce.com/5_MARKETING/2_ALL/Trade%20Shows/Set%20Up/Expo%20Example%20Set%20Up%20-%20Image%20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3006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304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it Theme2 (1) (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Summit Theme2" id="{718A665C-8674-44B6-B5DB-0B4D69A17002}" vid="{420C94B5-F2CC-4C35-BE5A-E24F081E3DC9}"/>
    </a:ext>
  </a:extLst>
</a:theme>
</file>

<file path=docProps/app.xml><?xml version="1.0" encoding="utf-8"?>
<Properties xmlns="http://schemas.openxmlformats.org/officeDocument/2006/extended-properties" xmlns:vt="http://schemas.openxmlformats.org/officeDocument/2006/docPropsVTypes">
  <Template>Summit Theme2 (1) (2)</Template>
  <TotalTime>8589</TotalTime>
  <Words>874</Words>
  <Application>Microsoft Office PowerPoint</Application>
  <PresentationFormat>On-screen Show (4:3)</PresentationFormat>
  <Paragraphs>71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Summit Theme2 (1) (2)</vt:lpstr>
      <vt:lpstr>Start the New Year with Weight Loss Promotions</vt:lpstr>
      <vt:lpstr>New Beginnings</vt:lpstr>
      <vt:lpstr>Resolutions</vt:lpstr>
      <vt:lpstr>Option 1 Calling Potential Patients</vt:lpstr>
      <vt:lpstr>Option 2 Emailing or Mailing Potential Patients</vt:lpstr>
      <vt:lpstr>Option 3 Schedule Cooperate Luncheons</vt:lpstr>
      <vt:lpstr>Option 4 Wanted or Bandit Signs</vt:lpstr>
      <vt:lpstr>Option 5 Marketing on the Radio</vt:lpstr>
      <vt:lpstr>Option 6 Tradeshows</vt:lpstr>
      <vt:lpstr>Option 7 Reactivate Inactive Patients </vt:lpstr>
      <vt:lpstr>Option 8 New Years Resolutions Seminars</vt:lpstr>
      <vt:lpstr>NEW FLYERS For 2017</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dc:creator>
  <cp:lastModifiedBy>Joe</cp:lastModifiedBy>
  <cp:revision>33</cp:revision>
  <dcterms:created xsi:type="dcterms:W3CDTF">2016-05-18T20:45:07Z</dcterms:created>
  <dcterms:modified xsi:type="dcterms:W3CDTF">2016-12-23T18:50:46Z</dcterms:modified>
</cp:coreProperties>
</file>