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jpe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53" r:id="rId4"/>
    <p:sldId id="333" r:id="rId5"/>
    <p:sldId id="286" r:id="rId6"/>
    <p:sldId id="288" r:id="rId7"/>
    <p:sldId id="287" r:id="rId8"/>
    <p:sldId id="289" r:id="rId9"/>
    <p:sldId id="258" r:id="rId10"/>
    <p:sldId id="375" r:id="rId11"/>
    <p:sldId id="337" r:id="rId12"/>
    <p:sldId id="285" r:id="rId13"/>
    <p:sldId id="352" r:id="rId14"/>
    <p:sldId id="271" r:id="rId15"/>
    <p:sldId id="269" r:id="rId16"/>
    <p:sldId id="268" r:id="rId17"/>
    <p:sldId id="270" r:id="rId18"/>
    <p:sldId id="267" r:id="rId19"/>
    <p:sldId id="377" r:id="rId20"/>
    <p:sldId id="376" r:id="rId21"/>
    <p:sldId id="272" r:id="rId22"/>
    <p:sldId id="379" r:id="rId23"/>
    <p:sldId id="265" r:id="rId24"/>
    <p:sldId id="378" r:id="rId25"/>
    <p:sldId id="290" r:id="rId26"/>
    <p:sldId id="291" r:id="rId27"/>
    <p:sldId id="293" r:id="rId28"/>
    <p:sldId id="339" r:id="rId29"/>
    <p:sldId id="338" r:id="rId30"/>
    <p:sldId id="336" r:id="rId31"/>
    <p:sldId id="361" r:id="rId32"/>
    <p:sldId id="362" r:id="rId33"/>
    <p:sldId id="363" r:id="rId34"/>
    <p:sldId id="380" r:id="rId35"/>
    <p:sldId id="385" r:id="rId36"/>
    <p:sldId id="354" r:id="rId37"/>
    <p:sldId id="381" r:id="rId38"/>
    <p:sldId id="340" r:id="rId39"/>
    <p:sldId id="372" r:id="rId40"/>
    <p:sldId id="356" r:id="rId41"/>
    <p:sldId id="357" r:id="rId42"/>
    <p:sldId id="371" r:id="rId43"/>
    <p:sldId id="358" r:id="rId44"/>
    <p:sldId id="373" r:id="rId45"/>
    <p:sldId id="334" r:id="rId46"/>
    <p:sldId id="374" r:id="rId47"/>
    <p:sldId id="384" r:id="rId48"/>
    <p:sldId id="383" r:id="rId4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6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F8F78-2AC4-467C-A055-38E2B695F65F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F018A-CF5B-419F-8B92-4EB5FD341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FA9EE88-52A6-4DEA-B2D6-1F357986D165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C8FEF65-A512-4AE1-8B81-B7DA49CFC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8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544" y="1146427"/>
            <a:ext cx="7202913" cy="878993"/>
          </a:xfrm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544" y="2222847"/>
            <a:ext cx="7202913" cy="38246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12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337955"/>
            <a:ext cx="7647708" cy="3590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6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97528"/>
            <a:ext cx="7796644" cy="932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4972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6" y="2160590"/>
            <a:ext cx="377190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0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4" y="2419126"/>
            <a:ext cx="7647707" cy="37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7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103" y="1896828"/>
            <a:ext cx="8324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>
              <a:solidFill>
                <a:srgbClr val="1C77A4"/>
              </a:solidFill>
            </a:endParaRPr>
          </a:p>
          <a:p>
            <a:pPr algn="ctr"/>
            <a:endParaRPr lang="en-US" sz="2000" b="1" dirty="0" smtClean="0">
              <a:solidFill>
                <a:srgbClr val="1C77A4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-38898" y="2553472"/>
            <a:ext cx="8627850" cy="878993"/>
          </a:xfrm>
        </p:spPr>
        <p:txBody>
          <a:bodyPr/>
          <a:lstStyle/>
          <a:p>
            <a:pPr algn="r"/>
            <a:r>
              <a:rPr lang="en-US" sz="6000" b="1" dirty="0" smtClean="0">
                <a:solidFill>
                  <a:srgbClr val="1C77A4"/>
                </a:solidFill>
              </a:rPr>
              <a:t>How to Price </a:t>
            </a:r>
            <a:r>
              <a:rPr lang="en-US" sz="6000" b="1" dirty="0" smtClean="0">
                <a:solidFill>
                  <a:srgbClr val="1C77A4"/>
                </a:solidFill>
              </a:rPr>
              <a:t>Your </a:t>
            </a:r>
            <a:r>
              <a:rPr lang="en-US" sz="6000" b="1" dirty="0" smtClean="0">
                <a:solidFill>
                  <a:srgbClr val="1C77A4"/>
                </a:solidFill>
              </a:rPr>
              <a:t>Club Reduce Programs</a:t>
            </a:r>
            <a:r>
              <a:rPr lang="en-US" sz="6200" b="1" dirty="0" smtClean="0">
                <a:solidFill>
                  <a:srgbClr val="1C77A4"/>
                </a:solidFill>
              </a:rPr>
              <a:t/>
            </a:r>
            <a:br>
              <a:rPr lang="en-US" sz="6200" b="1" dirty="0" smtClean="0">
                <a:solidFill>
                  <a:srgbClr val="1C77A4"/>
                </a:solidFill>
              </a:rPr>
            </a:br>
            <a:endParaRPr lang="en-US" sz="3600" b="1" dirty="0">
              <a:solidFill>
                <a:srgbClr val="1C77A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3346740"/>
            <a:ext cx="1371600" cy="1807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9053" y="5275125"/>
            <a:ext cx="67436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i="1" dirty="0" err="1" smtClean="0">
                <a:solidFill>
                  <a:srgbClr val="002060"/>
                </a:solidFill>
              </a:rPr>
              <a:t>Shar</a:t>
            </a:r>
            <a:r>
              <a:rPr lang="en-US" sz="2000" i="1" dirty="0" smtClean="0">
                <a:solidFill>
                  <a:srgbClr val="002060"/>
                </a:solidFill>
              </a:rPr>
              <a:t> Lewis</a:t>
            </a:r>
            <a:endParaRPr lang="en-US" sz="1600" i="1" dirty="0" smtClean="0"/>
          </a:p>
          <a:p>
            <a:pPr algn="r"/>
            <a:r>
              <a:rPr lang="en-US" sz="1600" i="1" dirty="0" smtClean="0"/>
              <a:t>Club Reduce Consultant</a:t>
            </a:r>
          </a:p>
          <a:p>
            <a:pPr algn="r"/>
            <a:r>
              <a:rPr lang="en-US" sz="1600" i="1" dirty="0" smtClean="0"/>
              <a:t>Vice President of Business Development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613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" y="857307"/>
            <a:ext cx="8905875" cy="9069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</a:rPr>
              <a:t>Foods to Avoid/Foods to Enjoy</a:t>
            </a:r>
            <a:endParaRPr lang="en-US" sz="4800" b="1" dirty="0">
              <a:solidFill>
                <a:srgbClr val="1C77A4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86952" y="1784038"/>
            <a:ext cx="5794503" cy="3354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 DAIRY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 COFFEE, SODA, ALCOHOL or SUGARY DRINKS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Nothing out of a BOX, BAG, CAN or DRIVE THRU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Yes to FRESH FRUITS and VEGGIES (fruit added after day 23 if on candida)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Yes to ORGANIC LEAN MEATS and EGGS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Yes to BROWN RICE, QUINOA and LENTILS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http://www.holsteinworld.com/images/Dairy_produc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1" y="5314638"/>
            <a:ext cx="1580231" cy="10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exerciseandnutritionworks.com/newsletters/images/soda-t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90" y="5314638"/>
            <a:ext cx="972402" cy="10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iran-daily.com/File/File/1389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70" y="5216658"/>
            <a:ext cx="1741444" cy="10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graphics8.nytimes.com/images/2007/08/10/nyregion/10chikenfish.sp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32" y="5191808"/>
            <a:ext cx="2260516" cy="106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indihealthy.com/wp-content/uploads/2015/12/Effects-and-Dangers-of-Eating-Junk-Food-For-Heal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10" y="5222085"/>
            <a:ext cx="1532243" cy="10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clker.com/cliparts/T/G/C/H/K/W/no-sign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8" y="5232280"/>
            <a:ext cx="1174795" cy="117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clker.com/cliparts/T/G/C/H/K/W/no-sign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30" y="5224103"/>
            <a:ext cx="1174795" cy="117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clker.com/cliparts/T/G/C/H/K/W/no-sign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08" y="5198068"/>
            <a:ext cx="1174795" cy="117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www.clker.com/cliparts/2/k/n/l/C/Q/transparent-green-checkmark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75" y="5457793"/>
            <a:ext cx="759907" cy="7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clker.com/cliparts/2/k/n/l/C/Q/transparent-green-checkmark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50" y="5464763"/>
            <a:ext cx="759907" cy="7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www.clker.com/cliparts/2/k/n/l/C/Q/transparent-green-checkmark-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18" y="5457793"/>
            <a:ext cx="759907" cy="7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97" y="784865"/>
            <a:ext cx="8315325" cy="112634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</a:rPr>
              <a:t>Treatments &amp; Services</a:t>
            </a:r>
            <a:endParaRPr lang="en-US" sz="4800" b="1" dirty="0">
              <a:solidFill>
                <a:srgbClr val="1C77A4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96191" y="1828797"/>
            <a:ext cx="3958936" cy="4145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Weekly Coaching Visit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Solutions4 Supplements &amp; Food Guidelines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Exercise with Oxygen Therapy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Whole Body Vibration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Infrared Sauna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Detoxifying Body Wrap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Self Mastery Technology – SMT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What else do you have to offer? Use all or none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54" y="1963880"/>
            <a:ext cx="3982021" cy="39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44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9772" y="913921"/>
            <a:ext cx="8676409" cy="753668"/>
          </a:xfrm>
        </p:spPr>
        <p:txBody>
          <a:bodyPr/>
          <a:lstStyle/>
          <a:p>
            <a:pPr algn="ctr"/>
            <a:r>
              <a:rPr lang="en-US" sz="4500" b="1" dirty="0" smtClean="0">
                <a:solidFill>
                  <a:srgbClr val="1C77A4"/>
                </a:solidFill>
              </a:rPr>
              <a:t>Weekly Coaching Visit</a:t>
            </a:r>
            <a:endParaRPr lang="en-US" sz="4500" b="1" dirty="0">
              <a:solidFill>
                <a:srgbClr val="1C77A4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032942" y="1874520"/>
            <a:ext cx="4341015" cy="392231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Studies show that working with a health coach increases compliance and weight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Weekly visit and phone/text support – celebrate success and pin point areas for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Track food intake and calories in food journal – aware of eating behaviors &amp; ways to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Set specific goal and have a reward when achieved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29734995"/>
              </p:ext>
            </p:extLst>
          </p:nvPr>
        </p:nvGraphicFramePr>
        <p:xfrm>
          <a:off x="518746" y="1765049"/>
          <a:ext cx="3253154" cy="4553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Document" r:id="rId4" imgW="6108479" imgH="8549766" progId="Word.Document.8">
                  <p:embed/>
                </p:oleObj>
              </mc:Choice>
              <mc:Fallback>
                <p:oleObj name="Document" r:id="rId4" imgW="6108479" imgH="8549766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46" y="1765049"/>
                        <a:ext cx="3253154" cy="4553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1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9772" y="913921"/>
            <a:ext cx="8676409" cy="753668"/>
          </a:xfrm>
        </p:spPr>
        <p:txBody>
          <a:bodyPr/>
          <a:lstStyle/>
          <a:p>
            <a:pPr algn="ctr"/>
            <a:r>
              <a:rPr lang="en-US" sz="4500" b="1" dirty="0" smtClean="0">
                <a:solidFill>
                  <a:srgbClr val="1C77A4"/>
                </a:solidFill>
              </a:rPr>
              <a:t>Solutions4 Supplements</a:t>
            </a:r>
            <a:endParaRPr lang="en-US" sz="4500" b="1" dirty="0">
              <a:solidFill>
                <a:srgbClr val="1C77A4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6700" y="1809011"/>
            <a:ext cx="4450080" cy="403178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Supplements are critical for healing and weight loss.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sym typeface="Symbol"/>
              </a:rPr>
              <a:t>Solutions4 products are produced to Japanese Standards.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sym typeface="Symbol"/>
              </a:rPr>
              <a:t>U </a:t>
            </a:r>
            <a:r>
              <a:rPr lang="en-US" sz="1600" dirty="0">
                <a:solidFill>
                  <a:schemeClr val="tx1"/>
                </a:solidFill>
              </a:rPr>
              <a:t>.S. standards allow up to 50% fillers.  Japanese standards </a:t>
            </a:r>
            <a:r>
              <a:rPr lang="en-US" sz="1600" dirty="0" smtClean="0">
                <a:solidFill>
                  <a:schemeClr val="tx1"/>
                </a:solidFill>
              </a:rPr>
              <a:t>allow </a:t>
            </a:r>
            <a:r>
              <a:rPr lang="en-US" sz="1600" dirty="0">
                <a:solidFill>
                  <a:schemeClr val="tx1"/>
                </a:solidFill>
              </a:rPr>
              <a:t>less than 1% fillers, so all of </a:t>
            </a:r>
            <a:r>
              <a:rPr lang="en-US" sz="1600" dirty="0" smtClean="0">
                <a:solidFill>
                  <a:schemeClr val="tx1"/>
                </a:solidFill>
              </a:rPr>
              <a:t>the S4 </a:t>
            </a:r>
            <a:r>
              <a:rPr lang="en-US" sz="1600" dirty="0">
                <a:solidFill>
                  <a:schemeClr val="tx1"/>
                </a:solidFill>
              </a:rPr>
              <a:t>products are pure, concentrated and </a:t>
            </a:r>
            <a:r>
              <a:rPr lang="en-US" sz="1600" dirty="0" smtClean="0">
                <a:solidFill>
                  <a:schemeClr val="tx1"/>
                </a:solidFill>
              </a:rPr>
              <a:t>effective.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Quality of the ingredients in the supplements matters.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How the supplements are created matters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Your body’s ability to absorb the supplements matters.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Solutions4 supplements are tested for quality and proven effective.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79" y="2099016"/>
            <a:ext cx="1517042" cy="2988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06" y="2099016"/>
            <a:ext cx="1544677" cy="3042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47" y="2644530"/>
            <a:ext cx="1764589" cy="29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51162" y="627321"/>
            <a:ext cx="7830206" cy="1586215"/>
          </a:xfrm>
        </p:spPr>
        <p:txBody>
          <a:bodyPr/>
          <a:lstStyle/>
          <a:p>
            <a:pPr algn="ctr"/>
            <a:r>
              <a:rPr lang="en-US" sz="4500" b="1" dirty="0" smtClean="0">
                <a:solidFill>
                  <a:srgbClr val="1C77A4"/>
                </a:solidFill>
              </a:rPr>
              <a:t>Exercise with Oxygen Therapy (</a:t>
            </a:r>
            <a:r>
              <a:rPr lang="en-US" sz="4500" b="1" dirty="0" err="1" smtClean="0">
                <a:solidFill>
                  <a:srgbClr val="1C77A4"/>
                </a:solidFill>
              </a:rPr>
              <a:t>EWOT</a:t>
            </a:r>
            <a:r>
              <a:rPr lang="en-US" sz="4500" b="1" dirty="0" smtClean="0">
                <a:solidFill>
                  <a:srgbClr val="1C77A4"/>
                </a:solidFill>
              </a:rPr>
              <a:t>)</a:t>
            </a:r>
            <a:endParaRPr lang="en-US" sz="4500" b="1" dirty="0">
              <a:solidFill>
                <a:srgbClr val="1C77A4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18160" y="2606039"/>
            <a:ext cx="4588944" cy="3987347"/>
          </a:xfrm>
        </p:spPr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Helps oxygen </a:t>
            </a:r>
            <a:r>
              <a:rPr lang="en-US" sz="2000" dirty="0">
                <a:solidFill>
                  <a:schemeClr val="tx1"/>
                </a:solidFill>
              </a:rPr>
              <a:t>reach every tissue of the body, boosting </a:t>
            </a:r>
            <a:r>
              <a:rPr lang="en-US" sz="2000" dirty="0" smtClean="0">
                <a:solidFill>
                  <a:schemeClr val="tx1"/>
                </a:solidFill>
              </a:rPr>
              <a:t>the metabolism </a:t>
            </a:r>
            <a:r>
              <a:rPr lang="en-US" sz="2000" dirty="0">
                <a:solidFill>
                  <a:schemeClr val="tx1"/>
                </a:solidFill>
              </a:rPr>
              <a:t>and providing </a:t>
            </a:r>
            <a:r>
              <a:rPr lang="en-US" sz="2000" dirty="0" smtClean="0">
                <a:solidFill>
                  <a:schemeClr val="tx1"/>
                </a:solidFill>
              </a:rPr>
              <a:t>your patients </a:t>
            </a:r>
            <a:r>
              <a:rPr lang="en-US" sz="2000" dirty="0">
                <a:solidFill>
                  <a:schemeClr val="tx1"/>
                </a:solidFill>
              </a:rPr>
              <a:t>with an immediate increase in endurance and energy.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Increases </a:t>
            </a:r>
            <a:r>
              <a:rPr lang="en-US" sz="2000" dirty="0">
                <a:solidFill>
                  <a:schemeClr val="tx1"/>
                </a:solidFill>
              </a:rPr>
              <a:t>basic cellular </a:t>
            </a:r>
            <a:r>
              <a:rPr lang="en-US" sz="2000" dirty="0" smtClean="0">
                <a:solidFill>
                  <a:schemeClr val="tx1"/>
                </a:solidFill>
              </a:rPr>
              <a:t>life providing </a:t>
            </a:r>
            <a:r>
              <a:rPr lang="en-US" sz="2000" dirty="0">
                <a:solidFill>
                  <a:schemeClr val="tx1"/>
                </a:solidFill>
              </a:rPr>
              <a:t>anti-aging </a:t>
            </a:r>
            <a:r>
              <a:rPr lang="en-US" sz="2000" dirty="0" smtClean="0">
                <a:solidFill>
                  <a:schemeClr val="tx1"/>
                </a:solidFill>
              </a:rPr>
              <a:t>benefits</a:t>
            </a:r>
            <a:r>
              <a:rPr lang="en-US" sz="20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3074" name="Picture 2" descr="http://avalono2.com/wp-content/uploads/2012/12/ewot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r="19101"/>
          <a:stretch/>
        </p:blipFill>
        <p:spPr bwMode="auto">
          <a:xfrm>
            <a:off x="5466991" y="2404925"/>
            <a:ext cx="2819862" cy="353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46387" y="851575"/>
            <a:ext cx="7830206" cy="753668"/>
          </a:xfrm>
        </p:spPr>
        <p:txBody>
          <a:bodyPr/>
          <a:lstStyle/>
          <a:p>
            <a:pPr algn="ctr"/>
            <a:r>
              <a:rPr lang="en-US" sz="4500" b="1" dirty="0" smtClean="0">
                <a:solidFill>
                  <a:srgbClr val="1C77A4"/>
                </a:solidFill>
              </a:rPr>
              <a:t>Whole Body Vibration</a:t>
            </a:r>
            <a:endParaRPr lang="en-US" sz="4500" b="1" dirty="0">
              <a:solidFill>
                <a:srgbClr val="1C77A4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512127" y="2133599"/>
            <a:ext cx="5323530" cy="4013483"/>
          </a:xfrm>
        </p:spPr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Used for the astronauts by NASA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Helps patients burn </a:t>
            </a:r>
            <a:r>
              <a:rPr lang="en-US" sz="2000" dirty="0">
                <a:solidFill>
                  <a:schemeClr val="tx1"/>
                </a:solidFill>
              </a:rPr>
              <a:t>fat, build strength, improve circulation, and decrease stress hormones in the body.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10 minutes on the Whole Body Vibration provides the approximate equivalent of 1 hour of regular exercise!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2" y="1800496"/>
            <a:ext cx="2657966" cy="4434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6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46387" y="778838"/>
            <a:ext cx="7830206" cy="753668"/>
          </a:xfrm>
        </p:spPr>
        <p:txBody>
          <a:bodyPr/>
          <a:lstStyle/>
          <a:p>
            <a:pPr algn="ctr"/>
            <a:r>
              <a:rPr lang="en-US" sz="4500" b="1" dirty="0" smtClean="0">
                <a:solidFill>
                  <a:srgbClr val="1C77A4"/>
                </a:solidFill>
              </a:rPr>
              <a:t>Infrared Sauna</a:t>
            </a:r>
            <a:endParaRPr lang="en-US" sz="4500" b="1" dirty="0">
              <a:solidFill>
                <a:srgbClr val="1C77A4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9953" y="2005445"/>
            <a:ext cx="5350555" cy="4075516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Sweating </a:t>
            </a:r>
            <a:r>
              <a:rPr lang="en-US" sz="2000" dirty="0">
                <a:solidFill>
                  <a:schemeClr val="tx1"/>
                </a:solidFill>
              </a:rPr>
              <a:t>is one of the body’s natural </a:t>
            </a:r>
            <a:r>
              <a:rPr lang="en-US" sz="2000" u="sng" dirty="0">
                <a:solidFill>
                  <a:schemeClr val="tx1"/>
                </a:solidFill>
              </a:rPr>
              <a:t>detoxification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systems.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t </a:t>
            </a:r>
            <a:r>
              <a:rPr lang="en-US" sz="2000" dirty="0">
                <a:solidFill>
                  <a:schemeClr val="tx1"/>
                </a:solidFill>
              </a:rPr>
              <a:t>cleanses the skin, flushes out toxins, and helps </a:t>
            </a:r>
            <a:r>
              <a:rPr lang="en-US" sz="2000" dirty="0" smtClean="0">
                <a:solidFill>
                  <a:schemeClr val="tx1"/>
                </a:solidFill>
              </a:rPr>
              <a:t>the body </a:t>
            </a:r>
            <a:r>
              <a:rPr lang="en-US" sz="2000" dirty="0">
                <a:solidFill>
                  <a:schemeClr val="tx1"/>
                </a:solidFill>
              </a:rPr>
              <a:t>heal.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Infrared Sauna can burn up to 600 calories in half an hour.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This is the equivalent of running 10-15 </a:t>
            </a:r>
            <a:r>
              <a:rPr lang="en-US" sz="2000" dirty="0" smtClean="0">
                <a:solidFill>
                  <a:schemeClr val="tx1"/>
                </a:solidFill>
              </a:rPr>
              <a:t>miles!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Your patients will love how relaxing weight loss can be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lauralondonfitness.com/uploads/sau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r="25779" b="851"/>
          <a:stretch/>
        </p:blipFill>
        <p:spPr bwMode="auto">
          <a:xfrm>
            <a:off x="5735783" y="1680373"/>
            <a:ext cx="3027696" cy="431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46387" y="861966"/>
            <a:ext cx="7830206" cy="753668"/>
          </a:xfrm>
        </p:spPr>
        <p:txBody>
          <a:bodyPr/>
          <a:lstStyle/>
          <a:p>
            <a:pPr algn="ctr"/>
            <a:r>
              <a:rPr lang="en-US" sz="4500" b="1" dirty="0" smtClean="0">
                <a:solidFill>
                  <a:srgbClr val="1C77A4"/>
                </a:solidFill>
              </a:rPr>
              <a:t>Detoxifying Body Wraps</a:t>
            </a:r>
            <a:endParaRPr lang="en-US" sz="4500" b="1" dirty="0">
              <a:solidFill>
                <a:srgbClr val="1C77A4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96191" y="1906925"/>
            <a:ext cx="4748645" cy="418846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cream used in our Body Wraps was formulated by a biochemist from UCLA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Body Wraps aid in </a:t>
            </a:r>
            <a:r>
              <a:rPr lang="en-US" sz="2000" u="sng" dirty="0" smtClean="0">
                <a:solidFill>
                  <a:schemeClr val="tx1"/>
                </a:solidFill>
              </a:rPr>
              <a:t>detoxification</a:t>
            </a:r>
            <a:r>
              <a:rPr lang="en-US" sz="2000" dirty="0" smtClean="0">
                <a:solidFill>
                  <a:schemeClr val="tx1"/>
                </a:solidFill>
              </a:rPr>
              <a:t> and promote healthy inch loss.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wraps remove cellulite by targeting and removing the toxins trapped in your connective tissue.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Patients can expect to </a:t>
            </a:r>
            <a:r>
              <a:rPr lang="en-US" sz="2000" u="sng" dirty="0" smtClean="0">
                <a:solidFill>
                  <a:schemeClr val="tx1"/>
                </a:solidFill>
              </a:rPr>
              <a:t>lose 4-14 inches in one hour</a:t>
            </a:r>
            <a:r>
              <a:rPr lang="en-US" sz="2000" dirty="0" smtClean="0">
                <a:solidFill>
                  <a:schemeClr val="tx1"/>
                </a:solidFill>
              </a:rPr>
              <a:t>!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1" y="1750403"/>
            <a:ext cx="2786304" cy="417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5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46387" y="830793"/>
            <a:ext cx="7830206" cy="753668"/>
          </a:xfrm>
        </p:spPr>
        <p:txBody>
          <a:bodyPr/>
          <a:lstStyle/>
          <a:p>
            <a:pPr algn="ctr"/>
            <a:r>
              <a:rPr lang="en-US" sz="4500" b="1" dirty="0" smtClean="0">
                <a:solidFill>
                  <a:srgbClr val="1C77A4"/>
                </a:solidFill>
              </a:rPr>
              <a:t>Self-Mastery Technology</a:t>
            </a:r>
            <a:endParaRPr lang="en-US" sz="4500" b="1" dirty="0">
              <a:solidFill>
                <a:srgbClr val="1C77A4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177145" y="1766456"/>
            <a:ext cx="4779819" cy="446720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Light and sound technology that helps patients deal with the emotional and stressful aspects of weight loss.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SMT sessions </a:t>
            </a:r>
            <a:r>
              <a:rPr lang="en-US" sz="1900" dirty="0">
                <a:solidFill>
                  <a:schemeClr val="tx1"/>
                </a:solidFill>
              </a:rPr>
              <a:t>help make weight loss permanent. </a:t>
            </a:r>
            <a:endParaRPr lang="en-US" sz="19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err="1" smtClean="0">
                <a:solidFill>
                  <a:schemeClr val="tx1"/>
                </a:solidFill>
              </a:rPr>
              <a:t>SMT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sessions help </a:t>
            </a:r>
            <a:r>
              <a:rPr lang="en-US" sz="1900" dirty="0" smtClean="0">
                <a:solidFill>
                  <a:schemeClr val="tx1"/>
                </a:solidFill>
              </a:rPr>
              <a:t>patients regain </a:t>
            </a:r>
            <a:r>
              <a:rPr lang="en-US" sz="1900" dirty="0">
                <a:solidFill>
                  <a:schemeClr val="tx1"/>
                </a:solidFill>
              </a:rPr>
              <a:t>control </a:t>
            </a:r>
            <a:r>
              <a:rPr lang="en-US" sz="1900" dirty="0" smtClean="0">
                <a:solidFill>
                  <a:schemeClr val="tx1"/>
                </a:solidFill>
              </a:rPr>
              <a:t>over their lives and </a:t>
            </a:r>
            <a:r>
              <a:rPr lang="en-US" sz="1900" dirty="0">
                <a:solidFill>
                  <a:schemeClr val="tx1"/>
                </a:solidFill>
              </a:rPr>
              <a:t>overcome emotional </a:t>
            </a:r>
            <a:r>
              <a:rPr lang="en-US" sz="1900" dirty="0" smtClean="0">
                <a:solidFill>
                  <a:schemeClr val="tx1"/>
                </a:solidFill>
              </a:rPr>
              <a:t>eating.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Each session makes it easier to tune out stress and make healthier choices!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What other weight loss program does that? </a:t>
            </a:r>
          </a:p>
        </p:txBody>
      </p:sp>
      <p:pic>
        <p:nvPicPr>
          <p:cNvPr id="1026" name="Picture 2" descr="heads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r="11249"/>
          <a:stretch/>
        </p:blipFill>
        <p:spPr bwMode="auto">
          <a:xfrm>
            <a:off x="457134" y="1906120"/>
            <a:ext cx="3514283" cy="402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182" y="3223966"/>
            <a:ext cx="8181975" cy="753668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1C77A4"/>
                </a:solidFill>
              </a:rPr>
              <a:t>Additional Services you May Want to Offer</a:t>
            </a:r>
            <a:endParaRPr lang="en-US" sz="60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578" y="1042055"/>
            <a:ext cx="7830206" cy="753668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</a:rPr>
              <a:t>Presentation Takeaways</a:t>
            </a:r>
            <a:endParaRPr lang="en-US" sz="4800" b="1" dirty="0">
              <a:solidFill>
                <a:srgbClr val="1C77A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75" y="2104116"/>
            <a:ext cx="42027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 smtClean="0"/>
              <a:t>Basic Program Breakdown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 smtClean="0"/>
              <a:t>Foods to Avoid/Foods to            Enjoy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 smtClean="0"/>
              <a:t>Services to Offer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 smtClean="0"/>
              <a:t>How to Price a Program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 smtClean="0"/>
              <a:t>What Makes Us Different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endParaRPr lang="en-US" sz="2400" dirty="0"/>
          </a:p>
          <a:p>
            <a:pPr marL="342900" indent="-342900">
              <a:spcBef>
                <a:spcPts val="1200"/>
              </a:spcBef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100" name="Picture 4" descr="http://www.backgroundsy.com/file/large/notebook-with-penci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t="6469" r="23501" b="4687"/>
          <a:stretch/>
        </p:blipFill>
        <p:spPr bwMode="auto">
          <a:xfrm>
            <a:off x="5220125" y="1950720"/>
            <a:ext cx="3145606" cy="40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9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46387" y="820402"/>
            <a:ext cx="7830206" cy="753668"/>
          </a:xfrm>
        </p:spPr>
        <p:txBody>
          <a:bodyPr/>
          <a:lstStyle/>
          <a:p>
            <a:pPr algn="ctr"/>
            <a:r>
              <a:rPr lang="en-US" sz="4500" b="1" dirty="0" err="1" smtClean="0">
                <a:solidFill>
                  <a:srgbClr val="1C77A4"/>
                </a:solidFill>
              </a:rPr>
              <a:t>LipoLight</a:t>
            </a:r>
            <a:r>
              <a:rPr lang="en-US" sz="4500" b="1" dirty="0" smtClean="0">
                <a:solidFill>
                  <a:srgbClr val="1C77A4"/>
                </a:solidFill>
              </a:rPr>
              <a:t>/</a:t>
            </a:r>
            <a:r>
              <a:rPr lang="en-US" sz="4500" b="1" dirty="0" err="1" smtClean="0">
                <a:solidFill>
                  <a:srgbClr val="1C77A4"/>
                </a:solidFill>
              </a:rPr>
              <a:t>LipoLaser</a:t>
            </a:r>
            <a:endParaRPr lang="en-US" sz="4500" b="1" dirty="0">
              <a:solidFill>
                <a:srgbClr val="1C77A4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81891" y="1865456"/>
            <a:ext cx="4322618" cy="423902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LipoLight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</a:rPr>
              <a:t>LipoLaser</a:t>
            </a:r>
            <a:r>
              <a:rPr lang="en-US" sz="2000" dirty="0" smtClean="0">
                <a:solidFill>
                  <a:schemeClr val="tx1"/>
                </a:solidFill>
              </a:rPr>
              <a:t> treatments help patients achieve inch-loss results without turning to expensive and painful surgeries.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Helps to break down and melt fat deposits inside the fat cell – shrinking the size of the fat cells.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You can offer </a:t>
            </a:r>
            <a:r>
              <a:rPr lang="en-US" sz="2000" dirty="0" err="1">
                <a:solidFill>
                  <a:schemeClr val="tx1"/>
                </a:solidFill>
              </a:rPr>
              <a:t>LipoLight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LipoLaser</a:t>
            </a:r>
            <a:r>
              <a:rPr lang="en-US" sz="2000" dirty="0">
                <a:solidFill>
                  <a:schemeClr val="tx1"/>
                </a:solidFill>
              </a:rPr>
              <a:t> as a stand-alone </a:t>
            </a:r>
            <a:r>
              <a:rPr lang="en-US" sz="2000" dirty="0" smtClean="0">
                <a:solidFill>
                  <a:schemeClr val="tx1"/>
                </a:solidFill>
              </a:rPr>
              <a:t>program </a:t>
            </a:r>
            <a:r>
              <a:rPr lang="en-US" sz="2000" dirty="0">
                <a:solidFill>
                  <a:schemeClr val="tx1"/>
                </a:solidFill>
              </a:rPr>
              <a:t>or </a:t>
            </a:r>
            <a:r>
              <a:rPr lang="en-US" sz="2000" dirty="0" smtClean="0">
                <a:solidFill>
                  <a:schemeClr val="tx1"/>
                </a:solidFill>
              </a:rPr>
              <a:t>as an upsell to one </a:t>
            </a:r>
            <a:r>
              <a:rPr lang="en-US" sz="2000" dirty="0">
                <a:solidFill>
                  <a:schemeClr val="tx1"/>
                </a:solidFill>
              </a:rPr>
              <a:t>of our programs!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 descr="http://maloneydc.com/wp-content/uploads/2013/09/girl_front_with_strap_and_pads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r="22345"/>
          <a:stretch/>
        </p:blipFill>
        <p:spPr bwMode="auto">
          <a:xfrm>
            <a:off x="5101936" y="1938193"/>
            <a:ext cx="3417189" cy="414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litechiropractic.org/wp-content/uploads/2014/01/tabmo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33" y="1756779"/>
            <a:ext cx="4496901" cy="349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800" y="878419"/>
            <a:ext cx="8553450" cy="753668"/>
          </a:xfrm>
        </p:spPr>
        <p:txBody>
          <a:bodyPr/>
          <a:lstStyle/>
          <a:p>
            <a:pPr algn="ctr"/>
            <a:r>
              <a:rPr lang="en-US" sz="4100" b="1" dirty="0" smtClean="0">
                <a:solidFill>
                  <a:srgbClr val="1C77A4"/>
                </a:solidFill>
              </a:rPr>
              <a:t>Pain and Neuropathy Treatments</a:t>
            </a:r>
            <a:endParaRPr lang="en-US" sz="4100" b="1" dirty="0">
              <a:solidFill>
                <a:srgbClr val="1C77A4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67256" y="1772019"/>
            <a:ext cx="5176343" cy="467130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err="1" smtClean="0">
                <a:solidFill>
                  <a:schemeClr val="tx1"/>
                </a:solidFill>
              </a:rPr>
              <a:t>TeslaMax</a:t>
            </a:r>
            <a:endParaRPr lang="en-US" sz="23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Leg Wraps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Light 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Spinal Decompression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Cold Laser 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10-Watt Laser 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Active Therapeutic Movement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smtClean="0">
                <a:solidFill>
                  <a:schemeClr val="tx1"/>
                </a:solidFill>
              </a:rPr>
              <a:t>Kinesio</a:t>
            </a:r>
            <a:r>
              <a:rPr lang="en-US" sz="2300" dirty="0" smtClean="0">
                <a:solidFill>
                  <a:schemeClr val="tx1"/>
                </a:solidFill>
              </a:rPr>
              <a:t> Tape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tx1"/>
                </a:solidFill>
              </a:rPr>
              <a:t>Vibratory Massage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800" y="878419"/>
            <a:ext cx="8553450" cy="753668"/>
          </a:xfrm>
        </p:spPr>
        <p:txBody>
          <a:bodyPr/>
          <a:lstStyle/>
          <a:p>
            <a:pPr algn="ctr"/>
            <a:r>
              <a:rPr lang="en-US" sz="4100" b="1" dirty="0" smtClean="0">
                <a:solidFill>
                  <a:srgbClr val="1C77A4"/>
                </a:solidFill>
              </a:rPr>
              <a:t>Other Treatments and Services</a:t>
            </a:r>
            <a:endParaRPr lang="en-US" sz="4100" b="1" dirty="0">
              <a:solidFill>
                <a:srgbClr val="1C77A4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118127" y="2125756"/>
            <a:ext cx="2994515" cy="38246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Gym Membership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Massage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Chiropractic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Energy Work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1" y="1775144"/>
            <a:ext cx="3520134" cy="2262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0" y="4189711"/>
            <a:ext cx="3520134" cy="21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4012" y="4426115"/>
            <a:ext cx="8181975" cy="753668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1C77A4"/>
                </a:solidFill>
              </a:rPr>
              <a:t>Decide What Treatments &amp; Services You Will Offer With Your Programs</a:t>
            </a:r>
            <a:endParaRPr lang="en-US" sz="60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5186" y="4571588"/>
            <a:ext cx="8181975" cy="753668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1C77A4"/>
                </a:solidFill>
              </a:rPr>
              <a:t>Now Let’s Price Your Programs with the Services you Will Offer</a:t>
            </a:r>
            <a:endParaRPr lang="en-US" sz="60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46387" y="960681"/>
            <a:ext cx="7830206" cy="753668"/>
          </a:xfrm>
        </p:spPr>
        <p:txBody>
          <a:bodyPr/>
          <a:lstStyle/>
          <a:p>
            <a:pPr algn="ctr"/>
            <a:r>
              <a:rPr lang="en-US" sz="4300" b="1" dirty="0" smtClean="0">
                <a:solidFill>
                  <a:srgbClr val="1C77A4"/>
                </a:solidFill>
              </a:rPr>
              <a:t>Start with the Cost of the Kit</a:t>
            </a:r>
            <a:endParaRPr lang="en-US" sz="4300" b="1" dirty="0">
              <a:solidFill>
                <a:srgbClr val="1C77A4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78083" y="2091308"/>
            <a:ext cx="6587835" cy="40393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20-Day Rejuvenation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Kit </a:t>
            </a:r>
            <a:r>
              <a:rPr lang="en-US" sz="2000" dirty="0">
                <a:solidFill>
                  <a:schemeClr val="tx1"/>
                </a:solidFill>
              </a:rPr>
              <a:t>costs $</a:t>
            </a:r>
            <a:r>
              <a:rPr lang="en-US" sz="2000" dirty="0" smtClean="0">
                <a:solidFill>
                  <a:schemeClr val="tx1"/>
                </a:solidFill>
              </a:rPr>
              <a:t>289 (retail)/ $145 (your price)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5-Week </a:t>
            </a:r>
            <a:r>
              <a:rPr lang="en-US" sz="2600" dirty="0">
                <a:solidFill>
                  <a:schemeClr val="tx1"/>
                </a:solidFill>
              </a:rPr>
              <a:t>Candida 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Kit </a:t>
            </a:r>
            <a:r>
              <a:rPr lang="en-US" sz="2000" dirty="0">
                <a:solidFill>
                  <a:schemeClr val="tx1"/>
                </a:solidFill>
              </a:rPr>
              <a:t>costs </a:t>
            </a:r>
            <a:r>
              <a:rPr lang="en-US" sz="2000" dirty="0" smtClean="0">
                <a:solidFill>
                  <a:schemeClr val="tx1"/>
                </a:solidFill>
              </a:rPr>
              <a:t>$661 (retail)/ $</a:t>
            </a:r>
            <a:r>
              <a:rPr lang="en-US" sz="2000" dirty="0">
                <a:solidFill>
                  <a:schemeClr val="tx1"/>
                </a:solidFill>
              </a:rPr>
              <a:t>331 (your price)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12-Week Candida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Kit </a:t>
            </a:r>
            <a:r>
              <a:rPr lang="en-US" sz="2000" dirty="0">
                <a:solidFill>
                  <a:schemeClr val="tx1"/>
                </a:solidFill>
              </a:rPr>
              <a:t>costs $</a:t>
            </a:r>
            <a:r>
              <a:rPr lang="en-US" sz="2000" dirty="0" smtClean="0">
                <a:solidFill>
                  <a:schemeClr val="tx1"/>
                </a:solidFill>
              </a:rPr>
              <a:t>1,014 (retail)/ $</a:t>
            </a:r>
            <a:r>
              <a:rPr lang="en-US" sz="2000" dirty="0">
                <a:solidFill>
                  <a:schemeClr val="tx1"/>
                </a:solidFill>
              </a:rPr>
              <a:t>507 (your price)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Neuropathy Breakthrough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Kit costs $838 (retail)/ $</a:t>
            </a:r>
            <a:r>
              <a:rPr lang="en-US" sz="2000" dirty="0">
                <a:solidFill>
                  <a:schemeClr val="tx1"/>
                </a:solidFill>
              </a:rPr>
              <a:t>419 (your price)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46387" y="1345148"/>
            <a:ext cx="7830206" cy="753668"/>
          </a:xfrm>
        </p:spPr>
        <p:txBody>
          <a:bodyPr/>
          <a:lstStyle/>
          <a:p>
            <a:pPr algn="ctr"/>
            <a:r>
              <a:rPr lang="en-US" sz="4300" b="1" dirty="0" smtClean="0">
                <a:solidFill>
                  <a:srgbClr val="1C77A4"/>
                </a:solidFill>
              </a:rPr>
              <a:t>Add the Price for Services You’ll Offer</a:t>
            </a:r>
            <a:endParaRPr lang="en-US" sz="4300" b="1" dirty="0">
              <a:solidFill>
                <a:srgbClr val="1C77A4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75509" y="2145678"/>
            <a:ext cx="6874302" cy="41884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We price our services as follows:</a:t>
            </a:r>
          </a:p>
          <a:p>
            <a:endParaRPr lang="en-US" sz="8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$60 </a:t>
            </a:r>
            <a:r>
              <a:rPr lang="en-US" sz="2000" dirty="0">
                <a:solidFill>
                  <a:schemeClr val="tx1"/>
                </a:solidFill>
              </a:rPr>
              <a:t>for a Weekly </a:t>
            </a:r>
            <a:r>
              <a:rPr lang="en-US" sz="2000" dirty="0" smtClean="0">
                <a:solidFill>
                  <a:schemeClr val="tx1"/>
                </a:solidFill>
              </a:rPr>
              <a:t>Coaching Visit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$50 for Exercise with Oxygen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$50 for Whole Body </a:t>
            </a:r>
            <a:r>
              <a:rPr lang="en-US" sz="2000" dirty="0" smtClean="0">
                <a:solidFill>
                  <a:schemeClr val="tx1"/>
                </a:solidFill>
              </a:rPr>
              <a:t>Vibration with Exercise with Oxygen 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$50 for an Infrared Sauna </a:t>
            </a:r>
            <a:r>
              <a:rPr lang="en-US" sz="2000" dirty="0" smtClean="0">
                <a:solidFill>
                  <a:schemeClr val="tx1"/>
                </a:solidFill>
              </a:rPr>
              <a:t>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$125 for a Detoxifying Body Wrap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$50 for a Self-Mastery Technology (SMT)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$125 for </a:t>
            </a:r>
            <a:r>
              <a:rPr lang="en-US" sz="2000" dirty="0" err="1" smtClean="0">
                <a:solidFill>
                  <a:schemeClr val="tx1"/>
                </a:solidFill>
              </a:rPr>
              <a:t>LipoLight</a:t>
            </a:r>
            <a:r>
              <a:rPr lang="en-US" sz="2000" dirty="0" smtClean="0">
                <a:solidFill>
                  <a:schemeClr val="tx1"/>
                </a:solidFill>
              </a:rPr>
              <a:t> or </a:t>
            </a:r>
            <a:r>
              <a:rPr lang="en-US" sz="2000" dirty="0" err="1" smtClean="0">
                <a:solidFill>
                  <a:schemeClr val="tx1"/>
                </a:solidFill>
              </a:rPr>
              <a:t>LipoLaser</a:t>
            </a:r>
            <a:r>
              <a:rPr lang="en-US" sz="2000" dirty="0" smtClean="0">
                <a:solidFill>
                  <a:schemeClr val="tx1"/>
                </a:solidFill>
              </a:rPr>
              <a:t> Treatments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7035" y="1676725"/>
            <a:ext cx="8676409" cy="753668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1C77A4"/>
                </a:solidFill>
              </a:rPr>
              <a:t>Determine the Frequency for Each Service and Total on </a:t>
            </a:r>
            <a:br>
              <a:rPr lang="en-US" sz="3600" b="1" dirty="0" smtClean="0">
                <a:solidFill>
                  <a:srgbClr val="1C77A4"/>
                </a:solidFill>
              </a:rPr>
            </a:br>
            <a:r>
              <a:rPr lang="en-US" sz="3600" b="1" dirty="0" smtClean="0">
                <a:solidFill>
                  <a:srgbClr val="1C77A4"/>
                </a:solidFill>
              </a:rPr>
              <a:t>Program Protocol Sheets</a:t>
            </a:r>
            <a:endParaRPr lang="en-US" sz="3600" b="1" dirty="0">
              <a:solidFill>
                <a:srgbClr val="1C77A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62" y="2443446"/>
            <a:ext cx="7730652" cy="37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68089" y="1335420"/>
            <a:ext cx="7830206" cy="753668"/>
          </a:xfrm>
        </p:spPr>
        <p:txBody>
          <a:bodyPr/>
          <a:lstStyle/>
          <a:p>
            <a:pPr algn="ctr"/>
            <a:r>
              <a:rPr lang="en-US" sz="4700" b="1" dirty="0" smtClean="0">
                <a:solidFill>
                  <a:srgbClr val="1C77A4"/>
                </a:solidFill>
              </a:rPr>
              <a:t>Update All Your </a:t>
            </a:r>
            <a:br>
              <a:rPr lang="en-US" sz="4700" b="1" dirty="0" smtClean="0">
                <a:solidFill>
                  <a:srgbClr val="1C77A4"/>
                </a:solidFill>
              </a:rPr>
            </a:br>
            <a:r>
              <a:rPr lang="en-US" sz="4700" b="1" dirty="0" smtClean="0">
                <a:solidFill>
                  <a:srgbClr val="1C77A4"/>
                </a:solidFill>
              </a:rPr>
              <a:t>Program Protocol Sheets</a:t>
            </a:r>
            <a:endParaRPr lang="en-US" sz="4700" b="1" dirty="0">
              <a:solidFill>
                <a:srgbClr val="1C77A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6" y="2353143"/>
            <a:ext cx="2612196" cy="340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9" y="2353143"/>
            <a:ext cx="2621747" cy="340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51" y="2353143"/>
            <a:ext cx="2622844" cy="340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14349" y="1309257"/>
            <a:ext cx="8143875" cy="827735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  <a:latin typeface="+mn-lt"/>
              </a:rPr>
              <a:t>Use the Program Overview Chart to Help You</a:t>
            </a:r>
            <a:endParaRPr lang="en-US" sz="32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82" y="2076593"/>
            <a:ext cx="6782078" cy="403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1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182" y="3390222"/>
            <a:ext cx="8181975" cy="753668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1C77A4"/>
                </a:solidFill>
              </a:rPr>
              <a:t>What Programs Will You Offer?</a:t>
            </a:r>
            <a:endParaRPr lang="en-US" sz="60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42" y="2649839"/>
            <a:ext cx="1749556" cy="2624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23" y="1120462"/>
            <a:ext cx="7830206" cy="753668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</a:rPr>
              <a:t>Club Reduce Kits</a:t>
            </a:r>
            <a:br>
              <a:rPr lang="en-US" sz="4800" b="1" dirty="0" smtClean="0">
                <a:solidFill>
                  <a:srgbClr val="1C77A4"/>
                </a:solidFill>
              </a:rPr>
            </a:br>
            <a:r>
              <a:rPr lang="en-US" sz="2800" b="1" dirty="0" err="1" smtClean="0">
                <a:solidFill>
                  <a:srgbClr val="1C77A4"/>
                </a:solidFill>
              </a:rPr>
              <a:t>Downselling</a:t>
            </a:r>
            <a:r>
              <a:rPr lang="en-US" sz="2800" b="1" dirty="0" smtClean="0">
                <a:solidFill>
                  <a:srgbClr val="1C77A4"/>
                </a:solidFill>
              </a:rPr>
              <a:t> Options</a:t>
            </a:r>
            <a:endParaRPr lang="en-US" sz="2800" b="1" dirty="0">
              <a:solidFill>
                <a:srgbClr val="1C77A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5" y="3017512"/>
            <a:ext cx="1705201" cy="2396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02" y="2378710"/>
            <a:ext cx="1831350" cy="2753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10" y="3319763"/>
            <a:ext cx="2403920" cy="210343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26347" y="5522154"/>
            <a:ext cx="8396952" cy="75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C77A4"/>
                </a:solidFill>
              </a:rPr>
              <a:t>Don’t let them walk out the door without purchasing something to get </a:t>
            </a:r>
          </a:p>
          <a:p>
            <a:pPr algn="ctr"/>
            <a:r>
              <a:rPr lang="en-US" sz="1800" b="1" dirty="0" smtClean="0">
                <a:solidFill>
                  <a:srgbClr val="1C77A4"/>
                </a:solidFill>
              </a:rPr>
              <a:t>them on the road to good health!</a:t>
            </a:r>
            <a:endParaRPr lang="en-US" sz="18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76" y="2139662"/>
            <a:ext cx="5134530" cy="3429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247" y="1747609"/>
            <a:ext cx="8396952" cy="75366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Pain Relief Kit</a:t>
            </a:r>
            <a:br>
              <a:rPr lang="en-US" sz="4400" b="1" dirty="0" smtClean="0">
                <a:solidFill>
                  <a:srgbClr val="1C77A4"/>
                </a:solidFill>
              </a:rPr>
            </a:br>
            <a:r>
              <a:rPr lang="en-US" sz="2800" b="1" dirty="0" smtClean="0">
                <a:solidFill>
                  <a:srgbClr val="1C77A4"/>
                </a:solidFill>
              </a:rPr>
              <a:t>Has 3 Components: Nutritional Shake, Pain Relief Supplement Pack and Anti-Inflammatory Gel</a:t>
            </a:r>
            <a:r>
              <a:rPr lang="en-US" sz="5400" b="1" dirty="0" smtClean="0">
                <a:solidFill>
                  <a:srgbClr val="1C77A4"/>
                </a:solidFill>
              </a:rPr>
              <a:t/>
            </a:r>
            <a:br>
              <a:rPr lang="en-US" sz="5400" b="1" dirty="0" smtClean="0">
                <a:solidFill>
                  <a:srgbClr val="1C77A4"/>
                </a:solidFill>
              </a:rPr>
            </a:br>
            <a:endParaRPr lang="en-US" sz="2800" b="1" dirty="0">
              <a:solidFill>
                <a:srgbClr val="1C77A4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6347" y="5563718"/>
            <a:ext cx="8396952" cy="75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1C77A4"/>
                </a:solidFill>
              </a:rPr>
              <a:t>What they Eat will Affect their Pain</a:t>
            </a:r>
          </a:p>
          <a:p>
            <a:pPr algn="ctr"/>
            <a:r>
              <a:rPr lang="en-US" sz="1800" b="1" dirty="0" smtClean="0">
                <a:solidFill>
                  <a:srgbClr val="1C77A4"/>
                </a:solidFill>
              </a:rPr>
              <a:t>Great Price! $39.50 Wholesale and Shakes alone are Worth $25!</a:t>
            </a:r>
            <a:r>
              <a:rPr lang="en-US" sz="2800" b="1" dirty="0" smtClean="0">
                <a:solidFill>
                  <a:srgbClr val="1C77A4"/>
                </a:solidFill>
              </a:rPr>
              <a:t> </a:t>
            </a:r>
            <a:endParaRPr lang="en-US" sz="28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375" y="1904074"/>
            <a:ext cx="8396952" cy="75366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Brain-Based Wellness </a:t>
            </a:r>
            <a:br>
              <a:rPr lang="en-US" sz="4400" b="1" dirty="0" smtClean="0">
                <a:solidFill>
                  <a:srgbClr val="1C77A4"/>
                </a:solidFill>
              </a:rPr>
            </a:br>
            <a:r>
              <a:rPr lang="en-US" sz="2800" b="1" dirty="0" smtClean="0">
                <a:solidFill>
                  <a:srgbClr val="1C77A4"/>
                </a:solidFill>
              </a:rPr>
              <a:t>Supports Cognition, Memory, Concentration, Mood and Better Sleep</a:t>
            </a:r>
            <a:r>
              <a:rPr lang="en-US" sz="6600" b="1" dirty="0" smtClean="0">
                <a:solidFill>
                  <a:srgbClr val="1C77A4"/>
                </a:solidFill>
              </a:rPr>
              <a:t/>
            </a:r>
            <a:br>
              <a:rPr lang="en-US" sz="6600" b="1" dirty="0" smtClean="0">
                <a:solidFill>
                  <a:srgbClr val="1C77A4"/>
                </a:solidFill>
              </a:rPr>
            </a:br>
            <a:endParaRPr lang="en-US" sz="2800" b="1" dirty="0">
              <a:solidFill>
                <a:srgbClr val="1C77A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24" y="2726109"/>
            <a:ext cx="1429466" cy="3196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90" y="2736500"/>
            <a:ext cx="1429466" cy="3196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58" y="2720088"/>
            <a:ext cx="1429466" cy="31961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92" y="3390591"/>
            <a:ext cx="1372551" cy="24321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6347" y="5553327"/>
            <a:ext cx="8396952" cy="75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248" y="1473056"/>
            <a:ext cx="8396952" cy="75366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Solutions4 Skincare</a:t>
            </a:r>
            <a:br>
              <a:rPr lang="en-US" sz="4400" b="1" dirty="0" smtClean="0">
                <a:solidFill>
                  <a:srgbClr val="1C77A4"/>
                </a:solidFill>
              </a:rPr>
            </a:br>
            <a:r>
              <a:rPr lang="en-US" sz="2800" b="1" dirty="0" smtClean="0">
                <a:solidFill>
                  <a:srgbClr val="1C77A4"/>
                </a:solidFill>
              </a:rPr>
              <a:t>Anti-Aging, Organic, No Harsh Chemicals</a:t>
            </a:r>
            <a:r>
              <a:rPr lang="en-US" sz="4400" b="1" dirty="0" smtClean="0">
                <a:solidFill>
                  <a:srgbClr val="1C77A4"/>
                </a:solidFill>
              </a:rPr>
              <a:t/>
            </a:r>
            <a:br>
              <a:rPr lang="en-US" sz="4400" b="1" dirty="0" smtClean="0">
                <a:solidFill>
                  <a:srgbClr val="1C77A4"/>
                </a:solidFill>
              </a:rPr>
            </a:br>
            <a:endParaRPr lang="en-US" sz="2800" b="1" dirty="0">
              <a:solidFill>
                <a:srgbClr val="1C77A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74" y="2023658"/>
            <a:ext cx="1632603" cy="3918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8" y="2002877"/>
            <a:ext cx="1632603" cy="3918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95" y="2008513"/>
            <a:ext cx="1365450" cy="3918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97" y="2886833"/>
            <a:ext cx="1323836" cy="3060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57" y="2730674"/>
            <a:ext cx="1397528" cy="319608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6347" y="5553327"/>
            <a:ext cx="8396952" cy="75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1C77A4"/>
                </a:solidFill>
              </a:rPr>
              <a:t>Cleanses, Hydrates and Feeds the Skin!</a:t>
            </a:r>
            <a:endParaRPr lang="en-US" sz="28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90" y="2971846"/>
            <a:ext cx="3095625" cy="238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347" y="2345891"/>
            <a:ext cx="8396952" cy="75366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Great Products</a:t>
            </a:r>
            <a:br>
              <a:rPr lang="en-US" sz="4400" b="1" dirty="0" smtClean="0">
                <a:solidFill>
                  <a:srgbClr val="1C77A4"/>
                </a:solidFill>
              </a:rPr>
            </a:br>
            <a:r>
              <a:rPr lang="en-US" sz="4400" b="1" dirty="0" smtClean="0">
                <a:solidFill>
                  <a:srgbClr val="1C77A4"/>
                </a:solidFill>
              </a:rPr>
              <a:t>for Health and Fitness</a:t>
            </a:r>
            <a:br>
              <a:rPr lang="en-US" sz="4400" b="1" dirty="0" smtClean="0">
                <a:solidFill>
                  <a:srgbClr val="1C77A4"/>
                </a:solidFill>
              </a:rPr>
            </a:br>
            <a:r>
              <a:rPr lang="en-US" sz="4400" b="1" dirty="0" smtClean="0">
                <a:solidFill>
                  <a:srgbClr val="1C77A4"/>
                </a:solidFill>
              </a:rPr>
              <a:t/>
            </a:r>
            <a:br>
              <a:rPr lang="en-US" sz="4400" b="1" dirty="0" smtClean="0">
                <a:solidFill>
                  <a:srgbClr val="1C77A4"/>
                </a:solidFill>
              </a:rPr>
            </a:br>
            <a:endParaRPr lang="en-US" sz="2800" b="1" dirty="0">
              <a:solidFill>
                <a:srgbClr val="1C77A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70" y="3917373"/>
            <a:ext cx="1085260" cy="20793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87" y="2285961"/>
            <a:ext cx="2436922" cy="37107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4" y="4036830"/>
            <a:ext cx="2961449" cy="2278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3" y="2102716"/>
            <a:ext cx="2683786" cy="20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77856" y="1061806"/>
            <a:ext cx="8396952" cy="75366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Children’s Supplements</a:t>
            </a:r>
            <a:r>
              <a:rPr lang="en-US" sz="5400" b="1" dirty="0" smtClean="0">
                <a:solidFill>
                  <a:srgbClr val="1C77A4"/>
                </a:solidFill>
              </a:rPr>
              <a:t/>
            </a:r>
            <a:br>
              <a:rPr lang="en-US" sz="5400" b="1" dirty="0" smtClean="0">
                <a:solidFill>
                  <a:srgbClr val="1C77A4"/>
                </a:solidFill>
              </a:rPr>
            </a:br>
            <a:endParaRPr lang="en-US" sz="2800" b="1" dirty="0">
              <a:solidFill>
                <a:srgbClr val="1C77A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25" y="1948241"/>
            <a:ext cx="2810267" cy="3458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"/>
          <a:stretch/>
        </p:blipFill>
        <p:spPr>
          <a:xfrm>
            <a:off x="678074" y="2470312"/>
            <a:ext cx="1973510" cy="259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33" y="2454775"/>
            <a:ext cx="2054506" cy="259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6347" y="5553327"/>
            <a:ext cx="8396952" cy="753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C77A4"/>
                </a:solidFill>
              </a:rPr>
              <a:t>The right formulations, education, and dosing to provide maximum benefit to young people at the time when a healthy start is most critical!</a:t>
            </a:r>
            <a:endParaRPr lang="en-US" sz="18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7"/>
          <a:stretch/>
        </p:blipFill>
        <p:spPr>
          <a:xfrm flipH="1">
            <a:off x="5330535" y="1295239"/>
            <a:ext cx="3813463" cy="495318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46387" y="778838"/>
            <a:ext cx="7830206" cy="753668"/>
          </a:xfrm>
        </p:spPr>
        <p:txBody>
          <a:bodyPr/>
          <a:lstStyle/>
          <a:p>
            <a:pPr algn="ctr"/>
            <a:r>
              <a:rPr lang="en-US" sz="4500" b="1" dirty="0" smtClean="0">
                <a:solidFill>
                  <a:srgbClr val="1C77A4"/>
                </a:solidFill>
              </a:rPr>
              <a:t>What Sets Us Apart?</a:t>
            </a:r>
            <a:endParaRPr lang="en-US" sz="4500" b="1" dirty="0">
              <a:solidFill>
                <a:srgbClr val="1C77A4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686" y="1931803"/>
            <a:ext cx="5749684" cy="430248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No one else offers comprehensive </a:t>
            </a:r>
            <a:r>
              <a:rPr lang="en-US" sz="2400" u="sng" dirty="0" smtClean="0">
                <a:solidFill>
                  <a:schemeClr val="tx1"/>
                </a:solidFill>
              </a:rPr>
              <a:t>nutritional</a:t>
            </a:r>
            <a:r>
              <a:rPr lang="en-US" sz="2400" dirty="0" smtClean="0">
                <a:solidFill>
                  <a:schemeClr val="tx1"/>
                </a:solidFill>
              </a:rPr>
              <a:t> programs and holistic, </a:t>
            </a:r>
            <a:r>
              <a:rPr lang="en-US" sz="2400" u="sng" dirty="0" smtClean="0">
                <a:solidFill>
                  <a:schemeClr val="tx1"/>
                </a:solidFill>
              </a:rPr>
              <a:t>detoxifying</a:t>
            </a:r>
            <a:r>
              <a:rPr lang="en-US" sz="2400" dirty="0" smtClean="0">
                <a:solidFill>
                  <a:schemeClr val="tx1"/>
                </a:solidFill>
              </a:rPr>
              <a:t> services that achieve such outstanding results!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We’re in a league of our own!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provide you with all of the information you need to get incredible patient results AND build your business at the same time!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It’s a </a:t>
            </a:r>
            <a:r>
              <a:rPr lang="en-US" sz="2400" u="sng" dirty="0" smtClean="0">
                <a:solidFill>
                  <a:schemeClr val="tx1"/>
                </a:solidFill>
              </a:rPr>
              <a:t>win-win</a:t>
            </a:r>
            <a:r>
              <a:rPr lang="en-US" sz="2400" dirty="0" smtClean="0">
                <a:solidFill>
                  <a:schemeClr val="tx1"/>
                </a:solidFill>
              </a:rPr>
              <a:t> for everyone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56898" y="613583"/>
            <a:ext cx="7830206" cy="2007522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1C77A4"/>
                </a:solidFill>
              </a:rPr>
              <a:t>Love your Patients to Health and Make them </a:t>
            </a:r>
            <a:r>
              <a:rPr lang="en-US" sz="3600" b="1" dirty="0">
                <a:solidFill>
                  <a:srgbClr val="1C77A4"/>
                </a:solidFill>
              </a:rPr>
              <a:t/>
            </a:r>
            <a:br>
              <a:rPr lang="en-US" sz="3600" b="1" dirty="0">
                <a:solidFill>
                  <a:srgbClr val="1C77A4"/>
                </a:solidFill>
              </a:rPr>
            </a:br>
            <a:r>
              <a:rPr lang="en-US" sz="5400" b="1" dirty="0" smtClean="0">
                <a:solidFill>
                  <a:srgbClr val="1C77A4"/>
                </a:solidFill>
              </a:rPr>
              <a:t>Patients for Life!</a:t>
            </a:r>
            <a:endParaRPr lang="en-US" sz="5400" b="1" dirty="0">
              <a:solidFill>
                <a:srgbClr val="1C77A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70"/>
          <a:stretch/>
        </p:blipFill>
        <p:spPr>
          <a:xfrm>
            <a:off x="2566555" y="2580258"/>
            <a:ext cx="3881617" cy="360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5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8323" y="2945478"/>
            <a:ext cx="7830206" cy="753668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1C77A4"/>
                </a:solidFill>
              </a:rPr>
              <a:t>Success Stories</a:t>
            </a:r>
            <a:endParaRPr lang="en-US" sz="54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564" y="5292592"/>
            <a:ext cx="82894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“I lost 60 pounds in 6 months, I’m off my medications, I can play with my kids and I love to shop again!”</a:t>
            </a:r>
            <a:endParaRPr lang="en-US" sz="23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96" y="571500"/>
            <a:ext cx="36454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32" y="1095838"/>
            <a:ext cx="8801100" cy="1111827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</a:rPr>
              <a:t>Club Reduce Programs</a:t>
            </a:r>
            <a:r>
              <a:rPr lang="en-US" sz="4400" b="1" dirty="0" smtClean="0">
                <a:solidFill>
                  <a:srgbClr val="1C77A4"/>
                </a:solidFill>
              </a:rPr>
              <a:t/>
            </a:r>
            <a:br>
              <a:rPr lang="en-US" sz="4400" b="1" dirty="0" smtClean="0">
                <a:solidFill>
                  <a:srgbClr val="1C77A4"/>
                </a:solidFill>
              </a:rPr>
            </a:br>
            <a:r>
              <a:rPr lang="en-US" sz="3200" b="1" dirty="0" smtClean="0">
                <a:solidFill>
                  <a:srgbClr val="1C77A4"/>
                </a:solidFill>
              </a:rPr>
              <a:t>Typically Sold</a:t>
            </a:r>
            <a:endParaRPr lang="en-US" sz="5400" b="1" dirty="0">
              <a:solidFill>
                <a:srgbClr val="1C77A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2" y="2669780"/>
            <a:ext cx="1673299" cy="215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51" y="3039056"/>
            <a:ext cx="1656143" cy="215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86" y="2667260"/>
            <a:ext cx="1663688" cy="2157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64" y="3459377"/>
            <a:ext cx="1684049" cy="218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75" y="2786373"/>
            <a:ext cx="1665345" cy="215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9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3" y="1065232"/>
            <a:ext cx="6013106" cy="42169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095" y="5477855"/>
            <a:ext cx="78194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“I lost 34 pounds and 34 inches, and I feel great</a:t>
            </a:r>
            <a:r>
              <a:rPr lang="en-US" sz="2500" dirty="0" smtClean="0"/>
              <a:t>!”  </a:t>
            </a:r>
            <a:endParaRPr lang="en-US" sz="25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31" y="851588"/>
            <a:ext cx="5876373" cy="4121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562" y="5167137"/>
            <a:ext cx="821250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“I lost </a:t>
            </a:r>
            <a:r>
              <a:rPr lang="en-US" sz="23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53 pounds on the 12-Week Candida Program. </a:t>
            </a:r>
          </a:p>
          <a:p>
            <a:pPr algn="ctr"/>
            <a:r>
              <a:rPr lang="en-US" sz="2300" dirty="0" smtClean="0">
                <a:latin typeface="+mj-lt"/>
              </a:rPr>
              <a:t>My </a:t>
            </a:r>
            <a:r>
              <a:rPr lang="en-US" sz="2300" dirty="0">
                <a:latin typeface="+mj-lt"/>
              </a:rPr>
              <a:t>kids are eating better, and my husband lost </a:t>
            </a:r>
            <a:r>
              <a:rPr lang="en-US" sz="2300" dirty="0" smtClean="0">
                <a:latin typeface="+mj-lt"/>
              </a:rPr>
              <a:t>10 </a:t>
            </a:r>
            <a:r>
              <a:rPr lang="en-US" sz="2300" dirty="0">
                <a:latin typeface="+mj-lt"/>
              </a:rPr>
              <a:t>pounds along with me</a:t>
            </a:r>
            <a:r>
              <a:rPr lang="en-US" sz="2300" dirty="0" smtClean="0">
                <a:latin typeface="+mj-lt"/>
              </a:rPr>
              <a:t>.”</a:t>
            </a:r>
            <a:endParaRPr 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24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564" y="5481693"/>
            <a:ext cx="82894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“I lost 58 pounds and have never felt better.”</a:t>
            </a:r>
            <a:endParaRPr lang="en-US" sz="23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14" y="958024"/>
            <a:ext cx="5814061" cy="40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04" y="849952"/>
            <a:ext cx="5790915" cy="40611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564" y="5035417"/>
            <a:ext cx="828942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“I feel amazing! I lost 53 pounds on the </a:t>
            </a:r>
            <a:endParaRPr lang="en-US" sz="23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en-US" sz="23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12-Week </a:t>
            </a:r>
            <a:r>
              <a:rPr lang="en-US" sz="23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Candida Program, which put me 3 pounds away from my pre-pregnancy weight</a:t>
            </a:r>
            <a:r>
              <a:rPr lang="en-US" sz="23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!” </a:t>
            </a:r>
            <a:endParaRPr 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93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564" y="5478385"/>
            <a:ext cx="82894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“I lost 34 pounds and 34 inches.”</a:t>
            </a:r>
            <a:endParaRPr lang="en-US" sz="23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43" y="1008247"/>
            <a:ext cx="5783192" cy="40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1" y="619989"/>
            <a:ext cx="7848600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rgbClr val="1C77A4"/>
                </a:solidFill>
              </a:rPr>
              <a:t>Remember to…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CC0099"/>
                </a:solidFill>
              </a:rPr>
              <a:t>Practice What You Preach</a:t>
            </a:r>
            <a:endParaRPr lang="en-US" dirty="0">
              <a:solidFill>
                <a:srgbClr val="CC00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3" y="2147076"/>
            <a:ext cx="3200778" cy="320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93" y="2147076"/>
            <a:ext cx="3637064" cy="3171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66" y="5554145"/>
            <a:ext cx="8072581" cy="456392"/>
          </a:xfrm>
        </p:spPr>
        <p:txBody>
          <a:bodyPr/>
          <a:lstStyle/>
          <a:p>
            <a:pPr algn="ctr"/>
            <a:r>
              <a:rPr lang="en-US" sz="2200" dirty="0" smtClean="0"/>
              <a:t>Every member of your team MUST do one of your programs!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431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649779"/>
            <a:ext cx="914400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1C77A4"/>
                </a:solidFill>
              </a:rPr>
              <a:t>Do you Need Help Growing Your</a:t>
            </a:r>
          </a:p>
          <a:p>
            <a:pPr algn="ctr"/>
            <a:r>
              <a:rPr lang="en-US" sz="3200" b="1" dirty="0" smtClean="0">
                <a:solidFill>
                  <a:srgbClr val="1C77A4"/>
                </a:solidFill>
              </a:rPr>
              <a:t>Club Reduce Business</a:t>
            </a:r>
          </a:p>
          <a:p>
            <a:pPr algn="ctr"/>
            <a:r>
              <a:rPr lang="en-US" sz="3200" b="1" dirty="0" smtClean="0">
                <a:solidFill>
                  <a:srgbClr val="1C77A4"/>
                </a:solidFill>
              </a:rPr>
              <a:t>to Increase your CASH Income and Help your Patients HEAL?</a:t>
            </a:r>
            <a:endParaRPr lang="en-US" sz="3200" b="1" dirty="0">
              <a:solidFill>
                <a:srgbClr val="1C77A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4" y="4314825"/>
            <a:ext cx="6118047" cy="18290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313" y="3174713"/>
            <a:ext cx="8715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C0099"/>
                </a:solidFill>
              </a:rPr>
              <a:t>www.ClubReduceConsulting.com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801.917.0900</a:t>
            </a:r>
          </a:p>
        </p:txBody>
      </p:sp>
    </p:spTree>
    <p:extLst>
      <p:ext uri="{BB962C8B-B14F-4D97-AF65-F5344CB8AC3E}">
        <p14:creationId xmlns:p14="http://schemas.microsoft.com/office/powerpoint/2010/main" val="8081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9954" y="776330"/>
            <a:ext cx="8194431" cy="694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202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Client Testimonials</a:t>
            </a:r>
            <a:endParaRPr lang="en-US" sz="4400" dirty="0">
              <a:solidFill>
                <a:srgbClr val="1C77A4"/>
              </a:solidFill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0" y="1822450"/>
            <a:ext cx="8422678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1" y="5573368"/>
            <a:ext cx="8323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C0099"/>
                </a:solidFill>
              </a:rPr>
              <a:t>www.ClubReduceConsulting.com</a:t>
            </a:r>
            <a:endParaRPr lang="en-US" sz="36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675" y="1752600"/>
            <a:ext cx="9925049" cy="5105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" y="693337"/>
            <a:ext cx="9144000" cy="87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Thank You!</a:t>
            </a:r>
            <a:endParaRPr lang="en-US" sz="4000" b="1" dirty="0">
              <a:solidFill>
                <a:srgbClr val="1C77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64"/>
          <a:stretch/>
        </p:blipFill>
        <p:spPr>
          <a:xfrm>
            <a:off x="4230416" y="1024468"/>
            <a:ext cx="4817913" cy="5240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48" y="87925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Other Weight Loss Programs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45548" y="2150810"/>
            <a:ext cx="4779817" cy="347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3-Week </a:t>
            </a:r>
            <a:r>
              <a:rPr lang="en-US" sz="2400" dirty="0" err="1" smtClean="0">
                <a:solidFill>
                  <a:schemeClr val="tx1"/>
                </a:solidFill>
              </a:rPr>
              <a:t>LipoLaser</a:t>
            </a:r>
            <a:r>
              <a:rPr lang="en-US" sz="2400" dirty="0" smtClean="0">
                <a:solidFill>
                  <a:schemeClr val="tx1"/>
                </a:solidFill>
              </a:rPr>
              <a:t>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3-Week  </a:t>
            </a:r>
            <a:r>
              <a:rPr lang="en-US" sz="2400" dirty="0" err="1" smtClean="0">
                <a:solidFill>
                  <a:schemeClr val="tx1"/>
                </a:solidFill>
              </a:rPr>
              <a:t>LipoLight</a:t>
            </a:r>
            <a:r>
              <a:rPr lang="en-US" sz="2400" dirty="0" smtClean="0">
                <a:solidFill>
                  <a:schemeClr val="tx1"/>
                </a:solidFill>
              </a:rPr>
              <a:t>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12-Week Ultimate Weight Loss Program</a:t>
            </a:r>
          </a:p>
        </p:txBody>
      </p:sp>
    </p:spTree>
    <p:extLst>
      <p:ext uri="{BB962C8B-B14F-4D97-AF65-F5344CB8AC3E}">
        <p14:creationId xmlns:p14="http://schemas.microsoft.com/office/powerpoint/2010/main" val="181773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37" y="2047698"/>
            <a:ext cx="3184247" cy="4223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76" y="838228"/>
            <a:ext cx="7647708" cy="1126342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 smtClean="0">
                <a:solidFill>
                  <a:srgbClr val="1C77A4"/>
                </a:solidFill>
              </a:rPr>
              <a:t>Additional Condition-Specific Programs</a:t>
            </a:r>
            <a:endParaRPr lang="en-US" sz="4200" b="1" dirty="0">
              <a:solidFill>
                <a:srgbClr val="1C77A4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53653" y="2412287"/>
            <a:ext cx="4421732" cy="36922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5-Week Diabetes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8</a:t>
            </a:r>
            <a:r>
              <a:rPr lang="en-US" sz="2400" dirty="0" smtClean="0">
                <a:solidFill>
                  <a:schemeClr val="tx1"/>
                </a:solidFill>
              </a:rPr>
              <a:t>-Week Fibromyalgia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5-Week Gluten-Free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Hormone Balancing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Insomnia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Quit for Life (Quit Smoking)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Stress-Free Lifestyle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30-Day Clear Skin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7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1"/>
          <a:stretch/>
        </p:blipFill>
        <p:spPr>
          <a:xfrm>
            <a:off x="4998502" y="1473200"/>
            <a:ext cx="3945176" cy="4797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48" y="87925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1C77A4"/>
                </a:solidFill>
              </a:rPr>
              <a:t>Pain/Neuropathy Programs</a:t>
            </a:r>
            <a:endParaRPr lang="en-US" sz="4400" b="1" dirty="0">
              <a:solidFill>
                <a:srgbClr val="1C77A4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98414" y="2133129"/>
            <a:ext cx="5780809" cy="36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Neuropathy Breakthrough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Pain-Free Now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Knee Pain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8-Week Fibromyalgia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5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" y="939863"/>
            <a:ext cx="8315325" cy="112634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1C77A4"/>
                </a:solidFill>
              </a:rPr>
              <a:t>Program Enhancement Brochures</a:t>
            </a:r>
            <a:endParaRPr lang="en-US" sz="4000" b="1" dirty="0">
              <a:solidFill>
                <a:srgbClr val="1C77A4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67257" y="1960090"/>
            <a:ext cx="5938343" cy="4188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Acne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Anti-Aging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Clear Skin (General)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Diabetes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Fibromyalgia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Hormone Balancing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Insomnia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Quit for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Thyroid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9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48" y="3575823"/>
            <a:ext cx="2911901" cy="2240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14" y="1926445"/>
            <a:ext cx="2910380" cy="221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847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55" y="768118"/>
            <a:ext cx="8530935" cy="9069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1C77A4"/>
                </a:solidFill>
              </a:rPr>
              <a:t>Basic Program Breakdown</a:t>
            </a:r>
            <a:endParaRPr lang="en-US" sz="4800" b="1" dirty="0">
              <a:solidFill>
                <a:srgbClr val="1C77A4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47860"/>
              </p:ext>
            </p:extLst>
          </p:nvPr>
        </p:nvGraphicFramePr>
        <p:xfrm>
          <a:off x="451419" y="1958292"/>
          <a:ext cx="8246810" cy="37567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12608"/>
                <a:gridCol w="2785265"/>
                <a:gridCol w="2748937"/>
              </a:tblGrid>
              <a:tr h="3829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20-Day</a:t>
                      </a:r>
                      <a:r>
                        <a:rPr lang="en-US" sz="1400" baseline="0" dirty="0" smtClean="0"/>
                        <a:t> Rejuvenation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5-Week Candida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12-Week Candida</a:t>
                      </a:r>
                      <a:endParaRPr lang="en-US" sz="1400" dirty="0"/>
                    </a:p>
                  </a:txBody>
                  <a:tcPr/>
                </a:tc>
              </a:tr>
              <a:tr h="468690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Fruit &amp; vegetables throughout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No fruit for first 23 days</a:t>
                      </a:r>
                    </a:p>
                    <a:p>
                      <a:r>
                        <a:rPr lang="en-US" sz="1200" b="0" dirty="0" smtClean="0"/>
                        <a:t>Vegetables throughout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smtClean="0"/>
                        <a:t>“  “</a:t>
                      </a:r>
                      <a:endParaRPr lang="en-US" sz="1200" b="0" dirty="0"/>
                    </a:p>
                  </a:txBody>
                  <a:tcPr/>
                </a:tc>
              </a:tr>
              <a:tr h="574494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No meat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Lean meat (organic, grass-fed) and eggs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“  “</a:t>
                      </a:r>
                      <a:endParaRPr lang="en-US" sz="1200" b="0" dirty="0"/>
                    </a:p>
                  </a:txBody>
                  <a:tcPr/>
                </a:tc>
              </a:tr>
              <a:tr h="574494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No grains or legumes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Brown</a:t>
                      </a:r>
                      <a:r>
                        <a:rPr lang="en-US" sz="1200" b="0" baseline="0" dirty="0" smtClean="0"/>
                        <a:t> rice, lentils, and quinoa</a:t>
                      </a:r>
                      <a:endParaRPr lang="en-US" sz="1200" b="0" dirty="0" smtClean="0"/>
                    </a:p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“  “</a:t>
                      </a:r>
                      <a:endParaRPr lang="en-US" sz="1200" b="0" dirty="0"/>
                    </a:p>
                  </a:txBody>
                  <a:tcPr/>
                </a:tc>
              </a:tr>
              <a:tr h="574494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3-day</a:t>
                      </a:r>
                      <a:r>
                        <a:rPr lang="en-US" sz="1200" b="0" baseline="0" dirty="0" smtClean="0"/>
                        <a:t> detox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5-day</a:t>
                      </a:r>
                      <a:r>
                        <a:rPr lang="en-US" sz="1200" baseline="0" dirty="0" smtClean="0"/>
                        <a:t> detox &amp; 3-day detox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5-day</a:t>
                      </a:r>
                      <a:r>
                        <a:rPr lang="en-US" sz="1200" b="0" baseline="0" dirty="0" smtClean="0"/>
                        <a:t> detox &amp; two 3-day detoxes</a:t>
                      </a:r>
                      <a:endParaRPr lang="en-US" sz="1200" b="0" dirty="0"/>
                    </a:p>
                  </a:txBody>
                  <a:tcPr/>
                </a:tc>
              </a:tr>
              <a:tr h="468690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Organic butter, olive</a:t>
                      </a:r>
                      <a:r>
                        <a:rPr lang="en-US" sz="1200" b="0" baseline="0" dirty="0" smtClean="0"/>
                        <a:t> oil, coconut oil</a:t>
                      </a:r>
                    </a:p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“  “</a:t>
                      </a:r>
                      <a:endParaRPr lang="en-US" sz="1200" b="0" baseline="0" dirty="0" smtClean="0"/>
                    </a:p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“  “</a:t>
                      </a:r>
                      <a:endParaRPr lang="en-US" sz="1200" b="0" dirty="0"/>
                    </a:p>
                  </a:txBody>
                  <a:tcPr/>
                </a:tc>
              </a:tr>
              <a:tr h="712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dairy (besides organic butter), sugar, processed food, soda, coffee, alcohol, etc.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“  “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“  “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0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mmit Theme2" id="{718A665C-8674-44B6-B5DB-0B4D69A17002}" vid="{420C94B5-F2CC-4C35-BE5A-E24F081E3D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 (1)</Template>
  <TotalTime>1371</TotalTime>
  <Words>1320</Words>
  <Application>Microsoft Office PowerPoint</Application>
  <PresentationFormat>On-screen Show (4:3)</PresentationFormat>
  <Paragraphs>207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Summit Theme2</vt:lpstr>
      <vt:lpstr>Document</vt:lpstr>
      <vt:lpstr>How to Price Your Club Reduce Programs </vt:lpstr>
      <vt:lpstr>Presentation Takeaways</vt:lpstr>
      <vt:lpstr>What Programs Will You Offer?</vt:lpstr>
      <vt:lpstr>Club Reduce Programs Typically Sold</vt:lpstr>
      <vt:lpstr>Other Weight Loss Programs</vt:lpstr>
      <vt:lpstr>Additional Condition-Specific Programs</vt:lpstr>
      <vt:lpstr>Pain/Neuropathy Programs</vt:lpstr>
      <vt:lpstr>Program Enhancement Brochures</vt:lpstr>
      <vt:lpstr>PowerPoint Presentation</vt:lpstr>
      <vt:lpstr>PowerPoint Presentation</vt:lpstr>
      <vt:lpstr>Treatments &amp; Services</vt:lpstr>
      <vt:lpstr>Weekly Coaching Visit</vt:lpstr>
      <vt:lpstr>Solutions4 Supplements</vt:lpstr>
      <vt:lpstr>Exercise with Oxygen Therapy (EWOT)</vt:lpstr>
      <vt:lpstr>Whole Body Vibration</vt:lpstr>
      <vt:lpstr>Infrared Sauna</vt:lpstr>
      <vt:lpstr>Detoxifying Body Wraps</vt:lpstr>
      <vt:lpstr>Self-Mastery Technology</vt:lpstr>
      <vt:lpstr>Additional Services you May Want to Offer</vt:lpstr>
      <vt:lpstr>LipoLight/LipoLaser</vt:lpstr>
      <vt:lpstr>Pain and Neuropathy Treatments</vt:lpstr>
      <vt:lpstr>Other Treatments and Services</vt:lpstr>
      <vt:lpstr>Decide What Treatments &amp; Services You Will Offer With Your Programs</vt:lpstr>
      <vt:lpstr>Now Let’s Price Your Programs with the Services you Will Offer</vt:lpstr>
      <vt:lpstr>Start with the Cost of the Kit</vt:lpstr>
      <vt:lpstr>Add the Price for Services You’ll Offer</vt:lpstr>
      <vt:lpstr>Determine the Frequency for Each Service and Total on  Program Protocol Sheets</vt:lpstr>
      <vt:lpstr>Update All Your  Program Protocol Sheets</vt:lpstr>
      <vt:lpstr>Use the Program Overview Chart to Help You</vt:lpstr>
      <vt:lpstr>Club Reduce Kits Downselling Options</vt:lpstr>
      <vt:lpstr>Pain Relief Kit Has 3 Components: Nutritional Shake, Pain Relief Supplement Pack and Anti-Inflammatory Gel </vt:lpstr>
      <vt:lpstr>Brain-Based Wellness  Supports Cognition, Memory, Concentration, Mood and Better Sleep </vt:lpstr>
      <vt:lpstr>Solutions4 Skincare Anti-Aging, Organic, No Harsh Chemicals </vt:lpstr>
      <vt:lpstr>Great Products for Health and Fitness  </vt:lpstr>
      <vt:lpstr>Children’s Supplements </vt:lpstr>
      <vt:lpstr>What Sets Us Apart?</vt:lpstr>
      <vt:lpstr>Love your Patients to Health and Make them  Patients for Life!</vt:lpstr>
      <vt:lpstr>Success Stories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Every member of your team MUST do one of your programs!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Club Reduce</dc:creator>
  <cp:lastModifiedBy>Lighthouse5</cp:lastModifiedBy>
  <cp:revision>145</cp:revision>
  <cp:lastPrinted>2016-02-15T22:35:06Z</cp:lastPrinted>
  <dcterms:created xsi:type="dcterms:W3CDTF">2016-01-08T15:33:00Z</dcterms:created>
  <dcterms:modified xsi:type="dcterms:W3CDTF">2016-02-16T19:21:13Z</dcterms:modified>
</cp:coreProperties>
</file>