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424" r:id="rId3"/>
    <p:sldId id="359" r:id="rId4"/>
    <p:sldId id="360" r:id="rId5"/>
    <p:sldId id="341" r:id="rId6"/>
    <p:sldId id="342" r:id="rId7"/>
    <p:sldId id="361" r:id="rId8"/>
    <p:sldId id="406" r:id="rId9"/>
    <p:sldId id="407" r:id="rId10"/>
    <p:sldId id="428" r:id="rId11"/>
    <p:sldId id="432" r:id="rId12"/>
    <p:sldId id="429" r:id="rId13"/>
    <p:sldId id="433" r:id="rId14"/>
    <p:sldId id="434" r:id="rId15"/>
    <p:sldId id="435" r:id="rId16"/>
    <p:sldId id="441" r:id="rId17"/>
    <p:sldId id="442" r:id="rId18"/>
    <p:sldId id="443" r:id="rId19"/>
    <p:sldId id="444" r:id="rId20"/>
    <p:sldId id="437" r:id="rId21"/>
    <p:sldId id="445" r:id="rId22"/>
    <p:sldId id="446" r:id="rId23"/>
    <p:sldId id="447" r:id="rId24"/>
    <p:sldId id="448" r:id="rId25"/>
    <p:sldId id="436" r:id="rId26"/>
    <p:sldId id="426" r:id="rId27"/>
    <p:sldId id="439" r:id="rId28"/>
    <p:sldId id="349" r:id="rId29"/>
    <p:sldId id="350" r:id="rId30"/>
    <p:sldId id="438" r:id="rId31"/>
    <p:sldId id="440" r:id="rId32"/>
    <p:sldId id="372" r:id="rId33"/>
    <p:sldId id="352" r:id="rId34"/>
    <p:sldId id="353" r:id="rId35"/>
    <p:sldId id="354" r:id="rId36"/>
    <p:sldId id="355" r:id="rId37"/>
    <p:sldId id="356" r:id="rId38"/>
    <p:sldId id="357" r:id="rId39"/>
    <p:sldId id="412" r:id="rId40"/>
    <p:sldId id="41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7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02" autoAdjust="0"/>
    <p:restoredTop sz="94660" autoAdjust="0"/>
  </p:normalViewPr>
  <p:slideViewPr>
    <p:cSldViewPr snapToGrid="0">
      <p:cViewPr>
        <p:scale>
          <a:sx n="130" d="100"/>
          <a:sy n="130" d="100"/>
        </p:scale>
        <p:origin x="-1254" y="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544" y="1146427"/>
            <a:ext cx="7202913" cy="878993"/>
          </a:xfrm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0544" y="2222847"/>
            <a:ext cx="7202913" cy="382466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77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3" y="1098325"/>
            <a:ext cx="7647708" cy="11263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3" y="2337955"/>
            <a:ext cx="7647708" cy="35901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26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997528"/>
            <a:ext cx="7796644" cy="9328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60589"/>
            <a:ext cx="3764972" cy="388077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346" y="2160590"/>
            <a:ext cx="3771900" cy="388077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806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B335091A-A9F7-4E9D-BCCE-445B0DD81A69}" type="datetimeFigureOut">
              <a:rPr lang="en-US"/>
              <a:pPr>
                <a:defRPr/>
              </a:pPr>
              <a:t>2/2/2016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fld id="{A65ACC40-8771-4370-8A4B-8E16380381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62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1273" y="1098325"/>
            <a:ext cx="764770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274" y="2419126"/>
            <a:ext cx="7647707" cy="3763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775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232" y="895349"/>
            <a:ext cx="856656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200" b="1" dirty="0" smtClean="0">
                <a:solidFill>
                  <a:srgbClr val="1C77A4"/>
                </a:solidFill>
              </a:rPr>
              <a:t>Boost Your Neuropathy Closing Rate with This Simple </a:t>
            </a:r>
          </a:p>
          <a:p>
            <a:pPr algn="ctr"/>
            <a:r>
              <a:rPr lang="en-US" sz="6200" b="1" dirty="0" smtClean="0">
                <a:solidFill>
                  <a:srgbClr val="1C77A4"/>
                </a:solidFill>
              </a:rPr>
              <a:t>4-Option Approach!</a:t>
            </a:r>
          </a:p>
          <a:p>
            <a:pPr algn="ctr"/>
            <a:endParaRPr lang="en-US" sz="1500" dirty="0" smtClean="0"/>
          </a:p>
          <a:p>
            <a:pPr algn="ctr"/>
            <a:r>
              <a:rPr lang="en-US" sz="3400" dirty="0" smtClean="0"/>
              <a:t>With </a:t>
            </a:r>
            <a:r>
              <a:rPr lang="en-US" sz="3400" dirty="0"/>
              <a:t>Dr. Todd Singleton</a:t>
            </a:r>
            <a:endParaRPr lang="en-US" sz="3400" b="1" dirty="0" smtClean="0">
              <a:solidFill>
                <a:srgbClr val="1C77A4"/>
              </a:solidFill>
            </a:endParaRPr>
          </a:p>
          <a:p>
            <a:pPr algn="ctr"/>
            <a:endParaRPr lang="en-US" b="1" dirty="0" smtClean="0">
              <a:solidFill>
                <a:srgbClr val="1C77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34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5" y="955450"/>
            <a:ext cx="7867650" cy="112634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1C77A4"/>
                </a:solidFill>
              </a:rPr>
              <a:t>Build Value</a:t>
            </a:r>
            <a:endParaRPr lang="en-US" sz="4400" b="1" dirty="0">
              <a:solidFill>
                <a:srgbClr val="1C77A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705" y="1337274"/>
            <a:ext cx="8585615" cy="341358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1900" b="1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Go through the program step-by-step, detail-by-detail to emphasize everything they will gain.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Let them know you will get to the bottom of their problem and address it directly. </a:t>
            </a:r>
            <a:endParaRPr lang="en-US" sz="1700" dirty="0"/>
          </a:p>
          <a:p>
            <a:pPr lvl="1"/>
            <a:endParaRPr lang="en-US" sz="1700" dirty="0"/>
          </a:p>
          <a:p>
            <a:pPr marL="0" indent="0">
              <a:buNone/>
            </a:pPr>
            <a:endParaRPr lang="en-US" sz="800" dirty="0"/>
          </a:p>
        </p:txBody>
      </p:sp>
      <p:pic>
        <p:nvPicPr>
          <p:cNvPr id="7" name="Picture 2" descr="C:\Users\Lighthouse5\Desktop\Neuropathy_Breakth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1" y="3126457"/>
            <a:ext cx="2337760" cy="303365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Lighthouse5\Desktop\neuro_di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818" y="3075655"/>
            <a:ext cx="6093512" cy="257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0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3209925" y="1396543"/>
            <a:ext cx="5603329" cy="4852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US" sz="1900" b="1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Remember “No” does not mean “No” forever…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Always agree with an objection. The patient will drop their guard and it will leave you to step in and reassure them.  </a:t>
            </a:r>
            <a:endParaRPr lang="en-US" sz="1900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Once you understand them, what motivates them and what causes their doubts, make adjustments and assurances as you see fit.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Acknowledge the downside, the things they’ll have to give up and overcome, but emphasize how you, the clinic, and staff will help them pull through and change their life!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342900" lvl="1" indent="0">
              <a:buNone/>
            </a:pPr>
            <a:endParaRPr lang="en-US" sz="1700" dirty="0" smtClean="0"/>
          </a:p>
          <a:p>
            <a:pPr lvl="1"/>
            <a:endParaRPr lang="en-US" sz="1700" dirty="0" smtClean="0"/>
          </a:p>
          <a:p>
            <a:pPr marL="0" indent="0">
              <a:buFont typeface="Wingdings 3" charset="2"/>
              <a:buNone/>
            </a:pPr>
            <a:endParaRPr lang="en-US" sz="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90" y="4071506"/>
            <a:ext cx="2864587" cy="1946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Lighthouse5\Desktop\Tessa's Files\Resources\Internet Photos\patient saying 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75" y="1789821"/>
            <a:ext cx="2898402" cy="1927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068" y="838200"/>
            <a:ext cx="8729931" cy="13208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1C77A4"/>
                </a:solidFill>
              </a:rPr>
              <a:t>Dealing with Objections</a:t>
            </a:r>
            <a:r>
              <a:rPr lang="en-US" sz="4400" dirty="0">
                <a:solidFill>
                  <a:srgbClr val="1C77A4"/>
                </a:solidFill>
              </a:rPr>
              <a:t/>
            </a:r>
            <a:br>
              <a:rPr lang="en-US" sz="4400" dirty="0">
                <a:solidFill>
                  <a:srgbClr val="1C77A4"/>
                </a:solidFill>
              </a:rPr>
            </a:br>
            <a:endParaRPr lang="en-US" sz="4400" dirty="0">
              <a:solidFill>
                <a:srgbClr val="1C77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8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926875"/>
            <a:ext cx="8096250" cy="13208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1C77A4"/>
                </a:solidFill>
              </a:rPr>
              <a:t>Have Them Share Their Vision</a:t>
            </a:r>
            <a:endParaRPr lang="en-US" sz="4400" b="1" dirty="0">
              <a:solidFill>
                <a:srgbClr val="1C77A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0" y="1219204"/>
            <a:ext cx="5657850" cy="494420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600" b="1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u="sng" dirty="0" smtClean="0">
                <a:solidFill>
                  <a:schemeClr val="tx1"/>
                </a:solidFill>
              </a:rPr>
              <a:t>Get them to tell you</a:t>
            </a:r>
            <a:r>
              <a:rPr lang="en-US" sz="2000" dirty="0" smtClean="0">
                <a:solidFill>
                  <a:schemeClr val="tx1"/>
                </a:solidFill>
              </a:rPr>
              <a:t> just how glorious and beautiful their life will be when they lose the weight, feel better, and have more energy.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Have them paint a picture for you of what they will do, where they will go, what they will be wearing, and who they will be with.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It is imperative that THEY TALK and YOU LISTEN.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Text from one of our docs: “It was really hard to shut up! But it worked! I closed all 3 evaluations tonight.”</a:t>
            </a:r>
          </a:p>
          <a:p>
            <a:pPr lvl="1"/>
            <a:endParaRPr lang="en-US" sz="1700" dirty="0">
              <a:solidFill>
                <a:schemeClr val="tx1"/>
              </a:solidFill>
            </a:endParaRPr>
          </a:p>
          <a:p>
            <a:pPr lvl="1"/>
            <a:endParaRPr lang="en-US" sz="17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800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Lighthouse5\MediaFire\PHOTO DATABASE\Misc\old couple, umbrella, skin, health, happiness, women, man, ol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32" y="1861593"/>
            <a:ext cx="3029567" cy="2016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ighthouse5\MediaFire\PHOTO DATABASE\Misc\older woman sleep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32" y="4123793"/>
            <a:ext cx="3029567" cy="2016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2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965" y="878402"/>
            <a:ext cx="8566564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200" b="1" dirty="0" smtClean="0">
                <a:solidFill>
                  <a:srgbClr val="1C77A4"/>
                </a:solidFill>
              </a:rPr>
              <a:t>Make Use of the </a:t>
            </a:r>
          </a:p>
          <a:p>
            <a:pPr algn="ctr"/>
            <a:r>
              <a:rPr lang="en-US" sz="6200" b="1" dirty="0" smtClean="0">
                <a:solidFill>
                  <a:srgbClr val="1C77A4"/>
                </a:solidFill>
              </a:rPr>
              <a:t>4-Option Approach!</a:t>
            </a:r>
          </a:p>
          <a:p>
            <a:pPr algn="ctr"/>
            <a:endParaRPr lang="en-US" sz="15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423802" y="3120764"/>
            <a:ext cx="41537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To implement, you will paint a picture of four different possible futures for your patient. Let’s discuss each option now…</a:t>
            </a:r>
          </a:p>
        </p:txBody>
      </p:sp>
      <p:pic>
        <p:nvPicPr>
          <p:cNvPr id="3074" name="Picture 2" descr="C:\Users\Lighthouse5\Desktop\future exi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0" r="10105"/>
          <a:stretch/>
        </p:blipFill>
        <p:spPr bwMode="auto">
          <a:xfrm>
            <a:off x="833932" y="3196742"/>
            <a:ext cx="3306471" cy="208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72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619" y="888024"/>
            <a:ext cx="7677509" cy="94890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rgbClr val="1C77A4"/>
                </a:solidFill>
              </a:rPr>
              <a:t>Option 1: Move in with Family</a:t>
            </a:r>
            <a:endParaRPr lang="en-US" sz="4400" b="1" dirty="0">
              <a:solidFill>
                <a:srgbClr val="1C77A4"/>
              </a:solidFill>
            </a:endParaRPr>
          </a:p>
        </p:txBody>
      </p:sp>
      <p:pic>
        <p:nvPicPr>
          <p:cNvPr id="1027" name="Picture 3" descr="C:\Users\Lighthouse5\Desktop\ThinkstockPhotos-5059375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68" y="1789949"/>
            <a:ext cx="3158231" cy="2104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ighthouse5\MediaFire\PHOTO DATABASE\Misc\Family eating dinner, table, food, healthy, parents, kids, childr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3" y="1760766"/>
            <a:ext cx="4279900" cy="3209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ighthouse5\Desktop\kids-running-spr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68" y="4114623"/>
            <a:ext cx="3158231" cy="2105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74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619" y="888024"/>
            <a:ext cx="7677509" cy="94890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rgbClr val="1C77A4"/>
                </a:solidFill>
              </a:rPr>
              <a:t>Option 2: Move into an Assisted Living Facility</a:t>
            </a:r>
            <a:endParaRPr lang="en-US" sz="4400" b="1" dirty="0">
              <a:solidFill>
                <a:srgbClr val="1C77A4"/>
              </a:solidFill>
            </a:endParaRPr>
          </a:p>
        </p:txBody>
      </p:sp>
      <p:pic>
        <p:nvPicPr>
          <p:cNvPr id="4098" name="Picture 2" descr="C:\Users\Lighthouse5\Desktop\istockphoto_assistedliving_resident_630x420_131028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6" r="8845"/>
          <a:stretch/>
        </p:blipFill>
        <p:spPr bwMode="auto">
          <a:xfrm>
            <a:off x="423334" y="2345265"/>
            <a:ext cx="4123266" cy="371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ighthouse5\Desktop\ThinkstockPhotos-5067860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029" y="2319708"/>
            <a:ext cx="3557017" cy="374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2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381000" y="990600"/>
            <a:ext cx="4495800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600" dirty="0" smtClean="0">
                <a:latin typeface="+mj-lt"/>
                <a:ea typeface="MS PGothic" panose="020B0600070205080204" pitchFamily="34" charset="-128"/>
              </a:rPr>
              <a:t>Nursing home costs top 80K a year.</a:t>
            </a:r>
          </a:p>
          <a:p>
            <a:pPr eaLnBrk="1" hangingPunct="1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600" dirty="0" smtClean="0">
                <a:latin typeface="+mj-lt"/>
                <a:ea typeface="MS PGothic" panose="020B0600070205080204" pitchFamily="34" charset="-128"/>
              </a:rPr>
              <a:t>Over the past 5 years, the median annual cost of private nursing home care has jumped 24% from 67,527 to 83,950 according to Glenworth's 2013 Cost of Care Survey. </a:t>
            </a:r>
          </a:p>
          <a:p>
            <a:pPr eaLnBrk="1" hangingPunct="1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600" dirty="0" smtClean="0">
                <a:latin typeface="+mj-lt"/>
                <a:ea typeface="MS PGothic" panose="020B0600070205080204" pitchFamily="34" charset="-128"/>
              </a:rPr>
              <a:t>It’s not much cheaper for a semi-private room at a nursing home.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24" b="276"/>
          <a:stretch/>
        </p:blipFill>
        <p:spPr>
          <a:xfrm>
            <a:off x="5105400" y="838200"/>
            <a:ext cx="3370263" cy="5026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448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457200" y="1020763"/>
            <a:ext cx="8229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dirty="0" smtClean="0">
                <a:ea typeface="MS PGothic" panose="020B0600070205080204" pitchFamily="34" charset="-128"/>
              </a:rPr>
              <a:t>Assisted </a:t>
            </a:r>
            <a:r>
              <a:rPr lang="en-US" altLang="en-US" sz="3200" dirty="0">
                <a:ea typeface="MS PGothic" panose="020B0600070205080204" pitchFamily="34" charset="-128"/>
              </a:rPr>
              <a:t>living facilities</a:t>
            </a:r>
            <a:r>
              <a:rPr lang="en-US" altLang="en-US" sz="3200" dirty="0" smtClean="0">
                <a:latin typeface="+mj-lt"/>
                <a:ea typeface="MS PGothic" panose="020B0600070205080204" pitchFamily="34" charset="-128"/>
              </a:rPr>
              <a:t> are a less expensive alternative to nursing homes because they don’t offer the same level of care. </a:t>
            </a:r>
          </a:p>
        </p:txBody>
      </p:sp>
      <p:pic>
        <p:nvPicPr>
          <p:cNvPr id="12293" name="Picture 5" descr="http://www.valleyjournal.net/photogallery/1211/SA_DARhosts_assisted_living_par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6338" y="2743200"/>
            <a:ext cx="4251325" cy="3190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54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533400" y="914400"/>
            <a:ext cx="81534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600" dirty="0" smtClean="0">
                <a:latin typeface="+mj-lt"/>
                <a:ea typeface="MS PGothic" panose="020B0600070205080204" pitchFamily="34" charset="-128"/>
              </a:rPr>
              <a:t>The median annual cost of care in an assisted living facility is 40K </a:t>
            </a:r>
            <a:r>
              <a:rPr lang="en-US" sz="2800" dirty="0"/>
              <a:t>—</a:t>
            </a:r>
            <a:r>
              <a:rPr lang="en-US" sz="2800" dirty="0" smtClean="0"/>
              <a:t> </a:t>
            </a:r>
            <a:r>
              <a:rPr lang="en-US" altLang="en-US" sz="2600" dirty="0" smtClean="0">
                <a:ea typeface="MS PGothic" panose="020B0600070205080204" pitchFamily="34" charset="-128"/>
              </a:rPr>
              <a:t>up </a:t>
            </a:r>
            <a:r>
              <a:rPr lang="en-US" altLang="en-US" sz="2600" dirty="0">
                <a:ea typeface="MS PGothic" panose="020B0600070205080204" pitchFamily="34" charset="-128"/>
              </a:rPr>
              <a:t>5% from last year and 23% higher than 5 years ago.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 sz="2600" dirty="0" smtClean="0">
              <a:latin typeface="+mj-lt"/>
              <a:ea typeface="MS PGothic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 sz="2400" dirty="0" smtClean="0">
              <a:latin typeface="+mj-lt"/>
              <a:ea typeface="MS PGothic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 sz="2600" dirty="0" smtClean="0">
              <a:latin typeface="+mj-lt"/>
              <a:ea typeface="MS PGothic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 sz="2600" dirty="0" smtClean="0">
              <a:latin typeface="+mj-lt"/>
              <a:ea typeface="MS PGothic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 sz="2600" dirty="0" smtClean="0">
              <a:latin typeface="+mj-lt"/>
              <a:ea typeface="MS PGothic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 sz="2600" dirty="0" smtClean="0">
              <a:latin typeface="+mj-lt"/>
              <a:ea typeface="MS PGothic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 sz="2600" dirty="0" smtClean="0">
              <a:latin typeface="+mj-lt"/>
              <a:ea typeface="MS PGothic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 sz="2600" dirty="0" smtClean="0">
              <a:latin typeface="+mj-lt"/>
              <a:ea typeface="MS PGothic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 sz="2600" dirty="0" smtClean="0">
              <a:latin typeface="+mj-lt"/>
              <a:ea typeface="MS PGothic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2400" dirty="0" smtClean="0">
                <a:latin typeface="+mj-lt"/>
                <a:ea typeface="MS PGothic" panose="020B0600070205080204" pitchFamily="34" charset="-128"/>
              </a:rPr>
              <a:t/>
            </a:r>
            <a:br>
              <a:rPr lang="en-US" altLang="en-US" sz="2400" dirty="0" smtClean="0">
                <a:latin typeface="+mj-lt"/>
                <a:ea typeface="MS PGothic" panose="020B0600070205080204" pitchFamily="34" charset="-128"/>
              </a:rPr>
            </a:br>
            <a:endParaRPr lang="en-US" altLang="en-US" sz="2400" dirty="0" smtClean="0">
              <a:latin typeface="+mj-lt"/>
              <a:ea typeface="MS PGothic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 sz="2600" dirty="0" smtClean="0">
              <a:latin typeface="+mj-lt"/>
              <a:ea typeface="MS PGothic" panose="020B0600070205080204" pitchFamily="34" charset="-128"/>
            </a:endParaRPr>
          </a:p>
        </p:txBody>
      </p:sp>
      <p:pic>
        <p:nvPicPr>
          <p:cNvPr id="73733" name="Picture 5" descr="http://www.creditrepairinfocenter.net/wp-content/uploads/2013/09/increase-grap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438400"/>
            <a:ext cx="5426075" cy="3532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28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457200" y="914400"/>
            <a:ext cx="829945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800" dirty="0" smtClean="0">
                <a:latin typeface="+mj-lt"/>
                <a:ea typeface="MS PGothic" panose="020B0600070205080204" pitchFamily="34" charset="-128"/>
              </a:rPr>
              <a:t>$2500 to $4000 to treat your neuropathy is probably sounding pretty good right now. 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en-US" sz="2800" dirty="0" smtClean="0">
              <a:latin typeface="+mj-lt"/>
              <a:ea typeface="MS PGothic" panose="020B0600070205080204" pitchFamily="34" charset="-128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en-US" sz="2800" dirty="0" smtClean="0">
              <a:latin typeface="+mj-lt"/>
              <a:ea typeface="MS PGothic" panose="020B0600070205080204" pitchFamily="34" charset="-128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en-US" sz="2800" dirty="0" smtClean="0">
              <a:latin typeface="+mj-lt"/>
              <a:ea typeface="MS PGothic" panose="020B0600070205080204" pitchFamily="34" charset="-128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en-US" sz="2800" dirty="0" smtClean="0">
              <a:latin typeface="+mj-lt"/>
              <a:ea typeface="MS PGothic" panose="020B0600070205080204" pitchFamily="34" charset="-128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en-US" sz="2800" dirty="0" smtClean="0">
              <a:latin typeface="+mj-lt"/>
              <a:ea typeface="MS PGothic" panose="020B0600070205080204" pitchFamily="34" charset="-128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en-US" sz="4000" dirty="0" smtClean="0">
              <a:latin typeface="+mj-lt"/>
              <a:ea typeface="MS PGothic" panose="020B0600070205080204" pitchFamily="34" charset="-128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800" dirty="0" smtClean="0">
                <a:latin typeface="+mj-lt"/>
                <a:ea typeface="MS PGothic" panose="020B0600070205080204" pitchFamily="34" charset="-128"/>
              </a:rPr>
              <a:t>The other option is to pay $5,500 to $6,900 for private nursing home care or $3,300 per month for assisted living facilities.</a:t>
            </a:r>
          </a:p>
        </p:txBody>
      </p:sp>
      <p:pic>
        <p:nvPicPr>
          <p:cNvPr id="16387" name="Picture 6" descr="http://www.blackenterprise.com/files/2009/10/MoneyCutBudg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0"/>
            <a:ext cx="2976563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22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097" y="1572669"/>
            <a:ext cx="85665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200" b="1" dirty="0" smtClean="0">
                <a:solidFill>
                  <a:srgbClr val="1C77A4"/>
                </a:solidFill>
              </a:rPr>
              <a:t>First, let’s discuss some general closing strategies…</a:t>
            </a:r>
            <a:endParaRPr lang="en-US" sz="1500" dirty="0" smtClean="0"/>
          </a:p>
        </p:txBody>
      </p:sp>
    </p:spTree>
    <p:extLst>
      <p:ext uri="{BB962C8B-B14F-4D97-AF65-F5344CB8AC3E}">
        <p14:creationId xmlns:p14="http://schemas.microsoft.com/office/powerpoint/2010/main" val="145865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9" y="888024"/>
            <a:ext cx="8305800" cy="94890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rgbClr val="1C77A4"/>
                </a:solidFill>
              </a:rPr>
              <a:t>Option 3: Prepare for Amputation</a:t>
            </a:r>
            <a:endParaRPr lang="en-US" sz="4400" b="1" dirty="0">
              <a:solidFill>
                <a:srgbClr val="1C77A4"/>
              </a:solidFill>
            </a:endParaRPr>
          </a:p>
        </p:txBody>
      </p:sp>
      <p:pic>
        <p:nvPicPr>
          <p:cNvPr id="5122" name="Picture 2" descr="C:\Users\Lighthouse5\Desktop\reampdiabfo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967" y="2149473"/>
            <a:ext cx="3482111" cy="3191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ighthouse5\Desktop\ThinkstockPhotos-4900676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1" y="2149474"/>
            <a:ext cx="4255175" cy="3191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55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533400" y="1143000"/>
            <a:ext cx="81534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100" dirty="0" smtClean="0">
                <a:latin typeface="+mn-lt"/>
                <a:ea typeface="MS PGothic" panose="020B0600070205080204" pitchFamily="34" charset="-128"/>
              </a:rPr>
              <a:t>84% of all amputations begin with a diabetic foot wound preceded with neuropathy symptoms. </a:t>
            </a:r>
          </a:p>
        </p:txBody>
      </p:sp>
      <p:pic>
        <p:nvPicPr>
          <p:cNvPr id="67588" name="Picture 3"/>
          <p:cNvPicPr>
            <a:picLocks noChangeAspect="1"/>
          </p:cNvPicPr>
          <p:nvPr/>
        </p:nvPicPr>
        <p:blipFill>
          <a:blip r:embed="rId2"/>
          <a:srcRect l="5070" t="9930" r="6244" b="8469"/>
          <a:stretch>
            <a:fillRect/>
          </a:stretch>
        </p:blipFill>
        <p:spPr bwMode="auto">
          <a:xfrm>
            <a:off x="2800350" y="3429000"/>
            <a:ext cx="3619500" cy="2497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96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/>
          <p:cNvSpPr txBox="1">
            <a:spLocks noChangeArrowheads="1"/>
          </p:cNvSpPr>
          <p:nvPr/>
        </p:nvSpPr>
        <p:spPr bwMode="auto">
          <a:xfrm>
            <a:off x="533400" y="1143000"/>
            <a:ext cx="8229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400" dirty="0" smtClean="0">
                <a:latin typeface="+mn-lt"/>
                <a:ea typeface="MS PGothic" panose="020B0600070205080204" pitchFamily="34" charset="-128"/>
              </a:rPr>
              <a:t>In the USA, 10,000 amputations are performed each month!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29053" r="7198"/>
          <a:stretch>
            <a:fillRect/>
          </a:stretch>
        </p:blipFill>
        <p:spPr bwMode="auto">
          <a:xfrm>
            <a:off x="2914650" y="2819400"/>
            <a:ext cx="3467100" cy="306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40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533400" y="1371600"/>
            <a:ext cx="4495800" cy="43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tabLst>
                <a:tab pos="2114550" algn="l"/>
              </a:tabLst>
              <a:defRPr/>
            </a:pPr>
            <a:r>
              <a:rPr lang="en-US" altLang="en-US" sz="3100" dirty="0" smtClean="0">
                <a:latin typeface="+mn-lt"/>
                <a:ea typeface="MS PGothic" panose="020B0600070205080204" pitchFamily="34" charset="-128"/>
              </a:rPr>
              <a:t>Once an amputation occurs, the majority of patients will have a second amputation within two years (along with concurrent multiple admissions and increased hospital length of stay).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762000"/>
            <a:ext cx="3403600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624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9"/>
          <a:stretch>
            <a:fillRect/>
          </a:stretch>
        </p:blipFill>
        <p:spPr bwMode="auto">
          <a:xfrm>
            <a:off x="323850" y="884238"/>
            <a:ext cx="4695825" cy="503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5019675" y="1308100"/>
            <a:ext cx="3810000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800" dirty="0" smtClean="0">
                <a:latin typeface="+mn-lt"/>
                <a:ea typeface="MS PGothic" panose="020B0600070205080204" pitchFamily="34" charset="-128"/>
              </a:rPr>
              <a:t>The cost per lower limb amputation is 30K to 60K, with an additional 43K to 60K in follow-up care! </a:t>
            </a:r>
          </a:p>
        </p:txBody>
      </p:sp>
    </p:spTree>
    <p:extLst>
      <p:ext uri="{BB962C8B-B14F-4D97-AF65-F5344CB8AC3E}">
        <p14:creationId xmlns:p14="http://schemas.microsoft.com/office/powerpoint/2010/main" val="256467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619" y="888024"/>
            <a:ext cx="7677509" cy="94890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rgbClr val="1C77A4"/>
                </a:solidFill>
              </a:rPr>
              <a:t>Option 4: Do a Program Here</a:t>
            </a:r>
            <a:endParaRPr lang="en-US" sz="4400" b="1" dirty="0">
              <a:solidFill>
                <a:srgbClr val="1C77A4"/>
              </a:solidFill>
            </a:endParaRPr>
          </a:p>
        </p:txBody>
      </p:sp>
      <p:pic>
        <p:nvPicPr>
          <p:cNvPr id="6146" name="Picture 2" descr="C:\Users\Lighthouse5\MediaFire\PHOTO DATABASE\Misc\patient, doctor, old man, hap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287" y="1782524"/>
            <a:ext cx="5040223" cy="3358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Lighthouse5\Desktop\ThinkstockPhotos-5297271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36" y="1790992"/>
            <a:ext cx="2902473" cy="4355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19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965" y="1411802"/>
            <a:ext cx="8566564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1C77A4"/>
                </a:solidFill>
              </a:rPr>
              <a:t>Now, let’s discuss a few additional closing tools you may not be aware of…</a:t>
            </a:r>
          </a:p>
          <a:p>
            <a:pPr algn="ctr"/>
            <a:endParaRPr lang="en-US" sz="1500" dirty="0" smtClean="0"/>
          </a:p>
        </p:txBody>
      </p:sp>
    </p:spTree>
    <p:extLst>
      <p:ext uri="{BB962C8B-B14F-4D97-AF65-F5344CB8AC3E}">
        <p14:creationId xmlns:p14="http://schemas.microsoft.com/office/powerpoint/2010/main" val="53401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089" y="915314"/>
            <a:ext cx="8396952" cy="753668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rgbClr val="1C77A4"/>
                </a:solidFill>
              </a:rPr>
              <a:t>Nutritional Reference Guide</a:t>
            </a:r>
            <a:endParaRPr lang="en-US" sz="2800" b="1" dirty="0">
              <a:solidFill>
                <a:srgbClr val="1C77A4"/>
              </a:solidFill>
            </a:endParaRPr>
          </a:p>
        </p:txBody>
      </p:sp>
      <p:pic>
        <p:nvPicPr>
          <p:cNvPr id="8194" name="Picture 2" descr="C:\Users\Lighthouse5\Desktop\nutritional_ref_gui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43" y="1786466"/>
            <a:ext cx="3271426" cy="425238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Lighthouse5\Desktop\table_of_conten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6" y="1794928"/>
            <a:ext cx="3421590" cy="424392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0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7730" y="929765"/>
            <a:ext cx="8519747" cy="6945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2025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 smtClean="0">
                <a:solidFill>
                  <a:srgbClr val="1C77A4"/>
                </a:solidFill>
                <a:latin typeface="+mn-lt"/>
              </a:rPr>
              <a:t>The Nutritional Shake</a:t>
            </a:r>
            <a:endParaRPr lang="en-US" sz="44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50" y="1786603"/>
            <a:ext cx="2778214" cy="42304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49" y="2321859"/>
            <a:ext cx="4441353" cy="369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3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" t="4028" r="4112" b="5719"/>
          <a:stretch/>
        </p:blipFill>
        <p:spPr>
          <a:xfrm>
            <a:off x="1238249" y="1846046"/>
            <a:ext cx="6523029" cy="425891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7730" y="929765"/>
            <a:ext cx="8519747" cy="6945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2025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 smtClean="0">
                <a:solidFill>
                  <a:srgbClr val="1C77A4"/>
                </a:solidFill>
                <a:latin typeface="+mn-lt"/>
              </a:rPr>
              <a:t>The Pain Relief System</a:t>
            </a:r>
            <a:endParaRPr lang="en-US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565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068" y="838200"/>
            <a:ext cx="8729931" cy="13208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1C77A4"/>
                </a:solidFill>
              </a:rPr>
              <a:t>The Sales &amp; Evaluation Setting</a:t>
            </a:r>
            <a:r>
              <a:rPr lang="en-US" sz="4400" dirty="0">
                <a:solidFill>
                  <a:srgbClr val="1C77A4"/>
                </a:solidFill>
              </a:rPr>
              <a:t/>
            </a:r>
            <a:br>
              <a:rPr lang="en-US" sz="4400" dirty="0">
                <a:solidFill>
                  <a:srgbClr val="1C77A4"/>
                </a:solidFill>
              </a:rPr>
            </a:br>
            <a:endParaRPr lang="en-US" sz="4400" dirty="0">
              <a:solidFill>
                <a:srgbClr val="1C77A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2273" y="1557785"/>
            <a:ext cx="5252048" cy="47638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How your office looks (and where you and your patients sit) matters:</a:t>
            </a:r>
          </a:p>
          <a:p>
            <a:pPr marL="0" indent="0">
              <a:buNone/>
            </a:pPr>
            <a:endParaRPr lang="en-US" sz="3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Create a warm and inviting space with lamp lighting and plants.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Make your office personal with family photos, pictures of your dogs, etc. Be relatable and real.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Hang successful “Before and After” photos and testimonials behind your desk where your client will see them. This is a visual proof of performance.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Do not sit behind a desk. </a:t>
            </a:r>
            <a:r>
              <a:rPr lang="en-US" sz="1800" dirty="0">
                <a:solidFill>
                  <a:schemeClr val="tx1"/>
                </a:solidFill>
              </a:rPr>
              <a:t>H</a:t>
            </a:r>
            <a:r>
              <a:rPr lang="en-US" sz="1800" dirty="0" smtClean="0">
                <a:solidFill>
                  <a:schemeClr val="tx1"/>
                </a:solidFill>
              </a:rPr>
              <a:t>ave a comfortable and inviting chair pulled up to the side so there is no barrier between you and your client.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It can also help to have your potential patient watch a short video presentation that introduces them to the services you offer.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52" y="3902653"/>
            <a:ext cx="2724030" cy="2043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8" name="Picture 2" descr="C:\Users\Lighthouse5\MediaFire\PHOTO DATABASE\Misc\Doctor and Neuropathy Patient, old, wom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52" y="1772609"/>
            <a:ext cx="2724030" cy="1816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88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089" y="1025385"/>
            <a:ext cx="8396952" cy="753668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rgbClr val="1C77A4"/>
                </a:solidFill>
              </a:rPr>
              <a:t>Cardio Health Essentials</a:t>
            </a:r>
            <a:endParaRPr lang="en-US" sz="2800" b="1" dirty="0">
              <a:solidFill>
                <a:srgbClr val="1C77A4"/>
              </a:solidFill>
            </a:endParaRPr>
          </a:p>
        </p:txBody>
      </p:sp>
      <p:pic>
        <p:nvPicPr>
          <p:cNvPr id="7170" name="Picture 2" descr="C:\Users\Lighthouse5\Desktop\CR FINAL (1-28-15)\8_PRODUCTS\Shopping Cart Images\SUPPLEMENTATION\Cardio Health Essenti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1831974"/>
            <a:ext cx="5345114" cy="411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1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965" y="1538788"/>
            <a:ext cx="856656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>
                <a:solidFill>
                  <a:srgbClr val="1C77A4"/>
                </a:solidFill>
              </a:rPr>
              <a:t>F</a:t>
            </a:r>
            <a:r>
              <a:rPr lang="en-US" sz="5600" b="1" dirty="0" smtClean="0">
                <a:solidFill>
                  <a:srgbClr val="1C77A4"/>
                </a:solidFill>
              </a:rPr>
              <a:t>inally, let’s wrap this up with a few final tips and some info on where to find additional training… </a:t>
            </a:r>
          </a:p>
          <a:p>
            <a:pPr algn="ctr"/>
            <a:endParaRPr lang="en-US" sz="1500" dirty="0" smtClean="0"/>
          </a:p>
        </p:txBody>
      </p:sp>
    </p:spTree>
    <p:extLst>
      <p:ext uri="{BB962C8B-B14F-4D97-AF65-F5344CB8AC3E}">
        <p14:creationId xmlns:p14="http://schemas.microsoft.com/office/powerpoint/2010/main" val="326287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6400"/>
            <a:ext cx="8115300" cy="1126342"/>
          </a:xfrm>
        </p:spPr>
        <p:txBody>
          <a:bodyPr>
            <a:noAutofit/>
          </a:bodyPr>
          <a:lstStyle/>
          <a:p>
            <a:pPr algn="ctr"/>
            <a:r>
              <a:rPr lang="en-US" sz="4200" b="1" dirty="0" smtClean="0">
                <a:solidFill>
                  <a:srgbClr val="1C77A4"/>
                </a:solidFill>
              </a:rPr>
              <a:t>Don’t Forget That Your Headspace Matters.</a:t>
            </a:r>
            <a:endParaRPr lang="en-US" sz="4200" b="1" dirty="0">
              <a:solidFill>
                <a:srgbClr val="1C77A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7665" y="2472138"/>
            <a:ext cx="5746228" cy="398581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With all the tools in your tool belt and with the best closer ever there a few important things you still need to do to be a successful closer:</a:t>
            </a:r>
          </a:p>
          <a:p>
            <a:pPr marL="457200" lvl="1" indent="0">
              <a:buNone/>
            </a:pPr>
            <a:endParaRPr lang="en-US" sz="100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LOVE your client and truly care about them!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Have a positive HEADSPACE! (Listen to SMT daily)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BELIEVE in what you are are selling and they will believe in it too!</a:t>
            </a:r>
          </a:p>
          <a:p>
            <a:pPr lvl="1"/>
            <a:endParaRPr lang="en-US" sz="1700" dirty="0"/>
          </a:p>
          <a:p>
            <a:pPr lvl="1"/>
            <a:endParaRPr lang="en-US" sz="1700" dirty="0"/>
          </a:p>
          <a:p>
            <a:pPr lvl="1"/>
            <a:endParaRPr lang="en-US" sz="1700" dirty="0"/>
          </a:p>
          <a:p>
            <a:pPr marL="0" indent="0">
              <a:buNone/>
            </a:pPr>
            <a:endParaRPr lang="en-US" sz="800" dirty="0"/>
          </a:p>
        </p:txBody>
      </p:sp>
      <p:pic>
        <p:nvPicPr>
          <p:cNvPr id="1026" name="Picture 2" descr="http://wcct.com/wp-content/uploads/2012/09/contract-research-organization-full-service-CRO-smiling-docto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5"/>
          <a:stretch/>
        </p:blipFill>
        <p:spPr bwMode="auto">
          <a:xfrm>
            <a:off x="457200" y="2472138"/>
            <a:ext cx="2738284" cy="3616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77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7730" y="975945"/>
            <a:ext cx="8519747" cy="6945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2025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350" b="1" dirty="0" smtClean="0">
                <a:solidFill>
                  <a:srgbClr val="1C77A4"/>
                </a:solidFill>
                <a:latin typeface="+mn-lt"/>
              </a:rPr>
              <a:t>Practice What You Preach!</a:t>
            </a:r>
            <a:endParaRPr lang="en-US" sz="435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7772" y="1993222"/>
            <a:ext cx="5125916" cy="3811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500" dirty="0" smtClean="0"/>
              <a:t>The busiest clinics in the country are run by energetic doctors who love what they do.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500" dirty="0" smtClean="0"/>
              <a:t>To achieve this level of passion and enthusiasm, you should try a program yourself.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500" dirty="0" smtClean="0"/>
              <a:t>You’ll have more energy and you’ll be more excited about what you do!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0"/>
          <a:stretch/>
        </p:blipFill>
        <p:spPr>
          <a:xfrm>
            <a:off x="598564" y="1875430"/>
            <a:ext cx="2848724" cy="4051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006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08" y="1785225"/>
            <a:ext cx="2086266" cy="314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07730" y="975945"/>
            <a:ext cx="8519747" cy="6945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2025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350" b="1" dirty="0" smtClean="0">
                <a:solidFill>
                  <a:srgbClr val="1C77A4"/>
                </a:solidFill>
                <a:latin typeface="+mn-lt"/>
              </a:rPr>
              <a:t>Learn Closing Through Basic Training</a:t>
            </a:r>
            <a:endParaRPr lang="en-US" sz="435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2" y="2099594"/>
            <a:ext cx="7260064" cy="3431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3191436" y="3942098"/>
            <a:ext cx="1655721" cy="153914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99247" y="2886635"/>
            <a:ext cx="2492189" cy="140602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97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7730" y="975945"/>
            <a:ext cx="8519747" cy="6945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2025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350" b="1" dirty="0" smtClean="0">
                <a:solidFill>
                  <a:srgbClr val="1C77A4"/>
                </a:solidFill>
                <a:latin typeface="+mn-lt"/>
              </a:rPr>
              <a:t>Learn Closing Through Basic Training</a:t>
            </a:r>
            <a:endParaRPr lang="en-US" sz="435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18" y="1670539"/>
            <a:ext cx="4703932" cy="4196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86" y="3416482"/>
            <a:ext cx="3296110" cy="352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102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34" y="1619326"/>
            <a:ext cx="2095792" cy="342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07730" y="929765"/>
            <a:ext cx="8519747" cy="6945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2025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350" b="1" dirty="0" smtClean="0">
                <a:solidFill>
                  <a:srgbClr val="1C77A4"/>
                </a:solidFill>
                <a:latin typeface="+mn-lt"/>
              </a:rPr>
              <a:t>Learn Closing Through Staff Training</a:t>
            </a:r>
            <a:endParaRPr lang="en-US" sz="435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34" y="1962274"/>
            <a:ext cx="6363130" cy="4022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val 8"/>
          <p:cNvSpPr/>
          <p:nvPr/>
        </p:nvSpPr>
        <p:spPr>
          <a:xfrm>
            <a:off x="4390211" y="3426692"/>
            <a:ext cx="1380584" cy="128337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988291" y="2798618"/>
            <a:ext cx="3306618" cy="120996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62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7730" y="929765"/>
            <a:ext cx="8519747" cy="6945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2025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350" b="1" dirty="0" smtClean="0">
                <a:solidFill>
                  <a:srgbClr val="1C77A4"/>
                </a:solidFill>
                <a:latin typeface="+mn-lt"/>
              </a:rPr>
              <a:t>Learn Closing Through Staff Training</a:t>
            </a:r>
            <a:endParaRPr lang="en-US" sz="435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86" y="1624359"/>
            <a:ext cx="7299989" cy="4421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67" y="4795398"/>
            <a:ext cx="2600688" cy="314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989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18" y="1691493"/>
            <a:ext cx="1952898" cy="323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07730" y="975945"/>
            <a:ext cx="8519747" cy="6945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2025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350" b="1" dirty="0" smtClean="0">
                <a:solidFill>
                  <a:srgbClr val="1C77A4"/>
                </a:solidFill>
                <a:latin typeface="+mn-lt"/>
              </a:rPr>
              <a:t>Learn “Closing” Through Webinars</a:t>
            </a:r>
            <a:endParaRPr lang="en-US" sz="435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9" b="10158"/>
          <a:stretch/>
        </p:blipFill>
        <p:spPr>
          <a:xfrm>
            <a:off x="1681018" y="2017715"/>
            <a:ext cx="6084668" cy="2560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0" b="12371"/>
          <a:stretch/>
        </p:blipFill>
        <p:spPr>
          <a:xfrm>
            <a:off x="1689294" y="4582605"/>
            <a:ext cx="6076122" cy="1419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6132946" y="1882696"/>
            <a:ext cx="1834853" cy="46822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478905" y="2116808"/>
            <a:ext cx="448518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31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Box 4"/>
          <p:cNvSpPr txBox="1">
            <a:spLocks noChangeArrowheads="1"/>
          </p:cNvSpPr>
          <p:nvPr/>
        </p:nvSpPr>
        <p:spPr bwMode="auto">
          <a:xfrm rot="5223461">
            <a:off x="228600" y="6019800"/>
            <a:ext cx="609600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3"/>
          <a:stretch/>
        </p:blipFill>
        <p:spPr>
          <a:xfrm>
            <a:off x="590550" y="2203924"/>
            <a:ext cx="8248650" cy="367665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685800"/>
            <a:ext cx="8382000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4800" b="1" dirty="0" smtClean="0">
                <a:solidFill>
                  <a:srgbClr val="0070C0"/>
                </a:solidFill>
              </a:rPr>
              <a:t>Any Questions?</a:t>
            </a:r>
          </a:p>
          <a:p>
            <a:pPr algn="ctr">
              <a:defRPr/>
            </a:pPr>
            <a:r>
              <a:rPr lang="en-US" sz="3800" b="1" i="1" dirty="0" smtClean="0">
                <a:solidFill>
                  <a:srgbClr val="0070C0"/>
                </a:solidFill>
              </a:rPr>
              <a:t>(Type into the Webinar Question Box)</a:t>
            </a:r>
            <a:endParaRPr lang="en-US" sz="3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02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619" y="888024"/>
            <a:ext cx="7677509" cy="948906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1C77A4"/>
                </a:solidFill>
              </a:rPr>
              <a:t>Build Rapport &amp; Trust</a:t>
            </a:r>
            <a:endParaRPr lang="en-US" sz="4400" b="1" dirty="0">
              <a:solidFill>
                <a:srgbClr val="1C77A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7575" y="1746759"/>
            <a:ext cx="5410200" cy="427672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Take a few minutes to get to know them and note your commonalities. Laugh, commiserate, and search for common ground.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People are much more likely to buy from you if they like you and can tell that you care.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Tell them what is going to happen during the evaluation.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Tell them during the evaluation you will determine if they are a good candidate for your program and if they are, you will let them know and make a recommendation.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73" y="1928183"/>
            <a:ext cx="2731089" cy="4047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916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8229600" cy="1524000"/>
          </a:xfrm>
        </p:spPr>
        <p:txBody>
          <a:bodyPr/>
          <a:lstStyle/>
          <a:p>
            <a:pPr algn="ctr">
              <a:defRPr/>
            </a:pPr>
            <a:r>
              <a:rPr lang="en-US" sz="5400" b="1" dirty="0" smtClean="0">
                <a:solidFill>
                  <a:srgbClr val="0070C0"/>
                </a:solidFill>
              </a:rPr>
              <a:t>Additional Questions?</a:t>
            </a:r>
            <a:endParaRPr lang="en-US" sz="5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810000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sz="4400" dirty="0" smtClean="0">
                <a:solidFill>
                  <a:srgbClr val="0070C0"/>
                </a:solidFill>
              </a:rPr>
              <a:t>Dr. Todd Singleton</a:t>
            </a:r>
          </a:p>
          <a:p>
            <a:pPr marL="0" indent="0" algn="ctr">
              <a:buFont typeface="Arial" charset="0"/>
              <a:buNone/>
              <a:defRPr/>
            </a:pPr>
            <a:endParaRPr lang="en-US" sz="4400" dirty="0">
              <a:solidFill>
                <a:srgbClr val="0070C0"/>
              </a:solidFill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sz="4400" dirty="0" smtClean="0">
                <a:solidFill>
                  <a:srgbClr val="0070C0"/>
                </a:solidFill>
              </a:rPr>
              <a:t>(801) 903-7141</a:t>
            </a:r>
            <a:endParaRPr lang="en-US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8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09954" y="984737"/>
            <a:ext cx="8194431" cy="694594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rgbClr val="1C77A4"/>
                </a:solidFill>
                <a:latin typeface="+mn-lt"/>
              </a:rPr>
              <a:t>Communication Strategies</a:t>
            </a:r>
            <a:endParaRPr lang="en-US" sz="32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4168" y="1881549"/>
            <a:ext cx="5451231" cy="3929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dirty="0" smtClean="0"/>
              <a:t>Before you even look at the patient’s file in front of you, you need to help them feel comfortable. Offer water or other refreshments if available. </a:t>
            </a:r>
          </a:p>
          <a:p>
            <a:pPr>
              <a:spcAft>
                <a:spcPts val="1000"/>
              </a:spcAft>
            </a:pPr>
            <a:r>
              <a:rPr lang="en-US" sz="2400" b="1" dirty="0" smtClean="0"/>
              <a:t>Ask questions like: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“How did you find us?”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“Which one of our patients referred you?”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“Tell me about your family…”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6" y="1995857"/>
            <a:ext cx="2572705" cy="3860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144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09954" y="984737"/>
            <a:ext cx="8194431" cy="694594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rgbClr val="1C77A4"/>
                </a:solidFill>
                <a:latin typeface="+mn-lt"/>
              </a:rPr>
              <a:t>Listen and Remember!</a:t>
            </a:r>
            <a:endParaRPr lang="en-US" sz="32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9954" y="1855176"/>
            <a:ext cx="4958158" cy="4367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50" dirty="0" smtClean="0"/>
              <a:t>As they begin to talk with you, remember what they say! You can use this information later when you’re closing them on a program.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50" dirty="0" smtClean="0"/>
              <a:t>For example, you might explain that it’s not just about them. Their health affects everyone around them, including family members and friends. There’s a ripple effect.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562" y="1925515"/>
            <a:ext cx="2646459" cy="3968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009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ighthouse5\MediaFire\PHOTO DATABASE\Misc\old man s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54" y="1780644"/>
            <a:ext cx="2184693" cy="1521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5" y="955450"/>
            <a:ext cx="7867650" cy="112634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1C77A4"/>
                </a:solidFill>
              </a:rPr>
              <a:t>Uncover Their “Pain Points”</a:t>
            </a:r>
            <a:endParaRPr lang="en-US" sz="4400" b="1" dirty="0">
              <a:solidFill>
                <a:srgbClr val="1C77A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9925" y="1396543"/>
            <a:ext cx="5603329" cy="485258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1900" b="1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Ask questions that will </a:t>
            </a:r>
            <a:r>
              <a:rPr lang="en-US" sz="1900" u="sng" dirty="0" smtClean="0">
                <a:solidFill>
                  <a:schemeClr val="tx1"/>
                </a:solidFill>
              </a:rPr>
              <a:t>get them to tell you</a:t>
            </a:r>
            <a:r>
              <a:rPr lang="en-US" sz="1900" dirty="0" smtClean="0">
                <a:solidFill>
                  <a:schemeClr val="tx1"/>
                </a:solidFill>
              </a:rPr>
              <a:t> how painful and miserable their life is because they’re overweight and unhealthy.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Use the New Patient Intake Form to help you find the best questions to get to the root of your patient’s pain.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For every answer they give, follow up with another question or two to really get to the pain hidden in their answer.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It is imperative they tell you this information so you will have the ammunition you need to overcome any objection they may have at your close.</a:t>
            </a:r>
            <a:endParaRPr lang="en-US" sz="1900" dirty="0">
              <a:solidFill>
                <a:schemeClr val="tx1"/>
              </a:solidFill>
            </a:endParaRPr>
          </a:p>
          <a:p>
            <a:pPr lvl="1"/>
            <a:endParaRPr lang="en-US" sz="1700" dirty="0"/>
          </a:p>
          <a:p>
            <a:pPr lvl="1"/>
            <a:endParaRPr lang="en-US" sz="1700" dirty="0"/>
          </a:p>
          <a:p>
            <a:pPr marL="0" indent="0">
              <a:buNone/>
            </a:pPr>
            <a:endParaRPr lang="en-US" sz="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16" y="4621213"/>
            <a:ext cx="2325512" cy="163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Lighthouse5\MediaFire\PHOTO DATABASE\Misc\Services\Foot Pain, Neuropathy, toes, fe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32" y="3225800"/>
            <a:ext cx="2360395" cy="1580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64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9118" y="935271"/>
            <a:ext cx="8173456" cy="830425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rgbClr val="1C77A4"/>
                </a:solidFill>
              </a:rPr>
              <a:t>Patient Intake Form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3" name="Picture 2" descr="C:\Users\Lighthouse5\Desktop\pain_intake_page_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" t="3143" r="3326" b="5235"/>
          <a:stretch/>
        </p:blipFill>
        <p:spPr bwMode="auto">
          <a:xfrm>
            <a:off x="843146" y="1710047"/>
            <a:ext cx="3467596" cy="435003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Lighthouse5\Desktop\pain_intake_page_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" t="4691" r="4736" b="4897"/>
          <a:stretch/>
        </p:blipFill>
        <p:spPr bwMode="auto">
          <a:xfrm>
            <a:off x="4702625" y="1721923"/>
            <a:ext cx="3447193" cy="435002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41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9118" y="844741"/>
            <a:ext cx="8173456" cy="830425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rgbClr val="1C77A4"/>
                </a:solidFill>
              </a:rPr>
              <a:t>Patient Intake Form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Lighthouse5\Desktop\part_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" t="1874" r="2019" b="2463"/>
          <a:stretch/>
        </p:blipFill>
        <p:spPr bwMode="auto">
          <a:xfrm>
            <a:off x="4776826" y="1641711"/>
            <a:ext cx="3343999" cy="436507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Lighthouse5\Desktop\pain_intake_page_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" t="5563" r="3732" b="4610"/>
          <a:stretch/>
        </p:blipFill>
        <p:spPr bwMode="auto">
          <a:xfrm>
            <a:off x="938148" y="1638822"/>
            <a:ext cx="3479472" cy="435569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84144" y="1645922"/>
            <a:ext cx="694944" cy="219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4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it Theme2">
  <a:themeElements>
    <a:clrScheme name="Summit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ummit Theme2" id="{718A665C-8674-44B6-B5DB-0B4D69A17002}" vid="{420C94B5-F2CC-4C35-BE5A-E24F081E3DC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Summit Theme2 (1)</Template>
  <TotalTime>1396</TotalTime>
  <Words>1211</Words>
  <Application>Microsoft Office PowerPoint</Application>
  <PresentationFormat>On-screen Show (4:3)</PresentationFormat>
  <Paragraphs>121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Summit Theme2</vt:lpstr>
      <vt:lpstr>PowerPoint Presentation</vt:lpstr>
      <vt:lpstr>PowerPoint Presentation</vt:lpstr>
      <vt:lpstr>The Sales &amp; Evaluation Setting </vt:lpstr>
      <vt:lpstr>Build Rapport &amp; Trust</vt:lpstr>
      <vt:lpstr>Communication Strategies</vt:lpstr>
      <vt:lpstr>Listen and Remember!</vt:lpstr>
      <vt:lpstr>Uncover Their “Pain Points”</vt:lpstr>
      <vt:lpstr>Patient Intake Form</vt:lpstr>
      <vt:lpstr>Patient Intake Form</vt:lpstr>
      <vt:lpstr>Build Value</vt:lpstr>
      <vt:lpstr>Dealing with Objections </vt:lpstr>
      <vt:lpstr>Have Them Share Their Vision</vt:lpstr>
      <vt:lpstr>PowerPoint Presentation</vt:lpstr>
      <vt:lpstr>Option 1: Move in with Family</vt:lpstr>
      <vt:lpstr>Option 2: Move into an Assisted Living Facility</vt:lpstr>
      <vt:lpstr>PowerPoint Presentation</vt:lpstr>
      <vt:lpstr>PowerPoint Presentation</vt:lpstr>
      <vt:lpstr>PowerPoint Presentation</vt:lpstr>
      <vt:lpstr>PowerPoint Presentation</vt:lpstr>
      <vt:lpstr>Option 3: Prepare for Amputation</vt:lpstr>
      <vt:lpstr>PowerPoint Presentation</vt:lpstr>
      <vt:lpstr>PowerPoint Presentation</vt:lpstr>
      <vt:lpstr>PowerPoint Presentation</vt:lpstr>
      <vt:lpstr>PowerPoint Presentation</vt:lpstr>
      <vt:lpstr>Option 4: Do a Program Here</vt:lpstr>
      <vt:lpstr>PowerPoint Presentation</vt:lpstr>
      <vt:lpstr>Nutritional Reference Guide</vt:lpstr>
      <vt:lpstr>PowerPoint Presentation</vt:lpstr>
      <vt:lpstr>PowerPoint Presentation</vt:lpstr>
      <vt:lpstr>Cardio Health Essentials</vt:lpstr>
      <vt:lpstr>PowerPoint Presentation</vt:lpstr>
      <vt:lpstr>Don’t Forget That Your Headspace Matters.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Club Reduce</dc:creator>
  <cp:lastModifiedBy>Lighthouse5</cp:lastModifiedBy>
  <cp:revision>102</cp:revision>
  <dcterms:created xsi:type="dcterms:W3CDTF">2016-01-08T15:33:00Z</dcterms:created>
  <dcterms:modified xsi:type="dcterms:W3CDTF">2016-02-02T16:03:31Z</dcterms:modified>
</cp:coreProperties>
</file>