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2"/>
  </p:handoutMasterIdLst>
  <p:sldIdLst>
    <p:sldId id="263" r:id="rId2"/>
    <p:sldId id="284" r:id="rId3"/>
    <p:sldId id="285" r:id="rId4"/>
    <p:sldId id="276" r:id="rId5"/>
    <p:sldId id="277" r:id="rId6"/>
    <p:sldId id="278" r:id="rId7"/>
    <p:sldId id="279" r:id="rId8"/>
    <p:sldId id="283" r:id="rId9"/>
    <p:sldId id="281" r:id="rId10"/>
    <p:sldId id="280" r:id="rId11"/>
    <p:sldId id="282" r:id="rId12"/>
    <p:sldId id="275" r:id="rId13"/>
    <p:sldId id="324" r:id="rId14"/>
    <p:sldId id="325" r:id="rId15"/>
    <p:sldId id="326" r:id="rId16"/>
    <p:sldId id="323" r:id="rId17"/>
    <p:sldId id="287" r:id="rId18"/>
    <p:sldId id="320" r:id="rId19"/>
    <p:sldId id="316" r:id="rId20"/>
    <p:sldId id="317" r:id="rId2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088" y="-5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0F119B-F9F4-473E-A0A3-3D5871BB3A54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437CB2-FA14-4CBA-805F-949B729F6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276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6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6" y="4050836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C236C-E45C-45B3-A0D9-F5F4FFB117AE}" type="datetimeFigureOut">
              <a:rPr lang="en-US" smtClean="0"/>
              <a:t>6/1/2016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E1E84-D95F-44FA-A8BA-B263B7EDAC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446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C236C-E45C-45B3-A0D9-F5F4FFB117AE}" type="datetimeFigureOut">
              <a:rPr lang="en-US" smtClean="0"/>
              <a:t>6/1/2016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E1E84-D95F-44FA-A8BA-B263B7EDAC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92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6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5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C236C-E45C-45B3-A0D9-F5F4FFB117AE}" type="datetimeFigureOut">
              <a:rPr lang="en-US" smtClean="0"/>
              <a:t>6/1/2016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E1E84-D95F-44FA-A8BA-B263B7EDACF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2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700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25078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C236C-E45C-45B3-A0D9-F5F4FFB117AE}" type="datetimeFigureOut">
              <a:rPr lang="en-US" smtClean="0"/>
              <a:t>6/1/2016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E1E84-D95F-44FA-A8BA-B263B7EDAC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563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6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C236C-E45C-45B3-A0D9-F5F4FFB117AE}" type="datetimeFigureOut">
              <a:rPr lang="en-US" smtClean="0"/>
              <a:t>6/1/2016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E1E84-D95F-44FA-A8BA-B263B7EDACF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2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700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24713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9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C236C-E45C-45B3-A0D9-F5F4FFB117AE}" type="datetimeFigureOut">
              <a:rPr lang="en-US" smtClean="0"/>
              <a:t>6/1/2016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E1E84-D95F-44FA-A8BA-B263B7EDAC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8355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C236C-E45C-45B3-A0D9-F5F4FFB117AE}" type="datetimeFigureOut">
              <a:rPr lang="en-US" smtClean="0"/>
              <a:t>6/1/2016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E1E84-D95F-44FA-A8BA-B263B7EDAC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4445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2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2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C236C-E45C-45B3-A0D9-F5F4FFB117AE}" type="datetimeFigureOut">
              <a:rPr lang="en-US" smtClean="0"/>
              <a:t>6/1/2016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E1E84-D95F-44FA-A8BA-B263B7EDAC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144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C236C-E45C-45B3-A0D9-F5F4FFB117AE}" type="datetimeFigureOut">
              <a:rPr lang="en-US" smtClean="0"/>
              <a:t>6/1/2016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E1E84-D95F-44FA-A8BA-B263B7EDAC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621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2700870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C236C-E45C-45B3-A0D9-F5F4FFB117AE}" type="datetimeFigureOut">
              <a:rPr lang="en-US" smtClean="0"/>
              <a:t>6/1/2016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E1E84-D95F-44FA-A8BA-B263B7EDAC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252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C236C-E45C-45B3-A0D9-F5F4FFB117AE}" type="datetimeFigureOut">
              <a:rPr lang="en-US" smtClean="0"/>
              <a:t>6/1/2016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E1E84-D95F-44FA-A8BA-B263B7EDAC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426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8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8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C236C-E45C-45B3-A0D9-F5F4FFB117AE}" type="datetimeFigureOut">
              <a:rPr lang="en-US" smtClean="0"/>
              <a:t>6/1/2016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E1E84-D95F-44FA-A8BA-B263B7EDAC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61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C236C-E45C-45B3-A0D9-F5F4FFB117AE}" type="datetimeFigureOut">
              <a:rPr lang="en-US" smtClean="0"/>
              <a:t>6/1/2016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E1E84-D95F-44FA-A8BA-B263B7EDAC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934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C236C-E45C-45B3-A0D9-F5F4FFB117AE}" type="datetimeFigureOut">
              <a:rPr lang="en-US" smtClean="0"/>
              <a:t>6/1/2016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E1E84-D95F-44FA-A8BA-B263B7EDAC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754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6" y="514927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C236C-E45C-45B3-A0D9-F5F4FFB117AE}" type="datetimeFigureOut">
              <a:rPr lang="en-US" smtClean="0"/>
              <a:t>6/1/2016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E1E84-D95F-44FA-A8BA-B263B7EDAC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296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600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C236C-E45C-45B3-A0D9-F5F4FFB117AE}" type="datetimeFigureOut">
              <a:rPr lang="en-US" smtClean="0"/>
              <a:t>6/1/2016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E1E84-D95F-44FA-A8BA-B263B7EDAC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57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87285" y="1098325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197" y="2130432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5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C236C-E45C-45B3-A0D9-F5F4FFB117AE}" type="datetimeFigureOut">
              <a:rPr lang="en-US" smtClean="0"/>
              <a:t>6/1/2016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5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7" y="6041365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EEE1E84-D95F-44FA-A8BA-B263B7EDAC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557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jpeg"/><Relationship Id="rId7" Type="http://schemas.openxmlformats.org/officeDocument/2006/relationships/image" Target="../media/image1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98325"/>
            <a:ext cx="8382000" cy="1320800"/>
          </a:xfrm>
        </p:spPr>
        <p:txBody>
          <a:bodyPr>
            <a:normAutofit fontScale="90000"/>
          </a:bodyPr>
          <a:lstStyle/>
          <a:p>
            <a:pPr algn="r"/>
            <a:r>
              <a:rPr lang="en-US" sz="4700" b="1" dirty="0" smtClean="0">
                <a:solidFill>
                  <a:schemeClr val="bg2">
                    <a:lumMod val="25000"/>
                  </a:schemeClr>
                </a:solidFill>
              </a:rPr>
              <a:t>Skyrocket Your Business through Setting Goals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362200"/>
            <a:ext cx="7143711" cy="396240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en-US" sz="10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r">
              <a:buNone/>
            </a:pP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</a:rPr>
              <a:t>				</a:t>
            </a:r>
            <a:r>
              <a:rPr lang="en-US" sz="2400" b="1" dirty="0" smtClean="0">
                <a:solidFill>
                  <a:srgbClr val="CC0099"/>
                </a:solidFill>
              </a:rPr>
              <a:t>Business Building Activities for Every Member of your Team</a:t>
            </a:r>
          </a:p>
          <a:p>
            <a:pPr marL="0" indent="0" algn="r">
              <a:buNone/>
            </a:pPr>
            <a:endParaRPr lang="en-US" sz="2000" dirty="0"/>
          </a:p>
          <a:p>
            <a:pPr marL="0" indent="0" algn="r">
              <a:buNone/>
            </a:pPr>
            <a:endParaRPr lang="en-US" sz="2000" dirty="0"/>
          </a:p>
          <a:p>
            <a:pPr marL="0" indent="0" algn="r">
              <a:buNone/>
            </a:pPr>
            <a:r>
              <a:rPr lang="en-US" sz="2000" dirty="0" smtClean="0"/>
              <a:t>											</a:t>
            </a:r>
          </a:p>
          <a:p>
            <a:pPr marL="0" indent="0" algn="r">
              <a:buNone/>
            </a:pPr>
            <a:r>
              <a:rPr lang="en-US" sz="2000" dirty="0"/>
              <a:t>	</a:t>
            </a:r>
            <a:r>
              <a:rPr lang="en-US" sz="2000" dirty="0" smtClean="0"/>
              <a:t>											</a:t>
            </a:r>
            <a:r>
              <a:rPr lang="en-US" sz="2000" i="1" dirty="0" smtClean="0"/>
              <a:t>	</a:t>
            </a:r>
          </a:p>
          <a:p>
            <a:pPr marL="0" indent="0" algn="r">
              <a:buNone/>
            </a:pPr>
            <a:r>
              <a:rPr lang="en-US" sz="2000" i="1" dirty="0">
                <a:solidFill>
                  <a:schemeClr val="tx1"/>
                </a:solidFill>
              </a:rPr>
              <a:t>	</a:t>
            </a:r>
            <a:r>
              <a:rPr lang="en-US" sz="2000" i="1" dirty="0" smtClean="0">
                <a:solidFill>
                  <a:schemeClr val="tx1"/>
                </a:solidFill>
              </a:rPr>
              <a:t>												</a:t>
            </a:r>
            <a:r>
              <a:rPr lang="en-US" sz="1600" i="1" dirty="0" err="1" smtClean="0">
                <a:solidFill>
                  <a:srgbClr val="CC0099"/>
                </a:solidFill>
              </a:rPr>
              <a:t>Shar</a:t>
            </a:r>
            <a:r>
              <a:rPr lang="en-US" sz="1600" i="1" dirty="0" smtClean="0">
                <a:solidFill>
                  <a:srgbClr val="CC0099"/>
                </a:solidFill>
              </a:rPr>
              <a:t> Lewis</a:t>
            </a:r>
            <a:r>
              <a:rPr lang="en-US" sz="1600" i="1" dirty="0">
                <a:solidFill>
                  <a:srgbClr val="CC0099"/>
                </a:solidFill>
              </a:rPr>
              <a:t> </a:t>
            </a:r>
            <a:r>
              <a:rPr lang="en-US" sz="1600" i="1" dirty="0" smtClean="0">
                <a:solidFill>
                  <a:schemeClr val="tx1"/>
                </a:solidFill>
              </a:rPr>
              <a:t>											</a:t>
            </a:r>
            <a:r>
              <a:rPr lang="en-US" sz="1200" i="1" dirty="0" smtClean="0">
                <a:solidFill>
                  <a:schemeClr val="tx1"/>
                </a:solidFill>
              </a:rPr>
              <a:t>Club Reduce Consultant	Vice President of Marketing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3733800"/>
            <a:ext cx="12192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17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Choose a Prize for the Drawing</a:t>
            </a:r>
            <a:endParaRPr lang="en-US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6686" y="2291427"/>
            <a:ext cx="6347714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Gift basket of Solutions4 Skin Care Products</a:t>
            </a:r>
          </a:p>
          <a:p>
            <a:pPr lvl="1"/>
            <a:r>
              <a:rPr lang="en-US" dirty="0" smtClean="0"/>
              <a:t>Electronics such as: Flat screen TV, </a:t>
            </a:r>
            <a:r>
              <a:rPr lang="en-US" dirty="0" err="1" smtClean="0"/>
              <a:t>Ipod</a:t>
            </a:r>
            <a:r>
              <a:rPr lang="en-US" dirty="0" smtClean="0"/>
              <a:t> , </a:t>
            </a:r>
            <a:r>
              <a:rPr lang="en-US" dirty="0" err="1" smtClean="0"/>
              <a:t>Ipad</a:t>
            </a:r>
            <a:r>
              <a:rPr lang="en-US" dirty="0" smtClean="0"/>
              <a:t> or Tablet, Kindle,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1"/>
            <a:r>
              <a:rPr lang="en-US" dirty="0" smtClean="0"/>
              <a:t>Night on the town with Dinner Gift Certificate and movie tickets</a:t>
            </a:r>
          </a:p>
          <a:p>
            <a:pPr lvl="1"/>
            <a:r>
              <a:rPr lang="en-US" dirty="0" smtClean="0"/>
              <a:t>Getaway with a night stay at a fancy or themed hotel with tickets to the symphony or a musical</a:t>
            </a:r>
          </a:p>
          <a:p>
            <a:pPr lvl="1"/>
            <a:r>
              <a:rPr lang="en-US" dirty="0" smtClean="0"/>
              <a:t>Be creative! Ask for suggestions from your patients!</a:t>
            </a:r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5272579"/>
            <a:ext cx="1295400" cy="10321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" y="3429000"/>
            <a:ext cx="1400175" cy="1400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" y="4994998"/>
            <a:ext cx="1571625" cy="11772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5357044"/>
            <a:ext cx="1447800" cy="7709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5206716"/>
            <a:ext cx="1071562" cy="10715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864" y="2419350"/>
            <a:ext cx="1181100" cy="1181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16" y="5386073"/>
            <a:ext cx="914400" cy="121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63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2347" y="1098325"/>
            <a:ext cx="7605453" cy="1320800"/>
          </a:xfrm>
        </p:spPr>
        <p:txBody>
          <a:bodyPr/>
          <a:lstStyle/>
          <a:p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Determine how many tickets they earn for each activity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2667000"/>
            <a:ext cx="6934200" cy="3581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b="1" dirty="0" smtClean="0"/>
              <a:t>Goal #1 Patient Success</a:t>
            </a:r>
          </a:p>
          <a:p>
            <a:pPr lvl="1"/>
            <a:r>
              <a:rPr lang="en-US" dirty="0" smtClean="0"/>
              <a:t>1 ticket arriving on time</a:t>
            </a:r>
          </a:p>
          <a:p>
            <a:pPr lvl="1"/>
            <a:r>
              <a:rPr lang="en-US" dirty="0" smtClean="0"/>
              <a:t>1 ticket keeping their weekly appointment</a:t>
            </a:r>
          </a:p>
          <a:p>
            <a:pPr lvl="1"/>
            <a:r>
              <a:rPr lang="en-US" dirty="0" smtClean="0"/>
              <a:t>1 ticket for each pound and inch lost that week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sz="1800" b="1" dirty="0"/>
              <a:t>Goal </a:t>
            </a:r>
            <a:r>
              <a:rPr lang="en-US" sz="1800" b="1" dirty="0" smtClean="0"/>
              <a:t>#2 Build the Business</a:t>
            </a:r>
          </a:p>
          <a:p>
            <a:pPr lvl="1"/>
            <a:r>
              <a:rPr lang="en-US" dirty="0" smtClean="0"/>
              <a:t>8 tickets for referral that shows to seminar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sz="1200" b="1" i="1" dirty="0" smtClean="0"/>
              <a:t>					*Remember, your goal is to reward the desired behavior</a:t>
            </a:r>
            <a:endParaRPr lang="en-US" sz="1200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2819400"/>
            <a:ext cx="1657350" cy="12299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4191000"/>
            <a:ext cx="154305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4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Hold the drawing every month and make a big deal about it!</a:t>
            </a:r>
            <a:endParaRPr lang="en-US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667000"/>
            <a:ext cx="7139230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2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Remember…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5197" y="2130432"/>
            <a:ext cx="5376203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Every member </a:t>
            </a:r>
          </a:p>
          <a:p>
            <a:pPr marL="0" indent="0" algn="ctr">
              <a:buNone/>
            </a:pPr>
            <a:r>
              <a:rPr lang="en-US" sz="3200" dirty="0" smtClean="0"/>
              <a:t>of your team should have </a:t>
            </a:r>
          </a:p>
          <a:p>
            <a:pPr marL="0" indent="0" algn="ctr">
              <a:buNone/>
            </a:pPr>
            <a:r>
              <a:rPr lang="en-US" sz="3200" dirty="0" smtClean="0"/>
              <a:t>GOALS</a:t>
            </a:r>
          </a:p>
          <a:p>
            <a:pPr marL="0" indent="0" algn="ctr">
              <a:buNone/>
            </a:pPr>
            <a:r>
              <a:rPr lang="en-US" sz="3200" dirty="0" smtClean="0"/>
              <a:t>to help </a:t>
            </a:r>
          </a:p>
          <a:p>
            <a:pPr marL="0" indent="0" algn="ctr">
              <a:buNone/>
            </a:pPr>
            <a:r>
              <a:rPr lang="en-US" sz="3200" dirty="0" smtClean="0"/>
              <a:t>BUILD THE BUSINESS</a:t>
            </a:r>
          </a:p>
          <a:p>
            <a:pPr marL="0" indent="0" algn="ctr">
              <a:buNone/>
            </a:pPr>
            <a:r>
              <a:rPr lang="en-US" sz="3200" dirty="0" smtClean="0"/>
              <a:t>every day!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4717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Goals! Goals! Goals!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286000"/>
            <a:ext cx="6858000" cy="372520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Personal Goals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Department Goals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Team Goals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Clinic Goals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  <a:p>
            <a:pPr marL="0" indent="0">
              <a:buNone/>
            </a:pPr>
            <a:r>
              <a:rPr lang="en-US" sz="2000" dirty="0" smtClean="0"/>
              <a:t>Celebrate your success &amp; fix the problems as they arise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57400"/>
            <a:ext cx="1861991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700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90602"/>
            <a:ext cx="7239000" cy="1295398"/>
          </a:xfrm>
        </p:spPr>
        <p:txBody>
          <a:bodyPr>
            <a:noAutofit/>
          </a:bodyPr>
          <a:lstStyle/>
          <a:p>
            <a:r>
              <a:rPr lang="en-US" sz="2800" b="1" i="1" dirty="0">
                <a:solidFill>
                  <a:srgbClr val="002060"/>
                </a:solidFill>
              </a:rPr>
              <a:t>“Once you make a decision, the universe conspires to make it happen.” </a:t>
            </a:r>
            <a:r>
              <a:rPr lang="en-US" sz="1100" b="1" i="1" dirty="0">
                <a:solidFill>
                  <a:srgbClr val="002060"/>
                </a:solidFill>
              </a:rPr>
              <a:t>–Ralph Waldo Emerson</a:t>
            </a:r>
            <a:r>
              <a:rPr lang="en-US" sz="2800" b="1" i="1" dirty="0">
                <a:solidFill>
                  <a:srgbClr val="002060"/>
                </a:solidFill>
              </a:rPr>
              <a:t/>
            </a:r>
            <a:br>
              <a:rPr lang="en-US" sz="2800" b="1" i="1" dirty="0">
                <a:solidFill>
                  <a:srgbClr val="002060"/>
                </a:solidFill>
              </a:rPr>
            </a:b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800600"/>
            <a:ext cx="8629758" cy="1295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i="1" dirty="0">
                <a:solidFill>
                  <a:srgbClr val="CC0099"/>
                </a:solidFill>
              </a:rPr>
              <a:t>“You have always had, you have at this moment, you will always have in the future the power to achieve, to accomplish, to have anything and everything you want.” </a:t>
            </a:r>
            <a:endParaRPr lang="en-US" sz="2400" dirty="0">
              <a:solidFill>
                <a:srgbClr val="CC0099"/>
              </a:solidFill>
            </a:endParaRP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657" y="2590800"/>
            <a:ext cx="3600558" cy="18583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2786424"/>
            <a:ext cx="1733792" cy="14670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824010"/>
            <a:ext cx="1752600" cy="15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1698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98325"/>
            <a:ext cx="8077201" cy="1320800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Three additional Success Strategies to Grow your Business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5286" y="2590800"/>
            <a:ext cx="6347714" cy="3200400"/>
          </a:xfrm>
        </p:spPr>
        <p:txBody>
          <a:bodyPr/>
          <a:lstStyle/>
          <a:p>
            <a:pPr>
              <a:buFont typeface="+mj-lt"/>
              <a:buAutoNum type="arabicPeriod"/>
            </a:pPr>
            <a:endParaRPr lang="en-US" sz="800" dirty="0" smtClean="0"/>
          </a:p>
          <a:p>
            <a:pPr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NEW</a:t>
            </a:r>
            <a:r>
              <a:rPr lang="en-US" dirty="0" smtClean="0"/>
              <a:t> SUCCESS CHECKLIST</a:t>
            </a:r>
          </a:p>
          <a:p>
            <a:pPr>
              <a:buFont typeface="+mj-lt"/>
              <a:buAutoNum type="arabicPeriod"/>
            </a:pPr>
            <a:endParaRPr lang="en-US" b="1" dirty="0">
              <a:solidFill>
                <a:srgbClr val="FF0000"/>
              </a:solidFill>
            </a:endParaRPr>
          </a:p>
          <a:p>
            <a:pPr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NEW</a:t>
            </a:r>
            <a:r>
              <a:rPr lang="en-US" dirty="0" smtClean="0"/>
              <a:t> MARKETING QUICKSTART GUIDE</a:t>
            </a:r>
          </a:p>
          <a:p>
            <a:pPr>
              <a:buFont typeface="+mj-lt"/>
              <a:buAutoNum type="arabicPeriod"/>
            </a:pPr>
            <a:endParaRPr lang="en-US" dirty="0" smtClean="0"/>
          </a:p>
          <a:p>
            <a:pPr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HIRE ME </a:t>
            </a:r>
            <a:r>
              <a:rPr lang="en-US" dirty="0" smtClean="0"/>
              <a:t>to come to your clinic to provide personal, </a:t>
            </a:r>
            <a:r>
              <a:rPr lang="en-US" dirty="0"/>
              <a:t> </a:t>
            </a:r>
            <a:r>
              <a:rPr lang="en-US" dirty="0" smtClean="0"/>
              <a:t> one-on-one COACHING and CONSULTING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714" y="2746248"/>
            <a:ext cx="609600" cy="6065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584448"/>
            <a:ext cx="609600" cy="6065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4422648"/>
            <a:ext cx="609600" cy="60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24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7285" y="1098325"/>
            <a:ext cx="7228115" cy="1320800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SUCCESS STRATEGY THREE: 					   </a:t>
            </a:r>
            <a:r>
              <a:rPr lang="en-US" sz="3200" b="1" dirty="0" smtClean="0">
                <a:solidFill>
                  <a:srgbClr val="002060"/>
                </a:solidFill>
              </a:rPr>
              <a:t>On-Site Personal Consulting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3886" y="2751795"/>
            <a:ext cx="6347714" cy="3420405"/>
          </a:xfrm>
        </p:spPr>
        <p:txBody>
          <a:bodyPr>
            <a:normAutofit/>
          </a:bodyPr>
          <a:lstStyle/>
          <a:p>
            <a:pPr lvl="1"/>
            <a:r>
              <a:rPr lang="en-US" sz="1800" dirty="0" smtClean="0"/>
              <a:t>Are you making $25,000, $50,000, $100,000 or more each month with Club Reduce?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sz="1800" dirty="0" smtClean="0"/>
              <a:t>Do you want to be?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sz="1800" dirty="0" smtClean="0"/>
              <a:t>I can personally help you DOUBLE, TRIPLE or even QUADRUPLE your Club Reduce business in just a few short months.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146048"/>
            <a:ext cx="609600" cy="6065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84" y="2362200"/>
            <a:ext cx="2414816" cy="334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01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I Can Help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2130432"/>
            <a:ext cx="6400800" cy="388077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400" b="1" dirty="0" smtClean="0">
                <a:solidFill>
                  <a:srgbClr val="CC0099"/>
                </a:solidFill>
              </a:rPr>
              <a:t> </a:t>
            </a:r>
            <a:r>
              <a:rPr lang="en-US" sz="3600" b="1" dirty="0" smtClean="0">
                <a:solidFill>
                  <a:srgbClr val="CC0099"/>
                </a:solidFill>
              </a:rPr>
              <a:t>Personal  </a:t>
            </a:r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CC0099"/>
                </a:solidFill>
              </a:rPr>
              <a:t>training and coaching </a:t>
            </a:r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CC0099"/>
                </a:solidFill>
              </a:rPr>
              <a:t>at your clinic </a:t>
            </a:r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CC0099"/>
                </a:solidFill>
              </a:rPr>
              <a:t>for you and your staff </a:t>
            </a:r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CC0099"/>
                </a:solidFill>
              </a:rPr>
              <a:t>specific to your needs </a:t>
            </a:r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CC0099"/>
                </a:solidFill>
              </a:rPr>
              <a:t>and goals</a:t>
            </a:r>
            <a:endParaRPr lang="en-US" sz="3600" b="1" dirty="0">
              <a:solidFill>
                <a:srgbClr val="CC0099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04" y="1752600"/>
            <a:ext cx="1298096" cy="1944850"/>
          </a:xfrm>
          <a:prstGeom prst="rect">
            <a:avLst/>
          </a:prstGeom>
        </p:spPr>
      </p:pic>
      <p:pic>
        <p:nvPicPr>
          <p:cNvPr id="5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48" y="3810000"/>
            <a:ext cx="1484552" cy="9850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46" y="4943526"/>
            <a:ext cx="1593054" cy="138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59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Sign Up Today!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572000"/>
            <a:ext cx="5257800" cy="1571844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2130433"/>
            <a:ext cx="7524711" cy="213676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2000" b="1" dirty="0" smtClean="0"/>
              <a:t>Train your staff NOW to take advantage of New Year’s resolutions, getting ready for Spring and implementing the latest and greatest Club Reduce 4.0!</a:t>
            </a:r>
          </a:p>
          <a:p>
            <a:pPr marL="0" indent="0" algn="ctr">
              <a:buNone/>
            </a:pPr>
            <a:endParaRPr lang="en-US" sz="2000" b="1" dirty="0"/>
          </a:p>
          <a:p>
            <a:pPr marL="0" indent="0" algn="ctr">
              <a:buNone/>
            </a:pPr>
            <a:r>
              <a:rPr lang="en-US" sz="3200" b="1" dirty="0" smtClean="0">
                <a:solidFill>
                  <a:srgbClr val="CC0099"/>
                </a:solidFill>
              </a:rPr>
              <a:t>www.ClubReduceConsulting.com</a:t>
            </a:r>
          </a:p>
          <a:p>
            <a:pPr marL="0" indent="0" algn="ctr">
              <a:buNone/>
            </a:pPr>
            <a:r>
              <a:rPr lang="en-US" sz="2400" b="1" dirty="0" smtClean="0">
                <a:solidFill>
                  <a:srgbClr val="002060"/>
                </a:solidFill>
              </a:rPr>
              <a:t>801.917.0900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83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62000"/>
            <a:ext cx="7151915" cy="165712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When you are trying to grow your business…</a:t>
            </a:r>
            <a:b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	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				</a:t>
            </a:r>
            <a:r>
              <a:rPr lang="en-US" b="1" dirty="0" smtClean="0">
                <a:solidFill>
                  <a:srgbClr val="CC0099"/>
                </a:solidFill>
              </a:rPr>
              <a:t>Whose job is it anyway?</a:t>
            </a:r>
            <a:endParaRPr lang="en-US" b="1" dirty="0">
              <a:solidFill>
                <a:srgbClr val="CC00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5196" y="2362200"/>
            <a:ext cx="6443003" cy="365760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2400" b="1" dirty="0" smtClean="0"/>
              <a:t>Most people will say it is Marketing &amp; Sales</a:t>
            </a:r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sz="1600" dirty="0" smtClean="0"/>
              <a:t>They are correct…in part:</a:t>
            </a:r>
          </a:p>
          <a:p>
            <a:pPr marL="0" indent="0">
              <a:buNone/>
            </a:pPr>
            <a:endParaRPr lang="en-US" sz="800" dirty="0" smtClean="0"/>
          </a:p>
          <a:p>
            <a:r>
              <a:rPr lang="en-US" sz="1600" dirty="0" smtClean="0"/>
              <a:t>Without someone responsible for MARKETING AND FILLING YOUR SEMINARS you have no one to sell programs to…therefore the business doesn’t grow</a:t>
            </a:r>
          </a:p>
          <a:p>
            <a:pPr marL="0" indent="0">
              <a:buNone/>
            </a:pPr>
            <a:endParaRPr lang="en-US" sz="800" dirty="0" smtClean="0"/>
          </a:p>
          <a:p>
            <a:r>
              <a:rPr lang="en-US" sz="1600" dirty="0" smtClean="0"/>
              <a:t>Without someone responsible for SALES AND CLOSING NEW PATIENTS on programs you have no new patients to service…therefore the business doesn’t grow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09800"/>
            <a:ext cx="1372467" cy="19376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114800"/>
            <a:ext cx="1371600" cy="240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00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Thank You!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86000"/>
            <a:ext cx="8229599" cy="3657600"/>
          </a:xfrm>
        </p:spPr>
      </p:pic>
    </p:spTree>
    <p:extLst>
      <p:ext uri="{BB962C8B-B14F-4D97-AF65-F5344CB8AC3E}">
        <p14:creationId xmlns:p14="http://schemas.microsoft.com/office/powerpoint/2010/main" val="334258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7285" y="838200"/>
            <a:ext cx="6847115" cy="1320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However,</a:t>
            </a:r>
            <a:b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		There is more to it than that!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399" y="1828800"/>
            <a:ext cx="6324601" cy="411796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b="1" dirty="0" smtClean="0"/>
          </a:p>
          <a:p>
            <a:pPr marL="0" indent="0">
              <a:buNone/>
            </a:pPr>
            <a:r>
              <a:rPr lang="en-US" sz="2400" b="1" dirty="0" smtClean="0"/>
              <a:t>Every member of your team is responsible to help grow the business every day.</a:t>
            </a:r>
          </a:p>
          <a:p>
            <a:pPr marL="0" indent="0">
              <a:buNone/>
            </a:pPr>
            <a:endParaRPr lang="en-US" sz="800" b="1" dirty="0" smtClean="0"/>
          </a:p>
          <a:p>
            <a:pPr marL="0" indent="0">
              <a:buNone/>
            </a:pPr>
            <a:r>
              <a:rPr lang="en-US" sz="1600" b="1" dirty="0" smtClean="0"/>
              <a:t>That includes:</a:t>
            </a:r>
          </a:p>
          <a:p>
            <a:r>
              <a:rPr lang="en-US" sz="1600" b="1" dirty="0" smtClean="0"/>
              <a:t>Marketing</a:t>
            </a:r>
          </a:p>
          <a:p>
            <a:r>
              <a:rPr lang="en-US" sz="1600" b="1" dirty="0" smtClean="0"/>
              <a:t>Seminar Assistant</a:t>
            </a:r>
          </a:p>
          <a:p>
            <a:r>
              <a:rPr lang="en-US" sz="1600" b="1" dirty="0" smtClean="0"/>
              <a:t>Sales/Closer</a:t>
            </a:r>
          </a:p>
          <a:p>
            <a:r>
              <a:rPr lang="en-US" sz="1600" b="1" dirty="0" smtClean="0"/>
              <a:t>Weight Loss Coach</a:t>
            </a:r>
          </a:p>
          <a:p>
            <a:r>
              <a:rPr lang="en-US" sz="1600" b="1" dirty="0" smtClean="0"/>
              <a:t>Spa Technicians</a:t>
            </a:r>
          </a:p>
          <a:p>
            <a:r>
              <a:rPr lang="en-US" sz="1600" b="1" dirty="0" smtClean="0"/>
              <a:t>Front Desk</a:t>
            </a:r>
          </a:p>
          <a:p>
            <a:r>
              <a:rPr lang="en-US" sz="1600" b="1" dirty="0" smtClean="0"/>
              <a:t>Office Manager</a:t>
            </a:r>
          </a:p>
          <a:p>
            <a:r>
              <a:rPr lang="en-US" sz="1600" b="1" dirty="0" smtClean="0"/>
              <a:t>Chiropractic and other staff</a:t>
            </a:r>
          </a:p>
          <a:p>
            <a:endParaRPr lang="en-US" sz="1600" b="1" dirty="0" smtClean="0"/>
          </a:p>
          <a:p>
            <a:pPr marL="0" indent="0">
              <a:buNone/>
            </a:pPr>
            <a:endParaRPr lang="en-US" sz="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11" y="2362200"/>
            <a:ext cx="1879789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26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7285" y="838200"/>
            <a:ext cx="7304315" cy="9906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</a:rPr>
              <a:t>Let’s have a quick refresher course</a:t>
            </a:r>
            <a:endParaRPr lang="en-US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 smtClean="0"/>
          </a:p>
          <a:p>
            <a:pPr lvl="1"/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381000" y="6096000"/>
            <a:ext cx="5105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/>
              <a:t>*If </a:t>
            </a:r>
            <a:r>
              <a:rPr lang="en-US" sz="1000" b="1" dirty="0"/>
              <a:t>you are not familiar with this watch my webinar titled “Back to Basics</a:t>
            </a:r>
            <a:r>
              <a:rPr lang="en-US" sz="1000" b="1" dirty="0" smtClean="0"/>
              <a:t>”</a:t>
            </a:r>
            <a:endParaRPr lang="en-US" sz="1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752600"/>
            <a:ext cx="7772400" cy="426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34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7285" y="609600"/>
            <a:ext cx="6999515" cy="13208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H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ave Goals &amp; Stats for every position</a:t>
            </a:r>
            <a:endParaRPr lang="en-US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799"/>
            <a:ext cx="8305799" cy="7482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/>
              <a:t>S</a:t>
            </a:r>
            <a:r>
              <a:rPr lang="en-US" sz="1600" b="1" dirty="0" smtClean="0"/>
              <a:t>tart by using the MONTHLY MARKETING PLANNING TOOL on Club Reduce</a:t>
            </a:r>
          </a:p>
          <a:p>
            <a:pPr marL="0" indent="0" algn="ctr">
              <a:buNone/>
            </a:pPr>
            <a:r>
              <a:rPr lang="en-US" sz="1600" b="1" dirty="0" smtClean="0">
                <a:solidFill>
                  <a:srgbClr val="CC0099"/>
                </a:solidFill>
              </a:rPr>
              <a:t>Goals for MARKETING &amp; SALES start here!</a:t>
            </a:r>
            <a:endParaRPr lang="en-US" sz="1600" b="1" dirty="0">
              <a:solidFill>
                <a:srgbClr val="CC0099"/>
              </a:solidFill>
            </a:endParaRPr>
          </a:p>
          <a:p>
            <a:pPr marL="0" indent="0">
              <a:buNone/>
            </a:pPr>
            <a:endParaRPr lang="en-US" sz="800" dirty="0"/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77025"/>
            <a:ext cx="3962400" cy="3671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2587685"/>
            <a:ext cx="4046633" cy="366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93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7285" y="914400"/>
            <a:ext cx="6347713" cy="1320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What about everyone else?</a:t>
            </a:r>
            <a:endParaRPr lang="en-US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876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sz="2600" b="1" dirty="0" smtClean="0">
                <a:solidFill>
                  <a:srgbClr val="CC0099"/>
                </a:solidFill>
              </a:rPr>
              <a:t>Start by using their Daily Checklists &amp; Metrics to identify Goals:</a:t>
            </a:r>
          </a:p>
          <a:p>
            <a:pPr marL="0" indent="0">
              <a:buNone/>
            </a:pPr>
            <a:endParaRPr lang="en-US" sz="900" dirty="0">
              <a:solidFill>
                <a:srgbClr val="CC0099"/>
              </a:solidFill>
            </a:endParaRPr>
          </a:p>
          <a:p>
            <a:pPr marL="457200" lvl="1" indent="0">
              <a:buNone/>
            </a:pPr>
            <a:r>
              <a:rPr lang="en-US" sz="2100" b="1" dirty="0" smtClean="0"/>
              <a:t>Weight Loss Coach</a:t>
            </a:r>
          </a:p>
          <a:p>
            <a:pPr lvl="1"/>
            <a:r>
              <a:rPr lang="en-US" sz="2100" dirty="0" smtClean="0"/>
              <a:t># Patients on Programs, # Active, # Inactive, # Called weekly, #Maintenance</a:t>
            </a:r>
          </a:p>
          <a:p>
            <a:pPr lvl="1"/>
            <a:r>
              <a:rPr lang="en-US" sz="2100" dirty="0" smtClean="0"/>
              <a:t># Maintenance Programs Sold, # Referrals, # Programs Sold</a:t>
            </a:r>
          </a:p>
          <a:p>
            <a:pPr lvl="1"/>
            <a:endParaRPr lang="en-US" sz="2100" dirty="0" smtClean="0"/>
          </a:p>
          <a:p>
            <a:pPr marL="457200" lvl="1" indent="0">
              <a:buNone/>
            </a:pPr>
            <a:r>
              <a:rPr lang="en-US" sz="2100" b="1" dirty="0" smtClean="0"/>
              <a:t>Spa Technician</a:t>
            </a:r>
          </a:p>
          <a:p>
            <a:pPr lvl="1"/>
            <a:r>
              <a:rPr lang="en-US" sz="2100" dirty="0" smtClean="0"/>
              <a:t># Services, # Referral Cards, #/$ Product Sold, # Seminar Attendees</a:t>
            </a:r>
          </a:p>
          <a:p>
            <a:pPr marL="457200" lvl="1" indent="0">
              <a:buNone/>
            </a:pPr>
            <a:endParaRPr lang="en-US" sz="2100" dirty="0" smtClean="0"/>
          </a:p>
          <a:p>
            <a:pPr marL="457200" lvl="1" indent="0">
              <a:buNone/>
            </a:pPr>
            <a:r>
              <a:rPr lang="en-US" sz="2100" b="1" dirty="0" smtClean="0"/>
              <a:t>Front Desk</a:t>
            </a:r>
          </a:p>
          <a:p>
            <a:pPr lvl="1"/>
            <a:r>
              <a:rPr lang="en-US" sz="2100" dirty="0" smtClean="0"/>
              <a:t># Appointments Scheduled, # Appointments Showed, # Appointments Rescheduled, # New Arrivals, # New Arrivals Showed…(Front Desk Log, New Patient Value Form, </a:t>
            </a:r>
            <a:r>
              <a:rPr lang="en-US" sz="2100" dirty="0" err="1" smtClean="0"/>
              <a:t>etc</a:t>
            </a:r>
            <a:r>
              <a:rPr lang="en-US" sz="2100" dirty="0" smtClean="0"/>
              <a:t>)</a:t>
            </a:r>
          </a:p>
          <a:p>
            <a:pPr lvl="1"/>
            <a:r>
              <a:rPr lang="en-US" sz="2100" dirty="0" smtClean="0"/>
              <a:t># Referral Cards, #/$ Product Sold, # Seminar Attendees, Promotional flyers</a:t>
            </a:r>
          </a:p>
          <a:p>
            <a:pPr marL="457200" lvl="1" indent="0">
              <a:buNone/>
            </a:pPr>
            <a:endParaRPr lang="en-US" sz="1700" dirty="0" smtClean="0"/>
          </a:p>
          <a:p>
            <a:pPr marL="457200" lvl="1" indent="0">
              <a:buNone/>
            </a:pPr>
            <a:r>
              <a:rPr lang="en-US" sz="1300" b="1" i="1" dirty="0" smtClean="0"/>
              <a:t>*Checklists and metrics for each position may be found on Club Reduce, under Training, Staff Training, then by Job Type.</a:t>
            </a:r>
          </a:p>
        </p:txBody>
      </p:sp>
    </p:spTree>
    <p:extLst>
      <p:ext uri="{BB962C8B-B14F-4D97-AF65-F5344CB8AC3E}">
        <p14:creationId xmlns:p14="http://schemas.microsoft.com/office/powerpoint/2010/main" val="155531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Business Building Activities</a:t>
            </a:r>
            <a:endParaRPr lang="en-US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400" b="1" dirty="0" smtClean="0"/>
          </a:p>
          <a:p>
            <a:pPr lvl="1"/>
            <a:r>
              <a:rPr lang="en-US" sz="1700" dirty="0" smtClean="0"/>
              <a:t>Referrals</a:t>
            </a:r>
            <a:r>
              <a:rPr lang="en-US" sz="1700" dirty="0"/>
              <a:t>: “Who do you know?” and Business Cards with body wrap </a:t>
            </a:r>
            <a:r>
              <a:rPr lang="en-US" sz="1700" dirty="0" smtClean="0"/>
              <a:t>offer</a:t>
            </a:r>
          </a:p>
          <a:p>
            <a:pPr lvl="1"/>
            <a:r>
              <a:rPr lang="en-US" sz="1700" dirty="0"/>
              <a:t>Everyone can schedule for </a:t>
            </a:r>
            <a:r>
              <a:rPr lang="en-US" sz="1700" dirty="0" smtClean="0"/>
              <a:t>seminar</a:t>
            </a:r>
            <a:endParaRPr lang="en-US" sz="1700" dirty="0"/>
          </a:p>
          <a:p>
            <a:pPr lvl="1"/>
            <a:r>
              <a:rPr lang="en-US" sz="1700" dirty="0"/>
              <a:t>Upsell Product &amp; </a:t>
            </a:r>
            <a:r>
              <a:rPr lang="en-US" sz="1700" dirty="0" smtClean="0"/>
              <a:t>Holiday Special </a:t>
            </a:r>
            <a:r>
              <a:rPr lang="en-US" sz="1700" dirty="0"/>
              <a:t>product packages</a:t>
            </a:r>
          </a:p>
          <a:p>
            <a:pPr lvl="1"/>
            <a:r>
              <a:rPr lang="en-US" sz="1700" dirty="0" smtClean="0"/>
              <a:t>Monthly </a:t>
            </a:r>
            <a:r>
              <a:rPr lang="en-US" sz="1700" dirty="0"/>
              <a:t>Specials with $200 or 20% off </a:t>
            </a:r>
            <a:r>
              <a:rPr lang="en-US" sz="1700" dirty="0" smtClean="0"/>
              <a:t>promotions (Like the Holiday Little Black Dress campaign)</a:t>
            </a:r>
          </a:p>
          <a:p>
            <a:pPr lvl="1"/>
            <a:r>
              <a:rPr lang="en-US" sz="1700" dirty="0"/>
              <a:t>Monthly Drawing based on Tickets and Points</a:t>
            </a:r>
          </a:p>
          <a:p>
            <a:pPr lvl="1"/>
            <a:endParaRPr lang="en-US" sz="1700" dirty="0"/>
          </a:p>
          <a:p>
            <a:pPr lvl="1"/>
            <a:endParaRPr lang="en-US" sz="1700" dirty="0"/>
          </a:p>
          <a:p>
            <a:pPr marL="0" indent="0">
              <a:buNone/>
            </a:pPr>
            <a:endParaRPr lang="en-US" sz="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2631" y="2209800"/>
            <a:ext cx="2165769" cy="364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69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7285" y="1098325"/>
            <a:ext cx="6923315" cy="1320800"/>
          </a:xfrm>
        </p:spPr>
        <p:txBody>
          <a:bodyPr/>
          <a:lstStyle/>
          <a:p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Monthly Drawing with Tickets for a Prize</a:t>
            </a:r>
            <a:endParaRPr lang="en-US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286000"/>
            <a:ext cx="7010400" cy="357597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r>
              <a:rPr lang="en-US" sz="2400" b="1" dirty="0" smtClean="0">
                <a:solidFill>
                  <a:srgbClr val="CC0099"/>
                </a:solidFill>
              </a:rPr>
              <a:t>Goal #1</a:t>
            </a:r>
          </a:p>
          <a:p>
            <a:pPr marL="0" indent="0">
              <a:buNone/>
            </a:pPr>
            <a:r>
              <a:rPr lang="en-US" sz="1600" dirty="0" smtClean="0"/>
              <a:t>Encourage and reward our patients to be successful on their programs.</a:t>
            </a:r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r>
              <a:rPr lang="en-US" sz="2400" b="1" dirty="0" smtClean="0">
                <a:solidFill>
                  <a:srgbClr val="CC0099"/>
                </a:solidFill>
              </a:rPr>
              <a:t>Goal #2</a:t>
            </a:r>
          </a:p>
          <a:p>
            <a:pPr marL="0" indent="0">
              <a:buNone/>
            </a:pPr>
            <a:r>
              <a:rPr lang="en-US" sz="1600" dirty="0" smtClean="0"/>
              <a:t>Encourage and reward our patients to help us build our business by giving us referrals.</a:t>
            </a:r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9330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066800"/>
            <a:ext cx="7380515" cy="13208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Pick a fun theme for every Month and Decorate</a:t>
            </a:r>
            <a:endParaRPr lang="en-US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057400"/>
            <a:ext cx="7162800" cy="3429000"/>
          </a:xfrm>
        </p:spPr>
        <p:txBody>
          <a:bodyPr numCol="2">
            <a:normAutofit/>
          </a:bodyPr>
          <a:lstStyle/>
          <a:p>
            <a:pPr marL="457200" lvl="1" indent="0">
              <a:buNone/>
            </a:pPr>
            <a:endParaRPr lang="en-US" sz="1400" dirty="0" smtClean="0"/>
          </a:p>
          <a:p>
            <a:pPr lvl="1"/>
            <a:r>
              <a:rPr lang="en-US" sz="1400" dirty="0" smtClean="0"/>
              <a:t>New Year’s</a:t>
            </a:r>
          </a:p>
          <a:p>
            <a:pPr lvl="1"/>
            <a:r>
              <a:rPr lang="en-US" sz="1400" dirty="0" smtClean="0"/>
              <a:t>Valentine’s Day</a:t>
            </a:r>
          </a:p>
          <a:p>
            <a:pPr lvl="1"/>
            <a:r>
              <a:rPr lang="en-US" sz="1400" dirty="0" smtClean="0"/>
              <a:t>St. Patrick’s Day</a:t>
            </a:r>
          </a:p>
          <a:p>
            <a:pPr lvl="1"/>
            <a:r>
              <a:rPr lang="en-US" sz="1400" dirty="0" smtClean="0"/>
              <a:t>Spring Fever/Easter</a:t>
            </a:r>
          </a:p>
          <a:p>
            <a:pPr lvl="1"/>
            <a:r>
              <a:rPr lang="en-US" sz="1400" dirty="0" smtClean="0"/>
              <a:t>Mother’s Day</a:t>
            </a:r>
          </a:p>
          <a:p>
            <a:pPr lvl="1"/>
            <a:r>
              <a:rPr lang="en-US" sz="1400" smtClean="0"/>
              <a:t>Summer Fun/Father’s Day</a:t>
            </a:r>
            <a:endParaRPr lang="en-US" sz="1400" dirty="0" smtClean="0"/>
          </a:p>
          <a:p>
            <a:pPr lvl="1"/>
            <a:endParaRPr lang="en-US" sz="1400" dirty="0" smtClean="0"/>
          </a:p>
          <a:p>
            <a:pPr lvl="1"/>
            <a:endParaRPr lang="en-US" sz="1400" dirty="0" smtClean="0"/>
          </a:p>
          <a:p>
            <a:pPr lvl="1"/>
            <a:endParaRPr lang="en-US" sz="1400" dirty="0"/>
          </a:p>
          <a:p>
            <a:pPr marL="457200" lvl="1" indent="0">
              <a:buNone/>
            </a:pPr>
            <a:endParaRPr lang="en-US" sz="1400" dirty="0"/>
          </a:p>
          <a:p>
            <a:pPr lvl="1"/>
            <a:r>
              <a:rPr lang="en-US" sz="1400" dirty="0" smtClean="0"/>
              <a:t>4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of July</a:t>
            </a:r>
          </a:p>
          <a:p>
            <a:pPr lvl="1"/>
            <a:r>
              <a:rPr lang="en-US" sz="1400" dirty="0" smtClean="0"/>
              <a:t>Back to School</a:t>
            </a:r>
          </a:p>
          <a:p>
            <a:pPr lvl="1"/>
            <a:r>
              <a:rPr lang="en-US" sz="1400" dirty="0" smtClean="0"/>
              <a:t>Labor Day</a:t>
            </a:r>
          </a:p>
          <a:p>
            <a:pPr lvl="1"/>
            <a:r>
              <a:rPr lang="en-US" sz="1400" dirty="0" smtClean="0"/>
              <a:t>Halloween</a:t>
            </a:r>
          </a:p>
          <a:p>
            <a:pPr lvl="1"/>
            <a:r>
              <a:rPr lang="en-US" sz="1400" dirty="0" smtClean="0"/>
              <a:t>Thanksgiving</a:t>
            </a:r>
          </a:p>
          <a:p>
            <a:pPr lvl="1"/>
            <a:r>
              <a:rPr lang="en-US" sz="1400" dirty="0" smtClean="0"/>
              <a:t>Holiday/Christmas</a:t>
            </a:r>
            <a:endParaRPr lang="en-US" sz="1400" dirty="0"/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572000"/>
            <a:ext cx="2514600" cy="16742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29" y="4572000"/>
            <a:ext cx="2232371" cy="16742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440" y="4572000"/>
            <a:ext cx="1852160" cy="164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83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mit Theme2">
  <a:themeElements>
    <a:clrScheme name="Summit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000000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ummit Theme2" id="{83D47FF7-11E3-46B3-B6C8-47182CAB036F}" vid="{767691FB-7488-4E78-BF6D-2C8939C82CD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Summit Theme2</Template>
  <TotalTime>1894</TotalTime>
  <Words>755</Words>
  <Application>Microsoft Office PowerPoint</Application>
  <PresentationFormat>On-screen Show (4:3)</PresentationFormat>
  <Paragraphs>145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Summit Theme2</vt:lpstr>
      <vt:lpstr>Skyrocket Your Business through Setting Goals  </vt:lpstr>
      <vt:lpstr>When you are trying to grow your business…      Whose job is it anyway?</vt:lpstr>
      <vt:lpstr>However,   There is more to it than that! </vt:lpstr>
      <vt:lpstr>Let’s have a quick refresher course</vt:lpstr>
      <vt:lpstr>Have Goals &amp; Stats for every position</vt:lpstr>
      <vt:lpstr>What about everyone else?</vt:lpstr>
      <vt:lpstr>Business Building Activities</vt:lpstr>
      <vt:lpstr>Monthly Drawing with Tickets for a Prize</vt:lpstr>
      <vt:lpstr>Pick a fun theme for every Month and Decorate</vt:lpstr>
      <vt:lpstr>Choose a Prize for the Drawing</vt:lpstr>
      <vt:lpstr>Determine how many tickets they earn for each activity</vt:lpstr>
      <vt:lpstr>Hold the drawing every month and make a big deal about it!</vt:lpstr>
      <vt:lpstr>Remember…</vt:lpstr>
      <vt:lpstr>Goals! Goals! Goals!</vt:lpstr>
      <vt:lpstr>“Once you make a decision, the universe conspires to make it happen.” –Ralph Waldo Emerson </vt:lpstr>
      <vt:lpstr>Three additional Success Strategies to Grow your Business</vt:lpstr>
      <vt:lpstr>SUCCESS STRATEGY THREE:         On-Site Personal Consulting</vt:lpstr>
      <vt:lpstr>I Can Help You!</vt:lpstr>
      <vt:lpstr>Sign Up Today!</vt:lpstr>
      <vt:lpstr>Thank You!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Lighthouse</dc:creator>
  <cp:lastModifiedBy>Lighthouse</cp:lastModifiedBy>
  <cp:revision>249</cp:revision>
  <cp:lastPrinted>2016-06-01T20:30:11Z</cp:lastPrinted>
  <dcterms:created xsi:type="dcterms:W3CDTF">2014-11-10T20:49:45Z</dcterms:created>
  <dcterms:modified xsi:type="dcterms:W3CDTF">2016-06-01T20:31:31Z</dcterms:modified>
</cp:coreProperties>
</file>