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59" r:id="rId5"/>
    <p:sldId id="266" r:id="rId6"/>
    <p:sldId id="262" r:id="rId7"/>
    <p:sldId id="274" r:id="rId8"/>
    <p:sldId id="284" r:id="rId9"/>
    <p:sldId id="287" r:id="rId10"/>
    <p:sldId id="265" r:id="rId11"/>
    <p:sldId id="273" r:id="rId12"/>
    <p:sldId id="288" r:id="rId13"/>
    <p:sldId id="289" r:id="rId14"/>
    <p:sldId id="290" r:id="rId15"/>
    <p:sldId id="292" r:id="rId16"/>
    <p:sldId id="291" r:id="rId17"/>
    <p:sldId id="270" r:id="rId18"/>
    <p:sldId id="260" r:id="rId19"/>
    <p:sldId id="261" r:id="rId20"/>
    <p:sldId id="263" r:id="rId21"/>
    <p:sldId id="264" r:id="rId22"/>
    <p:sldId id="275" r:id="rId23"/>
    <p:sldId id="276" r:id="rId24"/>
    <p:sldId id="285" r:id="rId25"/>
    <p:sldId id="286" r:id="rId26"/>
    <p:sldId id="277" r:id="rId27"/>
    <p:sldId id="278" r:id="rId28"/>
    <p:sldId id="279" r:id="rId29"/>
    <p:sldId id="267" r:id="rId30"/>
    <p:sldId id="268" r:id="rId31"/>
    <p:sldId id="272" r:id="rId32"/>
    <p:sldId id="282" r:id="rId33"/>
    <p:sldId id="280" r:id="rId34"/>
    <p:sldId id="281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4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9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342359"/>
            <a:ext cx="8115300" cy="878993"/>
          </a:xfrm>
        </p:spPr>
        <p:txBody>
          <a:bodyPr/>
          <a:lstStyle/>
          <a:p>
            <a:pPr algn="r"/>
            <a:r>
              <a:rPr lang="en-US" sz="6200" b="1" dirty="0" smtClean="0">
                <a:solidFill>
                  <a:srgbClr val="1C77A4"/>
                </a:solidFill>
              </a:rPr>
              <a:t>Getting Started with Marketing </a:t>
            </a:r>
            <a:br>
              <a:rPr lang="en-US" sz="6200" b="1" dirty="0" smtClean="0">
                <a:solidFill>
                  <a:srgbClr val="1C77A4"/>
                </a:solidFill>
              </a:rPr>
            </a:br>
            <a:r>
              <a:rPr lang="en-US" sz="3600" b="1" dirty="0" smtClean="0">
                <a:solidFill>
                  <a:srgbClr val="1C77A4"/>
                </a:solidFill>
              </a:rPr>
              <a:t>Using These Easy Steps!</a:t>
            </a:r>
            <a:endParaRPr lang="en-US" sz="36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46740"/>
            <a:ext cx="1371600" cy="180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9053" y="5275125"/>
            <a:ext cx="67436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2060"/>
                </a:solidFill>
              </a:rPr>
              <a:t>Shar</a:t>
            </a:r>
            <a:r>
              <a:rPr lang="en-US" sz="2000" i="1" dirty="0" smtClean="0">
                <a:solidFill>
                  <a:srgbClr val="002060"/>
                </a:solidFill>
              </a:rPr>
              <a:t> Lewis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Club Reduce Consultant</a:t>
            </a:r>
          </a:p>
          <a:p>
            <a:pPr algn="r"/>
            <a:r>
              <a:rPr lang="en-US" sz="1600" i="1" dirty="0" smtClean="0"/>
              <a:t>Vice President of Business Development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51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773" y="704016"/>
            <a:ext cx="8466718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Print and Follow the Marketing </a:t>
            </a:r>
            <a:r>
              <a:rPr lang="en-US" sz="4000" b="1" dirty="0" err="1" smtClean="0">
                <a:solidFill>
                  <a:srgbClr val="1C77A4"/>
                </a:solidFill>
              </a:rPr>
              <a:t>QuickStart</a:t>
            </a:r>
            <a:r>
              <a:rPr lang="en-US" sz="4000" b="1" dirty="0" smtClean="0">
                <a:solidFill>
                  <a:srgbClr val="1C77A4"/>
                </a:solidFill>
              </a:rPr>
              <a:t> Guide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49" y="2275609"/>
            <a:ext cx="3040214" cy="385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5" y="2571920"/>
            <a:ext cx="4700450" cy="337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9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864" y="803596"/>
            <a:ext cx="8988136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Top 5 Marketing Campaigns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to Get You Started</a:t>
            </a:r>
            <a:endParaRPr lang="en-US" sz="28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75069" y="2270547"/>
            <a:ext cx="3819526" cy="3751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 3" charset="2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Marketing to Current Chiropractic Patients</a:t>
            </a:r>
          </a:p>
          <a:p>
            <a:pPr marL="457200" indent="-457200">
              <a:lnSpc>
                <a:spcPct val="150000"/>
              </a:lnSpc>
              <a:buFont typeface="Wingdings 3" charset="2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Banners and Bandit Signs</a:t>
            </a:r>
          </a:p>
          <a:p>
            <a:pPr marL="457200" indent="-457200">
              <a:lnSpc>
                <a:spcPct val="150000"/>
              </a:lnSpc>
              <a:buFont typeface="Wingdings 3" charset="2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Trade Shows and Community Events</a:t>
            </a:r>
          </a:p>
          <a:p>
            <a:pPr marL="457200" indent="-457200">
              <a:lnSpc>
                <a:spcPct val="150000"/>
              </a:lnSpc>
              <a:buFont typeface="Wingdings 3" charset="2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Corporate Lunches</a:t>
            </a:r>
          </a:p>
          <a:p>
            <a:pPr marL="457200" indent="-457200">
              <a:lnSpc>
                <a:spcPct val="150000"/>
              </a:lnSpc>
              <a:buFont typeface="Wingdings 3" charset="2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Referrals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criticalanimalstudies.org/wp-content/uploads/2013/12/top-5-best-ios-featur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7" y="2539952"/>
            <a:ext cx="4310975" cy="323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8" y="900259"/>
            <a:ext cx="8322733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200" b="1" dirty="0" smtClean="0">
                <a:solidFill>
                  <a:srgbClr val="1C77A4"/>
                </a:solidFill>
              </a:rPr>
              <a:t>1. Marketing to Current Patients</a:t>
            </a:r>
            <a:endParaRPr lang="en-US" sz="4200" b="1" dirty="0">
              <a:solidFill>
                <a:srgbClr val="1C77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23" y="2239504"/>
            <a:ext cx="4707868" cy="351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05" b="649"/>
          <a:stretch/>
        </p:blipFill>
        <p:spPr>
          <a:xfrm>
            <a:off x="794327" y="1948104"/>
            <a:ext cx="2706254" cy="410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0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832523"/>
            <a:ext cx="8415867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100" b="1" dirty="0" smtClean="0">
                <a:solidFill>
                  <a:srgbClr val="1C77A4"/>
                </a:solidFill>
              </a:rPr>
              <a:t>2. Banners and Bandit Signs</a:t>
            </a:r>
            <a:endParaRPr lang="en-US" sz="41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69640"/>
            <a:ext cx="7603066" cy="368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675" y="889141"/>
            <a:ext cx="8953500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3. Trade Shows &amp; Community Events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80" y="2131339"/>
            <a:ext cx="5857799" cy="378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144763"/>
            <a:ext cx="2502100" cy="375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4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69" y="1910242"/>
            <a:ext cx="2536556" cy="394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56" y="1910315"/>
            <a:ext cx="1755243" cy="401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7" y="1921164"/>
            <a:ext cx="2992480" cy="400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5733" y="822132"/>
            <a:ext cx="7975600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4. Corporate Lunches</a:t>
            </a:r>
            <a:endParaRPr lang="en-US" sz="44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33" y="4186652"/>
            <a:ext cx="330703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75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my personal guest at our Breakthrough Weight Loss Seminar and Receive a FREE Body Contouring Package to Lose 4-14” in One Hour!</a:t>
            </a:r>
            <a:endParaRPr lang="en-US" sz="1000" b="1" dirty="0">
              <a:solidFill>
                <a:srgbClr val="D75B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75733" y="860871"/>
            <a:ext cx="7975600" cy="7253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5. Referrals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5" y="1972085"/>
            <a:ext cx="3307030" cy="194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3" y="4124306"/>
            <a:ext cx="3307030" cy="19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7" y="1767592"/>
            <a:ext cx="3345874" cy="430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5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518" y="792281"/>
            <a:ext cx="8905009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Watch the Marketing Webinars</a:t>
            </a:r>
          </a:p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to Learn HOW to IMPLEMENT the Campaigns CORRECTLY</a:t>
            </a:r>
            <a:endParaRPr lang="en-US" sz="3600" b="1" dirty="0">
              <a:solidFill>
                <a:srgbClr val="1C77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574" y="2742428"/>
            <a:ext cx="7658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“Master the Marketing </a:t>
            </a:r>
            <a:r>
              <a:rPr lang="en-US" sz="2000" dirty="0" err="1" smtClean="0"/>
              <a:t>QuickStart</a:t>
            </a:r>
            <a:r>
              <a:rPr lang="en-US" sz="2000" dirty="0" smtClean="0"/>
              <a:t> Guide”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“Marketing to Current Chiropractic Patients”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“Learn How to Run a Successful Tradeshow, Health Fair or Community Event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“Learn How to Schedule and Host Successful Corporate Lunches”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For Referrals use the Business Card offer and Monthly Promotions and ask everyone “Who do you know?”</a:t>
            </a:r>
          </a:p>
        </p:txBody>
      </p:sp>
    </p:spTree>
    <p:extLst>
      <p:ext uri="{BB962C8B-B14F-4D97-AF65-F5344CB8AC3E}">
        <p14:creationId xmlns:p14="http://schemas.microsoft.com/office/powerpoint/2010/main" val="40082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25163"/>
          <a:stretch/>
        </p:blipFill>
        <p:spPr>
          <a:xfrm>
            <a:off x="737929" y="2125122"/>
            <a:ext cx="3834071" cy="399253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7036" y="766995"/>
            <a:ext cx="8769928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Review the Telemarketing Script and Role Play Call Scenarios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06" y="2177077"/>
            <a:ext cx="3317469" cy="399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5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209" y="635319"/>
            <a:ext cx="86868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Watch the Webinar</a:t>
            </a:r>
          </a:p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“7 Steps to Improve Your Conversion Rate with Telemarketing”</a:t>
            </a:r>
            <a:endParaRPr lang="en-US" sz="3600" b="1" dirty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" y="2753591"/>
            <a:ext cx="4430297" cy="330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26" y="2753591"/>
            <a:ext cx="3293768" cy="329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0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555" y="601837"/>
            <a:ext cx="8603672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How to get your NEW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Marketing Person on Track with their New Role and Filling your Seminars. 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3" y="3173846"/>
            <a:ext cx="4583798" cy="30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832" y="864787"/>
            <a:ext cx="8544393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b="1" dirty="0" smtClean="0">
                <a:solidFill>
                  <a:srgbClr val="1C77A4"/>
                </a:solidFill>
              </a:rPr>
              <a:t>Know When Your Next Seminars Are and How to Add Them in Club Reduce</a:t>
            </a:r>
            <a:endParaRPr lang="en-US" sz="34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0" y="2339837"/>
            <a:ext cx="3357120" cy="291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7" y="2406513"/>
            <a:ext cx="4882170" cy="2816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705" y="5489540"/>
            <a:ext cx="8244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22222"/>
                </a:solidFill>
                <a:latin typeface="+mj-lt"/>
              </a:rPr>
              <a:t>Your staff 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+mj-lt"/>
              </a:rPr>
              <a:t>will need to update statuses in Club Reduce </a:t>
            </a:r>
          </a:p>
          <a:p>
            <a:pPr algn="ctr"/>
            <a:r>
              <a:rPr lang="en-US" sz="2000" b="0" i="0" dirty="0" smtClean="0">
                <a:solidFill>
                  <a:srgbClr val="222222"/>
                </a:solidFill>
                <a:effectLst/>
                <a:latin typeface="+mj-lt"/>
              </a:rPr>
              <a:t>with Urgent Updates every step of the way.</a:t>
            </a:r>
          </a:p>
        </p:txBody>
      </p:sp>
    </p:spTree>
    <p:extLst>
      <p:ext uri="{BB962C8B-B14F-4D97-AF65-F5344CB8AC3E}">
        <p14:creationId xmlns:p14="http://schemas.microsoft.com/office/powerpoint/2010/main" val="11619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0937"/>
            <a:ext cx="9143999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See How your Seminars</a:t>
            </a:r>
          </a:p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Automatically Populate your Landing Page </a:t>
            </a:r>
            <a:r>
              <a:rPr lang="en-US" sz="4000" b="1" dirty="0" smtClean="0">
                <a:solidFill>
                  <a:srgbClr val="1C77A4"/>
                </a:solidFill>
              </a:rPr>
              <a:t>DrJones.WeightSeminar.com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2257473"/>
            <a:ext cx="6572249" cy="3473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76" y="5859940"/>
            <a:ext cx="888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22222"/>
                </a:solidFill>
                <a:latin typeface="+mj-lt"/>
              </a:rPr>
              <a:t>Always use your Landing Page on marketing materials never your regular website</a:t>
            </a:r>
            <a:endParaRPr lang="en-US" b="0" i="0" dirty="0" smtClean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28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832" y="745292"/>
            <a:ext cx="8544393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Schedule your </a:t>
            </a:r>
            <a:r>
              <a:rPr lang="en-US" sz="4000" b="1" dirty="0" smtClean="0">
                <a:solidFill>
                  <a:srgbClr val="1C77A4"/>
                </a:solidFill>
              </a:rPr>
              <a:t>Leads for Seminar in </a:t>
            </a:r>
            <a:r>
              <a:rPr lang="en-US" sz="4000" b="1" dirty="0" smtClean="0">
                <a:solidFill>
                  <a:srgbClr val="1C77A4"/>
                </a:solidFill>
              </a:rPr>
              <a:t>Club </a:t>
            </a:r>
            <a:r>
              <a:rPr lang="en-US" sz="4000" b="1" dirty="0" smtClean="0">
                <a:solidFill>
                  <a:srgbClr val="1C77A4"/>
                </a:solidFill>
              </a:rPr>
              <a:t>Reduce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05" y="5618937"/>
            <a:ext cx="824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22222"/>
                </a:solidFill>
                <a:latin typeface="+mj-lt"/>
              </a:rPr>
              <a:t>Be sure to put your name and the lead source in the NOTES section </a:t>
            </a:r>
          </a:p>
          <a:p>
            <a:pPr algn="ctr"/>
            <a:r>
              <a:rPr lang="en-US" dirty="0" smtClean="0">
                <a:solidFill>
                  <a:srgbClr val="222222"/>
                </a:solidFill>
                <a:latin typeface="+mj-lt"/>
              </a:rPr>
              <a:t>so you get the bonus when that person shows</a:t>
            </a:r>
            <a:endParaRPr lang="en-US" b="0" i="0" dirty="0" smtClean="0">
              <a:solidFill>
                <a:srgbClr val="222222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0" y="2481694"/>
            <a:ext cx="3415006" cy="287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45" y="2481695"/>
            <a:ext cx="5184935" cy="2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705" y="740962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Call and Confirm Every Scheduled Lead for Seminar</a:t>
            </a:r>
          </a:p>
          <a:p>
            <a:pPr algn="ctr"/>
            <a:r>
              <a:rPr lang="en-US" sz="2400" b="1" dirty="0" smtClean="0">
                <a:solidFill>
                  <a:srgbClr val="1C77A4"/>
                </a:solidFill>
              </a:rPr>
              <a:t>the Night Before and Update them in Club Reduce</a:t>
            </a:r>
          </a:p>
          <a:p>
            <a:pPr algn="ctr"/>
            <a:r>
              <a:rPr lang="en-US" sz="2400" b="1" dirty="0" smtClean="0">
                <a:solidFill>
                  <a:srgbClr val="1C77A4"/>
                </a:solidFill>
              </a:rPr>
              <a:t>Text them the day of if you were unable to confirm</a:t>
            </a:r>
            <a:endParaRPr lang="en-US" sz="24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3371850"/>
            <a:ext cx="2729095" cy="2603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30" y="3352800"/>
            <a:ext cx="2863695" cy="264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362325"/>
            <a:ext cx="2427157" cy="25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6387" y="774511"/>
            <a:ext cx="7830206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 </a:t>
            </a:r>
            <a:r>
              <a:rPr lang="en-US" sz="4000" b="1" dirty="0" smtClean="0">
                <a:solidFill>
                  <a:srgbClr val="1C77A4"/>
                </a:solidFill>
              </a:rPr>
              <a:t>Prepare for the Seminar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352925" y="2057400"/>
            <a:ext cx="4329258" cy="387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Print Scheduled for Seminar lead attendee </a:t>
            </a:r>
            <a:r>
              <a:rPr lang="en-US" sz="2000" dirty="0" smtClean="0">
                <a:solidFill>
                  <a:schemeClr val="tx1"/>
                </a:solidFill>
              </a:rPr>
              <a:t>list</a:t>
            </a:r>
            <a:endParaRPr lang="en-US" sz="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Set </a:t>
            </a:r>
            <a:r>
              <a:rPr lang="en-US" sz="2000" dirty="0">
                <a:solidFill>
                  <a:schemeClr val="tx1"/>
                </a:solidFill>
              </a:rPr>
              <a:t>up seminar room with screen, </a:t>
            </a: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chemeClr val="tx1"/>
                </a:solidFill>
              </a:rPr>
              <a:t>chairs</a:t>
            </a:r>
            <a:endParaRPr lang="en-US" sz="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Have Seminar Folders </a:t>
            </a:r>
            <a:r>
              <a:rPr lang="en-US" sz="2000" dirty="0" smtClean="0">
                <a:solidFill>
                  <a:schemeClr val="tx1"/>
                </a:solidFill>
              </a:rPr>
              <a:t>prepared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Have poster with available 1-1 Evaluation times with doctor or health specialist </a:t>
            </a:r>
            <a:r>
              <a:rPr lang="en-US" sz="2000" dirty="0" smtClean="0">
                <a:solidFill>
                  <a:schemeClr val="tx1"/>
                </a:solidFill>
              </a:rPr>
              <a:t>prepared to schedule appointments with doctor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/>
          <a:stretch/>
        </p:blipFill>
        <p:spPr>
          <a:xfrm>
            <a:off x="563259" y="1867765"/>
            <a:ext cx="3369975" cy="416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0199" y="803086"/>
            <a:ext cx="8525933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Steps to Take after the Seminar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4627" y="2039498"/>
            <a:ext cx="4384964" cy="39655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Enter no shows and scheduled 1-1 evaluations in Club Reduce Urgent Updates and add to </a:t>
            </a:r>
            <a:r>
              <a:rPr lang="en-US" sz="2200" dirty="0" smtClean="0">
                <a:solidFill>
                  <a:schemeClr val="tx1"/>
                </a:solidFill>
              </a:rPr>
              <a:t>Appointment Scheduler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Confirmation </a:t>
            </a:r>
            <a:r>
              <a:rPr lang="en-US" sz="2200" dirty="0" smtClean="0">
                <a:solidFill>
                  <a:schemeClr val="tx1"/>
                </a:solidFill>
              </a:rPr>
              <a:t>email of date and time will automatically be 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Email with directions to take Symptom Assessment before arrive for 1-1 evaluation will be sent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30" y="1738415"/>
            <a:ext cx="2977343" cy="441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2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40574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Review the REQUIRED Daily Tracking Forms with your Telemarketer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580" y="2378780"/>
            <a:ext cx="49917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The 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REQUIRED marketing forms are: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 dirty="0" smtClean="0">
                <a:solidFill>
                  <a:srgbClr val="222222"/>
                </a:solidFill>
                <a:effectLst/>
                <a:latin typeface="+mj-lt"/>
              </a:rPr>
              <a:t>Daily Call 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 dirty="0" smtClean="0">
                <a:solidFill>
                  <a:srgbClr val="222222"/>
                </a:solidFill>
                <a:effectLst/>
                <a:latin typeface="+mj-lt"/>
              </a:rPr>
              <a:t>Daily Checklist and Recap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 dirty="0" smtClean="0">
                <a:solidFill>
                  <a:srgbClr val="222222"/>
                </a:solidFill>
                <a:effectLst/>
                <a:latin typeface="+mj-lt"/>
              </a:rPr>
              <a:t>Marketing Metrics</a:t>
            </a:r>
            <a:endParaRPr lang="en-US" i="1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Be sure to account for every minute of every day on the daily call log</a:t>
            </a:r>
            <a:endParaRPr lang="en-US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Summarize that information on the Daily Checklist and Recap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Carry the information over onto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the Marketing 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Metrics form every day so it calculates for the day, the week, and month</a:t>
            </a:r>
            <a:endParaRPr lang="en-US" dirty="0">
              <a:solidFill>
                <a:srgbClr val="222222"/>
              </a:solidFill>
              <a:latin typeface="+mj-lt"/>
            </a:endParaRPr>
          </a:p>
          <a:p>
            <a:endParaRPr lang="en-US" b="0" i="0" dirty="0" smtClean="0">
              <a:solidFill>
                <a:srgbClr val="222222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88" y="2308722"/>
            <a:ext cx="3167882" cy="375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59599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Have them Send you a Daily Summary Email with their Stats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0130" y="2385835"/>
            <a:ext cx="49917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Have them send you a DAILY SUMMARY EMAIL with a summary of their stats for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It should include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# hours on 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# calls 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# people contacted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# scheduled for </a:t>
            </a:r>
            <a:r>
              <a:rPr lang="en-US" dirty="0" smtClean="0">
                <a:solidFill>
                  <a:srgbClr val="222222"/>
                </a:solidFill>
              </a:rPr>
              <a:t>seminar</a:t>
            </a:r>
            <a:endParaRPr lang="en-US" dirty="0" smtClean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You need a telemarketer on the phones a minimum of 15-20 hours per week calling leads and filling your seminar</a:t>
            </a:r>
          </a:p>
          <a:p>
            <a:pPr lvl="1"/>
            <a:endParaRPr lang="en-US" dirty="0">
              <a:solidFill>
                <a:srgbClr val="22222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2442985"/>
            <a:ext cx="2948177" cy="3496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9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4374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What to Look for in their Stats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03" y="1800225"/>
            <a:ext cx="3435871" cy="4133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704" y="1652892"/>
            <a:ext cx="49917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If they are leaving messages the average call time is 3 minutes (including Tickler) so they would average 20 calls per 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If they are contacting people and having conversations each call may be 5-7 minutes so they would average 10-12 calls per hour – calls are longer so they are making fewer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If you see they are contacting people and talking to them but not scheduling for seminar then you know you have a training issue and need to work with them on their scripting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On average when calling in the late afternoon or evening they should be scheduling approximately one lead for seminar per 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22222"/>
              </a:solidFill>
              <a:latin typeface="+mj-lt"/>
            </a:endParaRPr>
          </a:p>
          <a:p>
            <a:pPr lvl="1"/>
            <a:endParaRPr lang="en-US" dirty="0">
              <a:solidFill>
                <a:srgbClr val="2222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0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705" y="683812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Use the Marketing Calculator to Set Your Goals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3" name="Shape 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7862" y="2133600"/>
            <a:ext cx="5399914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2105" y="3107998"/>
            <a:ext cx="2505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222222"/>
                </a:solidFill>
                <a:effectLst/>
                <a:latin typeface="+mj-lt"/>
              </a:rPr>
              <a:t>Watch the webinar titled “Use the Monthly Marketing Planner to Set Ambitious yet Achievable Goals”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5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23456"/>
            <a:ext cx="9144000" cy="1119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Watch the Training Video </a:t>
            </a:r>
          </a:p>
          <a:p>
            <a:pPr algn="ctr"/>
            <a:r>
              <a:rPr lang="en-US" sz="3800" b="1" dirty="0" smtClean="0">
                <a:solidFill>
                  <a:srgbClr val="1C77A4"/>
                </a:solidFill>
              </a:rPr>
              <a:t>“</a:t>
            </a:r>
            <a:r>
              <a:rPr lang="en-US" sz="3800" b="1" dirty="0">
                <a:solidFill>
                  <a:srgbClr val="1C77A4"/>
                </a:solidFill>
              </a:rPr>
              <a:t>T</a:t>
            </a:r>
            <a:r>
              <a:rPr lang="en-US" sz="3800" b="1" dirty="0" smtClean="0">
                <a:solidFill>
                  <a:srgbClr val="1C77A4"/>
                </a:solidFill>
              </a:rPr>
              <a:t>he Three Components for Success!”</a:t>
            </a:r>
            <a:endParaRPr lang="en-US" sz="3800" b="1" dirty="0">
              <a:solidFill>
                <a:srgbClr val="1C77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0" y="5798543"/>
            <a:ext cx="886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 can be found on Club Reduce </a:t>
            </a:r>
            <a:r>
              <a:rPr lang="en-US" b="1" dirty="0" smtClean="0"/>
              <a:t>3.0 under Training &gt; Basic Training &gt; </a:t>
            </a:r>
            <a:r>
              <a:rPr lang="en-US" b="1" dirty="0"/>
              <a:t>Lesson #1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21" y="2171700"/>
            <a:ext cx="5273776" cy="34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705" y="617137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Have your Telemarketer and Every Member of your Team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Do </a:t>
            </a:r>
            <a:r>
              <a:rPr lang="en-US" sz="4000" b="1" dirty="0">
                <a:solidFill>
                  <a:srgbClr val="1C77A4"/>
                </a:solidFill>
              </a:rPr>
              <a:t>a</a:t>
            </a:r>
            <a:r>
              <a:rPr lang="en-US" sz="4000" b="1" dirty="0" smtClean="0">
                <a:solidFill>
                  <a:srgbClr val="1C77A4"/>
                </a:solidFill>
              </a:rPr>
              <a:t> Program!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0975" y="2612698"/>
            <a:ext cx="50863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I would recommend the 20-Day or the 5-Week.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Your employees will only be successful if they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are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 passionate about the program and can speak from personal experience.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If someone doesn’t have weight to lose, that’s okay -- just increase their calorie intake.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+mj-lt"/>
              </a:rPr>
              <a:t>Something life changing will happen when your staff does this!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They will love it!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629043"/>
            <a:ext cx="3524251" cy="35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.isu.pub/160114175642-c3518df7fd2e48f085de75de5220e79f/jpg/page_1_thumb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44" y="2026143"/>
            <a:ext cx="2917705" cy="377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902887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Fill your Head with Positive Thoughts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869" y="2097651"/>
            <a:ext cx="4937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222222"/>
                </a:solidFill>
                <a:effectLst/>
                <a:latin typeface="+mj-lt"/>
              </a:rPr>
              <a:t>Listen to one Self-Mastery Technology session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+mj-lt"/>
              </a:rPr>
              <a:t>Share a positive quote or thought with a friend daily and post it in your office where you can see it or on your bathroom mirror at home – my kids and I send a daily group text with a thought for the 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+mj-lt"/>
              </a:rPr>
              <a:t>Read or listen to motivational books daily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0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874312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Have Fun and Practice What You Preach!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3" y="2457450"/>
            <a:ext cx="3668242" cy="366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7450"/>
            <a:ext cx="4206566" cy="36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693337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Do you Need Help Growing Your</a:t>
            </a:r>
          </a:p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Club Reduce Business</a:t>
            </a:r>
          </a:p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to Increase your CASH Income and Help your Patients HEAL?</a:t>
            </a:r>
            <a:endParaRPr lang="en-US" sz="3200" b="1" dirty="0">
              <a:solidFill>
                <a:srgbClr val="1C77A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4314825"/>
            <a:ext cx="6118047" cy="18290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313" y="3174713"/>
            <a:ext cx="871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99"/>
                </a:solidFill>
              </a:rPr>
              <a:t>www.ClubReduceConsulting.com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801.917.0900</a:t>
            </a:r>
          </a:p>
        </p:txBody>
      </p:sp>
    </p:spTree>
    <p:extLst>
      <p:ext uri="{BB962C8B-B14F-4D97-AF65-F5344CB8AC3E}">
        <p14:creationId xmlns:p14="http://schemas.microsoft.com/office/powerpoint/2010/main" val="36144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9954" y="776330"/>
            <a:ext cx="8194431" cy="694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Client Testimonials</a:t>
            </a:r>
            <a:endParaRPr lang="en-US" sz="4400" dirty="0">
              <a:solidFill>
                <a:srgbClr val="1C77A4"/>
              </a:solidFill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0" y="1822450"/>
            <a:ext cx="8422678" cy="3657600"/>
          </a:xfrm>
        </p:spPr>
      </p:pic>
      <p:sp>
        <p:nvSpPr>
          <p:cNvPr id="3" name="Rectangle 2"/>
          <p:cNvSpPr/>
          <p:nvPr/>
        </p:nvSpPr>
        <p:spPr>
          <a:xfrm>
            <a:off x="381001" y="5573368"/>
            <a:ext cx="8323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0099"/>
                </a:solidFill>
              </a:rPr>
              <a:t>www.ClubReduceConsulting.com</a:t>
            </a:r>
            <a:endParaRPr lang="en-US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75" y="1752600"/>
            <a:ext cx="9925049" cy="51054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693337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Thank You!</a:t>
            </a:r>
            <a:endParaRPr lang="en-US" sz="4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7265" y="627237"/>
            <a:ext cx="7877048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Watch the Webinar titled 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“Back to Basics” </a:t>
            </a:r>
          </a:p>
          <a:p>
            <a:endParaRPr lang="en-US" sz="1000" b="1" dirty="0" smtClean="0">
              <a:solidFill>
                <a:srgbClr val="1C77A4"/>
              </a:solidFill>
            </a:endParaRPr>
          </a:p>
          <a:p>
            <a:pPr algn="ctr"/>
            <a:r>
              <a:rPr lang="en-US" sz="2400" b="1" dirty="0">
                <a:solidFill>
                  <a:srgbClr val="1C77A4"/>
                </a:solidFill>
              </a:rPr>
              <a:t>R</a:t>
            </a:r>
            <a:r>
              <a:rPr lang="en-US" sz="2400" b="1" dirty="0" smtClean="0">
                <a:solidFill>
                  <a:srgbClr val="1C77A4"/>
                </a:solidFill>
              </a:rPr>
              <a:t>eview the Lifecycle of a Potential Patient and </a:t>
            </a:r>
          </a:p>
          <a:p>
            <a:pPr algn="ctr"/>
            <a:r>
              <a:rPr lang="en-US" sz="2400" b="1" dirty="0" smtClean="0">
                <a:solidFill>
                  <a:srgbClr val="1C77A4"/>
                </a:solidFill>
              </a:rPr>
              <a:t>7 Key Positions so they understand their role in the bigger picture.</a:t>
            </a:r>
            <a:endParaRPr lang="en-US" sz="2400" b="1" dirty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3933" r="1804"/>
          <a:stretch/>
        </p:blipFill>
        <p:spPr>
          <a:xfrm>
            <a:off x="597265" y="3373026"/>
            <a:ext cx="3816225" cy="280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5" y="3352244"/>
            <a:ext cx="3736488" cy="28012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705" y="694872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Have Your Telemarketer Watch You Giving the Seminar</a:t>
            </a:r>
          </a:p>
          <a:p>
            <a:pPr algn="ctr"/>
            <a:r>
              <a:rPr lang="en-US" sz="2000" b="1" dirty="0" smtClean="0">
                <a:solidFill>
                  <a:srgbClr val="1C77A4"/>
                </a:solidFill>
              </a:rPr>
              <a:t>Or one of the sample seminar presentations on Club Reduce</a:t>
            </a:r>
            <a:endParaRPr lang="en-US" sz="2000" b="1" dirty="0">
              <a:solidFill>
                <a:srgbClr val="1C77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67043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0" dirty="0" smtClean="0">
                <a:solidFill>
                  <a:srgbClr val="222222"/>
                </a:solidFill>
                <a:effectLst/>
                <a:latin typeface="+mj-lt"/>
              </a:rPr>
              <a:t>These can be found on Club Reduce 3.0 </a:t>
            </a:r>
          </a:p>
          <a:p>
            <a:pPr algn="ctr"/>
            <a:r>
              <a:rPr lang="en-US" sz="1500" b="1" i="0" dirty="0" smtClean="0">
                <a:solidFill>
                  <a:srgbClr val="222222"/>
                </a:solidFill>
                <a:effectLst/>
                <a:latin typeface="+mj-lt"/>
              </a:rPr>
              <a:t>Marketing &gt; Internal Marketing</a:t>
            </a:r>
            <a:r>
              <a:rPr lang="en-US" sz="1500" b="1" dirty="0" smtClean="0">
                <a:solidFill>
                  <a:srgbClr val="222222"/>
                </a:solidFill>
                <a:latin typeface="+mj-lt"/>
              </a:rPr>
              <a:t> &gt;</a:t>
            </a:r>
            <a:r>
              <a:rPr lang="en-US" sz="1500" b="1" i="0" dirty="0" smtClean="0">
                <a:solidFill>
                  <a:srgbClr val="222222"/>
                </a:solidFill>
                <a:effectLst/>
                <a:latin typeface="+mj-lt"/>
              </a:rPr>
              <a:t> In-Office Weight Loss Seminar &gt; Weight Loss Presentation</a:t>
            </a:r>
          </a:p>
          <a:p>
            <a:pPr algn="ctr"/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algn="ctr"/>
            <a:r>
              <a:rPr lang="en-US" sz="1200" b="0" i="0" dirty="0" smtClean="0">
                <a:solidFill>
                  <a:srgbClr val="222222"/>
                </a:solidFill>
                <a:effectLst/>
                <a:latin typeface="+mj-lt"/>
              </a:rPr>
              <a:t>There are 4 samples with different presenters…Dr. Singleton, </a:t>
            </a:r>
            <a:r>
              <a:rPr lang="en-US" sz="1200" b="0" i="0" dirty="0" err="1" smtClean="0">
                <a:solidFill>
                  <a:srgbClr val="222222"/>
                </a:solidFill>
                <a:effectLst/>
                <a:latin typeface="+mj-lt"/>
              </a:rPr>
              <a:t>Shar</a:t>
            </a:r>
            <a:r>
              <a:rPr lang="en-US" sz="1200" b="0" i="0" dirty="0" smtClean="0">
                <a:solidFill>
                  <a:srgbClr val="222222"/>
                </a:solidFill>
                <a:effectLst/>
                <a:latin typeface="+mj-lt"/>
              </a:rPr>
              <a:t>, Dr. Goodman and Jenna.</a:t>
            </a:r>
          </a:p>
          <a:p>
            <a:pPr algn="ctr"/>
            <a:r>
              <a:rPr lang="en-US" sz="1200" b="0" i="0" dirty="0" smtClean="0">
                <a:solidFill>
                  <a:srgbClr val="222222"/>
                </a:solidFill>
                <a:effectLst/>
                <a:latin typeface="+mj-lt"/>
              </a:rPr>
              <a:t>Same presentation and slides different ways to present.</a:t>
            </a:r>
            <a:endParaRPr lang="en-US" sz="1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77" y="2431473"/>
            <a:ext cx="4860149" cy="27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02" y="2146140"/>
            <a:ext cx="56913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rgbClr val="222222"/>
                </a:solidFill>
                <a:effectLst/>
                <a:latin typeface="+mj-lt"/>
              </a:rPr>
              <a:t>You will need one 3-inch binder, 1 set of alphabet tabs (A-Z), 1 set of monthly tabs (Jan-Dec), and 3 sets of daily tabs (1-31)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2222"/>
                </a:solidFill>
                <a:latin typeface="+mj-lt"/>
              </a:rPr>
              <a:t>Print out the 2 Tickler Forms that can be found on </a:t>
            </a:r>
            <a:r>
              <a:rPr lang="en-US" sz="1600" b="1" dirty="0" smtClean="0">
                <a:solidFill>
                  <a:srgbClr val="222222"/>
                </a:solidFill>
                <a:latin typeface="+mj-lt"/>
              </a:rPr>
              <a:t>Club Reduce 3.0 </a:t>
            </a:r>
            <a:r>
              <a:rPr lang="en-US" sz="1600" b="1" dirty="0" smtClean="0">
                <a:solidFill>
                  <a:srgbClr val="222222"/>
                </a:solidFill>
              </a:rPr>
              <a:t> </a:t>
            </a:r>
            <a:r>
              <a:rPr lang="en-US" sz="1600" b="1" dirty="0">
                <a:solidFill>
                  <a:srgbClr val="222222"/>
                </a:solidFill>
              </a:rPr>
              <a:t>&gt; </a:t>
            </a:r>
            <a:r>
              <a:rPr lang="en-US" sz="1600" b="1" dirty="0" smtClean="0">
                <a:solidFill>
                  <a:srgbClr val="222222"/>
                </a:solidFill>
              </a:rPr>
              <a:t>Marketing </a:t>
            </a:r>
            <a:r>
              <a:rPr lang="en-US" sz="1600" b="1" dirty="0">
                <a:solidFill>
                  <a:srgbClr val="222222"/>
                </a:solidFill>
              </a:rPr>
              <a:t>&gt; </a:t>
            </a:r>
            <a:r>
              <a:rPr lang="en-US" sz="1600" b="1" dirty="0" smtClean="0">
                <a:solidFill>
                  <a:srgbClr val="222222"/>
                </a:solidFill>
              </a:rPr>
              <a:t>Tickler System for Tracking Marketing </a:t>
            </a:r>
            <a:r>
              <a:rPr lang="en-US" sz="1600" b="1" dirty="0">
                <a:solidFill>
                  <a:srgbClr val="222222"/>
                </a:solidFill>
              </a:rPr>
              <a:t>&gt; </a:t>
            </a:r>
            <a:r>
              <a:rPr lang="en-US" sz="1600" b="1" dirty="0" smtClean="0">
                <a:solidFill>
                  <a:srgbClr val="222222"/>
                </a:solidFill>
              </a:rPr>
              <a:t>Lead Follow Up Sheet &amp; Tickler Follow Up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22222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2222"/>
                </a:solidFill>
              </a:rPr>
              <a:t>Build your Marketing Tickler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2222"/>
                </a:solidFill>
              </a:rPr>
              <a:t>Gather all your leads to be put in this book. This may include current patient list, tradeshow leads, banner leads, referrals, online,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2222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Every lead should be in this book, have a PPL </a:t>
            </a:r>
            <a:r>
              <a:rPr lang="en-US" sz="1600" dirty="0" smtClean="0">
                <a:solidFill>
                  <a:srgbClr val="222222"/>
                </a:solidFill>
              </a:rPr>
              <a:t>Lead Sheet</a:t>
            </a:r>
            <a:r>
              <a:rPr lang="en-US" sz="1600" dirty="0">
                <a:solidFill>
                  <a:srgbClr val="222222"/>
                </a:solidFill>
              </a:rPr>
              <a:t>, and live on a day on the </a:t>
            </a:r>
            <a:r>
              <a:rPr lang="en-US" sz="1600" dirty="0" smtClean="0">
                <a:solidFill>
                  <a:srgbClr val="222222"/>
                </a:solidFill>
              </a:rPr>
              <a:t>Tickler Follow </a:t>
            </a:r>
            <a:r>
              <a:rPr lang="en-US" sz="1600" dirty="0">
                <a:solidFill>
                  <a:srgbClr val="222222"/>
                </a:solidFill>
              </a:rPr>
              <a:t>U</a:t>
            </a:r>
            <a:r>
              <a:rPr lang="en-US" sz="1600" dirty="0" smtClean="0">
                <a:solidFill>
                  <a:srgbClr val="222222"/>
                </a:solidFill>
              </a:rPr>
              <a:t>p </a:t>
            </a:r>
            <a:r>
              <a:rPr lang="en-US" sz="1600" dirty="0">
                <a:solidFill>
                  <a:srgbClr val="222222"/>
                </a:solidFill>
              </a:rPr>
              <a:t>sheet somewhere in </a:t>
            </a:r>
            <a:r>
              <a:rPr lang="en-US" sz="1600" dirty="0" smtClean="0">
                <a:solidFill>
                  <a:srgbClr val="222222"/>
                </a:solidFill>
              </a:rPr>
              <a:t>that book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703" y="551171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Build your </a:t>
            </a:r>
          </a:p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Marketing Tickler System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2" y="2239659"/>
            <a:ext cx="2475933" cy="38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704" y="790163"/>
            <a:ext cx="824459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Watch the Webinar titled </a:t>
            </a:r>
          </a:p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“Boost Your Business with the Must Have Tickler System”</a:t>
            </a:r>
            <a:endParaRPr lang="en-US" sz="3600" b="1" dirty="0">
              <a:solidFill>
                <a:srgbClr val="1C77A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9" y="3758092"/>
            <a:ext cx="39589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Remember… A lead never dies until they literally die or become your patient</a:t>
            </a:r>
            <a:r>
              <a:rPr lang="en-US" b="1" dirty="0" smtClean="0"/>
              <a:t>!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2222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0" y="2667613"/>
            <a:ext cx="2972310" cy="37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0200" y="894904"/>
            <a:ext cx="8525933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smtClean="0">
                <a:solidFill>
                  <a:srgbClr val="1C77A4"/>
                </a:solidFill>
              </a:rPr>
              <a:t>No More Leaky Bucket!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7" name="Picture 2" descr="http://www.activategroupinc.com/wp-content/uploads/2014/02/Fotolia_57816794_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4839" r="13698" b="4680"/>
          <a:stretch/>
        </p:blipFill>
        <p:spPr bwMode="auto">
          <a:xfrm>
            <a:off x="4368798" y="2056185"/>
            <a:ext cx="4487335" cy="38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1188" y="2008560"/>
            <a:ext cx="3840946" cy="4176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The Marketing Tickler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ystem ensures </a:t>
            </a:r>
            <a:r>
              <a:rPr lang="en-US" sz="2400" dirty="0" smtClean="0">
                <a:solidFill>
                  <a:schemeClr val="tx1"/>
                </a:solidFill>
              </a:rPr>
              <a:t>that you don’t loose </a:t>
            </a:r>
            <a:r>
              <a:rPr lang="en-US" sz="2400" dirty="0" smtClean="0">
                <a:solidFill>
                  <a:schemeClr val="tx1"/>
                </a:solidFill>
              </a:rPr>
              <a:t>leads!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You’ll </a:t>
            </a:r>
            <a:r>
              <a:rPr lang="en-US" sz="2400" dirty="0" smtClean="0">
                <a:solidFill>
                  <a:schemeClr val="tx1"/>
                </a:solidFill>
              </a:rPr>
              <a:t>find more leads, convert more leads into patients, and convince more </a:t>
            </a:r>
            <a:r>
              <a:rPr lang="en-US" sz="2400" dirty="0" smtClean="0">
                <a:solidFill>
                  <a:schemeClr val="tx1"/>
                </a:solidFill>
              </a:rPr>
              <a:t>patients </a:t>
            </a:r>
            <a:r>
              <a:rPr lang="en-US" sz="2400" dirty="0" smtClean="0">
                <a:solidFill>
                  <a:schemeClr val="tx1"/>
                </a:solidFill>
              </a:rPr>
              <a:t>to remain patients for life! 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4299" y="646643"/>
            <a:ext cx="8943975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Create a Marketing Plan</a:t>
            </a:r>
            <a:endParaRPr lang="en-US" sz="4000" b="1" dirty="0">
              <a:solidFill>
                <a:srgbClr val="1C77A4"/>
              </a:solidFill>
            </a:endParaRPr>
          </a:p>
        </p:txBody>
      </p:sp>
      <p:pic>
        <p:nvPicPr>
          <p:cNvPr id="9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961" y="1558635"/>
            <a:ext cx="7480652" cy="46655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41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</Template>
  <TotalTime>426</TotalTime>
  <Words>1143</Words>
  <Application>Microsoft Office PowerPoint</Application>
  <PresentationFormat>On-screen Show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Summit Theme2</vt:lpstr>
      <vt:lpstr>Getting Started with Marketing  Using These Easy Steps!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Club Reduce</dc:creator>
  <cp:lastModifiedBy>Lighthouse</cp:lastModifiedBy>
  <cp:revision>63</cp:revision>
  <dcterms:created xsi:type="dcterms:W3CDTF">2016-02-05T21:24:15Z</dcterms:created>
  <dcterms:modified xsi:type="dcterms:W3CDTF">2016-02-09T16:19:10Z</dcterms:modified>
</cp:coreProperties>
</file>