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Raleway"/>
      <p:regular r:id="rId37"/>
      <p:bold r:id="rId38"/>
      <p:italic r:id="rId39"/>
      <p:boldItalic r:id="rId40"/>
    </p:embeddedFont>
    <p:embeddedFont>
      <p:font typeface="Amatic SC"/>
      <p:regular r:id="rId41"/>
      <p:bold r:id="rId42"/>
    </p:embeddedFont>
    <p:embeddedFont>
      <p:font typeface="Lato"/>
      <p:regular r:id="rId43"/>
      <p:bold r:id="rId44"/>
      <p:italic r:id="rId45"/>
      <p:boldItalic r:id="rId46"/>
    </p:embeddedFont>
    <p:embeddedFont>
      <p:font typeface="Open Sans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boldItalic.fntdata"/><Relationship Id="rId42" Type="http://schemas.openxmlformats.org/officeDocument/2006/relationships/font" Target="fonts/AmaticSC-bold.fntdata"/><Relationship Id="rId41" Type="http://schemas.openxmlformats.org/officeDocument/2006/relationships/font" Target="fonts/AmaticSC-regular.fntdata"/><Relationship Id="rId44" Type="http://schemas.openxmlformats.org/officeDocument/2006/relationships/font" Target="fonts/Lato-bold.fntdata"/><Relationship Id="rId43" Type="http://schemas.openxmlformats.org/officeDocument/2006/relationships/font" Target="fonts/Lato-regular.fntdata"/><Relationship Id="rId46" Type="http://schemas.openxmlformats.org/officeDocument/2006/relationships/font" Target="fonts/Lato-boldItalic.fntdata"/><Relationship Id="rId45" Type="http://schemas.openxmlformats.org/officeDocument/2006/relationships/font" Target="fonts/Lato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OpenSans-bold.fntdata"/><Relationship Id="rId47" Type="http://schemas.openxmlformats.org/officeDocument/2006/relationships/font" Target="fonts/OpenSans-regular.fntdata"/><Relationship Id="rId49" Type="http://schemas.openxmlformats.org/officeDocument/2006/relationships/font" Target="fonts/Ope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Raleway-regular.fntdata"/><Relationship Id="rId36" Type="http://schemas.openxmlformats.org/officeDocument/2006/relationships/slide" Target="slides/slide31.xml"/><Relationship Id="rId39" Type="http://schemas.openxmlformats.org/officeDocument/2006/relationships/font" Target="fonts/Raleway-italic.fntdata"/><Relationship Id="rId38" Type="http://schemas.openxmlformats.org/officeDocument/2006/relationships/font" Target="fonts/Raleway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Open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3c834ba03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3c834ba03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3c834ba03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3c834ba03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3c834ba03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3c834ba03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3c834ba03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3c834ba03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3c834ba03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3c834ba03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3c834ba03_0_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3c834ba03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3c834ba03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3c834ba03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3c834ba03_0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3c834ba03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3c834ba03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3c834ba03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3c834ba03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3c834ba03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3c834ba03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33c834ba03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3c834ba03_0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3c834ba03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3c834ba03_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3c834ba03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3c834ba03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3c834ba03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3c834ba03_0_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3c834ba03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3c834ba03_0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3c834ba03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3c834ba03_0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3c834ba03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3c834ba03_0_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3c834ba03_0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3c834ba03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3c834ba03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c834ba03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3c834ba03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3c834ba03_0_5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3c834ba03_0_5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3c834ba03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3c834ba03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3c834ba03_0_5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3c834ba03_0_5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3c834ba03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33c834ba03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3c834ba03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3c834ba03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c834ba03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3c834ba03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c834ba03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3c834ba03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3c834ba03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3c834ba03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3c834ba03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3c834ba03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c834ba03_0_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c834ba03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Google Shape;73;p1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" name="Google Shape;74;p1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" name="Google Shape;75;p1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" name="Google Shape;76;p14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i="0" sz="4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7" name="Google Shape;77;p14"/>
          <p:cNvSpPr txBox="1"/>
          <p:nvPr>
            <p:ph idx="1" type="subTitle"/>
          </p:nvPr>
        </p:nvSpPr>
        <p:spPr>
          <a:xfrm>
            <a:off x="2390266" y="3238450"/>
            <a:ext cx="63315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8" name="Google Shape;78;p14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Google Shape;80;p1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" name="Google Shape;81;p1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p1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1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4" name="Google Shape;84;p15"/>
          <p:cNvSpPr txBox="1"/>
          <p:nvPr>
            <p:ph idx="1" type="body"/>
          </p:nvPr>
        </p:nvSpPr>
        <p:spPr>
          <a:xfrm>
            <a:off x="2410112" y="1595775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5" name="Google Shape;85;p15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 title and descripti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" name="Google Shape;88;p1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9" name="Google Shape;89;p16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b="1" i="0" sz="3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b="1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b="1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b="1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b="1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b="1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b="1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b="1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b="1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0" name="Google Shape;90;p16"/>
          <p:cNvSpPr txBox="1"/>
          <p:nvPr>
            <p:ph idx="1" type="subTitle"/>
          </p:nvPr>
        </p:nvSpPr>
        <p:spPr>
          <a:xfrm>
            <a:off x="265500" y="2735370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2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2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2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2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2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2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2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2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2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1" name="Google Shape;91;p1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17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" name="Google Shape;95;p17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" name="Google Shape;96;p17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i="0" sz="4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7" name="Google Shape;97;p17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Google Shape;99;p18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" name="Google Shape;100;p18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" name="Google Shape;101;p1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2" name="Google Shape;102;p1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2400302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idx="2" type="body"/>
          </p:nvPr>
        </p:nvSpPr>
        <p:spPr>
          <a:xfrm>
            <a:off x="5650571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5" name="Google Shape;105;p18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8" name="Google Shape;108;p19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 column 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Google Shape;110;p2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1" name="Google Shape;111;p20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i="0" sz="2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319500" y="1846803"/>
            <a:ext cx="2808000" cy="28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None/>
              <a:def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3" name="Google Shape;113;p20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 point">
    <p:bg>
      <p:bgPr>
        <a:solidFill>
          <a:schemeClr val="lt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" name="Google Shape;115;p2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" name="Google Shape;116;p21"/>
          <p:cNvSpPr txBox="1"/>
          <p:nvPr>
            <p:ph type="title"/>
          </p:nvPr>
        </p:nvSpPr>
        <p:spPr>
          <a:xfrm>
            <a:off x="283103" y="712140"/>
            <a:ext cx="6244200" cy="38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i="0" sz="4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None/>
              <a:defRPr b="1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7" name="Google Shape;117;p21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Google Shape;119;p22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" name="Google Shape;120;p2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 numb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2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" name="Google Shape;126;p23"/>
          <p:cNvSpPr txBox="1"/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1" i="0" sz="9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1"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1"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1"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1"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1"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1"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1"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1"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8" name="Google Shape;128;p23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>
            <a:off x="2410112" y="1595775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Lato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Lato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Lato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Lato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Lato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Lato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Lato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Lato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Lato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Attract New Patients Using Youtube</a:t>
            </a:r>
            <a:endParaRPr/>
          </a:p>
        </p:txBody>
      </p:sp>
      <p:sp>
        <p:nvSpPr>
          <p:cNvPr id="136" name="Google Shape;136;p25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Dayo Adiatu, LeadGen180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/>
          <p:nvPr>
            <p:ph type="title"/>
          </p:nvPr>
        </p:nvSpPr>
        <p:spPr>
          <a:xfrm>
            <a:off x="319500" y="19812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How To Create A Youtube Channel: Find Your Channel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4"/>
          <p:cNvPicPr preferRelativeResize="0"/>
          <p:nvPr/>
        </p:nvPicPr>
        <p:blipFill rotWithShape="1">
          <a:blip r:embed="rId3">
            <a:alphaModFix/>
          </a:blip>
          <a:srcRect b="0" l="43531" r="0" t="0"/>
          <a:stretch/>
        </p:blipFill>
        <p:spPr>
          <a:xfrm>
            <a:off x="3633450" y="1240925"/>
            <a:ext cx="5163351" cy="23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137825" y="23373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Click on your personalized icon in the upper-right corner. If you do not yet have an icon set, it will show as the first letter of your username. Once you click on your channel icon, a drop-down menu will appear. Choose the option that says “my channel.”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Create A Youtube Channel: Find Your Channel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375" y="1489700"/>
            <a:ext cx="7703526" cy="365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Customizing Your Youtube Channel: </a:t>
            </a:r>
            <a:r>
              <a:rPr lang="en"/>
              <a:t>How To Create A Youtube Channel: Description</a:t>
            </a:r>
            <a:endParaRPr/>
          </a:p>
        </p:txBody>
      </p:sp>
      <p:pic>
        <p:nvPicPr>
          <p:cNvPr id="206" name="Google Shape;20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46650"/>
            <a:ext cx="9143999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Create A Youtube Channel: Description</a:t>
            </a:r>
            <a:endParaRPr/>
          </a:p>
        </p:txBody>
      </p:sp>
      <p:sp>
        <p:nvSpPr>
          <p:cNvPr id="212" name="Google Shape;212;p37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Similar to “About” page on your website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100-150 Words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 Services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 “Call To Action” (Phone Number, Website Link, etc)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 Address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8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Customizing Your Youtube Channel: Add Channel Art</a:t>
            </a:r>
            <a:endParaRPr/>
          </a:p>
        </p:txBody>
      </p:sp>
      <p:pic>
        <p:nvPicPr>
          <p:cNvPr id="218" name="Google Shape;21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49186"/>
            <a:ext cx="9144002" cy="1516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Customizing Your Youtube Channel: Update Icon</a:t>
            </a:r>
            <a:endParaRPr/>
          </a:p>
        </p:txBody>
      </p:sp>
      <p:pic>
        <p:nvPicPr>
          <p:cNvPr id="224" name="Google Shape;2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750" y="1589738"/>
            <a:ext cx="5711699" cy="1964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764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82025"/>
            <a:ext cx="8839200" cy="3579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Choosing Content To Upload On Your Youtube Channel</a:t>
            </a:r>
            <a:endParaRPr/>
          </a:p>
        </p:txBody>
      </p:sp>
      <p:sp>
        <p:nvSpPr>
          <p:cNvPr id="240" name="Google Shape;240;p42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</a:t>
            </a:r>
            <a:r>
              <a:rPr lang="en"/>
              <a:t>ducational videos (Medical Conditions, Symptoms, Causes, Treatments, Preventative Tips)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Patient Testimonials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Demo Devices, Services, Techniques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Speaking Engagements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Clinic Tour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Product Explanation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Clinic FAQs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Recording</a:t>
            </a:r>
            <a:r>
              <a:rPr lang="en"/>
              <a:t> Content To Upload On Your Youtube Channel</a:t>
            </a:r>
            <a:endParaRPr/>
          </a:p>
        </p:txBody>
      </p:sp>
      <p:sp>
        <p:nvSpPr>
          <p:cNvPr id="246" name="Google Shape;246;p43"/>
          <p:cNvSpPr txBox="1"/>
          <p:nvPr>
            <p:ph idx="1" type="body"/>
          </p:nvPr>
        </p:nvSpPr>
        <p:spPr>
          <a:xfrm>
            <a:off x="1317173" y="1595775"/>
            <a:ext cx="74145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 Definition Camera or Smartphone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Sound Quality Is Most Important. Record in a quiet space, free from the hustle and bustle of the office  (Consider investing in a lapel microphone)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Introduce Yourself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 A Call To Action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Keep It Short (Less than 5 minutes)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 Logo (to prevent theft)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Editing Software or Editing Partner (Intro, logo, video text)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(Fiverr, Upwork.com, IMovie, etc)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type="title"/>
          </p:nvPr>
        </p:nvSpPr>
        <p:spPr>
          <a:xfrm>
            <a:off x="290650" y="3455225"/>
            <a:ext cx="4045200" cy="13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aleway"/>
              <a:buNone/>
            </a:pPr>
            <a:r>
              <a:rPr b="1" i="0" lang="en" sz="3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LeadGen180.com</a:t>
            </a:r>
            <a:endParaRPr b="1" i="0" sz="3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20160119_DayoAdiatu_015.png" id="142" name="Google Shape;14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8800" y="819150"/>
            <a:ext cx="3035700" cy="455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5750" y="982625"/>
            <a:ext cx="3481948" cy="10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6"/>
          <p:cNvSpPr txBox="1"/>
          <p:nvPr/>
        </p:nvSpPr>
        <p:spPr>
          <a:xfrm>
            <a:off x="4979850" y="1946225"/>
            <a:ext cx="17733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Amatic SC"/>
                <a:ea typeface="Amatic SC"/>
                <a:cs typeface="Amatic SC"/>
                <a:sym typeface="Amatic SC"/>
              </a:rPr>
              <a:t>Dayo</a:t>
            </a:r>
            <a:endParaRPr sz="60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Optimize Your Video</a:t>
            </a:r>
            <a:endParaRPr/>
          </a:p>
        </p:txBody>
      </p:sp>
      <p:pic>
        <p:nvPicPr>
          <p:cNvPr id="252" name="Google Shape;25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525" y="1233850"/>
            <a:ext cx="8610952" cy="378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Customizing Your Video Upload So Patients Can Find You</a:t>
            </a:r>
            <a:endParaRPr/>
          </a:p>
        </p:txBody>
      </p:sp>
      <p:pic>
        <p:nvPicPr>
          <p:cNvPr id="258" name="Google Shape;25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2570" y="1711950"/>
            <a:ext cx="6747200" cy="31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Customizing Your Youtube Channel</a:t>
            </a:r>
            <a:endParaRPr/>
          </a:p>
        </p:txBody>
      </p:sp>
      <p:sp>
        <p:nvSpPr>
          <p:cNvPr id="264" name="Google Shape;264;p46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5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pload videos, edit video titles and descriptions, choose keywords</a:t>
            </a:r>
            <a:endParaRPr/>
          </a:p>
        </p:txBody>
      </p:sp>
      <p:pic>
        <p:nvPicPr>
          <p:cNvPr id="265" name="Google Shape;26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5933"/>
            <a:ext cx="9144000" cy="4371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Customizing Your Video Upload So Patients Can Find You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0650" y="1051175"/>
            <a:ext cx="4388531" cy="377975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7"/>
          <p:cNvSpPr/>
          <p:nvPr/>
        </p:nvSpPr>
        <p:spPr>
          <a:xfrm>
            <a:off x="2588875" y="3566450"/>
            <a:ext cx="1181700" cy="28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7"/>
          <p:cNvSpPr/>
          <p:nvPr/>
        </p:nvSpPr>
        <p:spPr>
          <a:xfrm>
            <a:off x="2588875" y="4384975"/>
            <a:ext cx="1181700" cy="28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Customizing Your Video: Title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8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</a:t>
            </a:r>
            <a:r>
              <a:rPr lang="en"/>
              <a:t>lear and concise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Consider “How To” or “How Do I” Answers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Testimonial Quote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Search Term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9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Customizing Your Video: Description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9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1,000 characters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Only first 2/3 lines of text show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Discuss what’s in the video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 location and contact information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 Links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0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Customizing Your Video: Tags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50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keywords &amp; search terms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Terms can be long and short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Don’t use terms that are irrelevant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Customizing Your Video Upload</a:t>
            </a:r>
            <a:endParaRPr/>
          </a:p>
        </p:txBody>
      </p:sp>
      <p:sp>
        <p:nvSpPr>
          <p:cNvPr id="297" name="Google Shape;297;p5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Consider Video Name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 As Much Information In The Description As Possible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 Keywords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 Offer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 Links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Bonus: Send to Landing Page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2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Getting The Most Out of Youtube</a:t>
            </a:r>
            <a:endParaRPr/>
          </a:p>
        </p:txBody>
      </p:sp>
      <p:sp>
        <p:nvSpPr>
          <p:cNvPr id="303" name="Google Shape;303;p52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Comment w/ The Video Link on Ads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Share on other Platforms:  </a:t>
            </a:r>
            <a:r>
              <a:rPr lang="en"/>
              <a:t>Upload Youtube Videos Separately on Facebook, Instagram, Website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Upload Facebook Lives on Youtube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Link Youtube to Website &amp; Include on Email Signatures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Utilize Playlists to Help Visitors Navigate Your Page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Featured Video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can create as many channels as you like!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3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Tutorials &amp; Links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50" y="1531275"/>
            <a:ext cx="6614848" cy="3307424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3"/>
          <p:cNvSpPr/>
          <p:nvPr/>
        </p:nvSpPr>
        <p:spPr>
          <a:xfrm rot="-1046464">
            <a:off x="1106477" y="3567697"/>
            <a:ext cx="918843" cy="408756"/>
          </a:xfrm>
          <a:prstGeom prst="leftArrow">
            <a:avLst>
              <a:gd fmla="val 24948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Youtube?</a:t>
            </a:r>
            <a:endParaRPr/>
          </a:p>
        </p:txBody>
      </p:sp>
      <p:sp>
        <p:nvSpPr>
          <p:cNvPr id="150" name="Google Shape;150;p27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A video sharing service where users can watch, like, share, comment and upload their own videos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4"/>
          <p:cNvSpPr txBox="1"/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316" name="Google Shape;316;p54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Go To Youtube!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5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aleway"/>
              <a:buNone/>
            </a:pPr>
            <a:r>
              <a:rPr b="1" i="0" lang="en" sz="3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Dayo</a:t>
            </a:r>
            <a:br>
              <a:rPr b="1" i="0" lang="en" sz="3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i="0" lang="en" sz="3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LeadGen180.com</a:t>
            </a:r>
            <a:endParaRPr b="1" i="0" sz="36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2" name="Google Shape;322;p55"/>
          <p:cNvSpPr txBox="1"/>
          <p:nvPr>
            <p:ph idx="1" type="subTitle"/>
          </p:nvPr>
        </p:nvSpPr>
        <p:spPr>
          <a:xfrm>
            <a:off x="265500" y="2735370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Lato"/>
              <a:buNone/>
            </a:pPr>
            <a:r>
              <a:rPr b="0" i="0" lang="en" sz="2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dayo@leadgen180.com</a:t>
            </a:r>
            <a:endParaRPr b="0" i="0" sz="21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20160119_DayoAdiatu_015.png" id="323" name="Google Shape;32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8800" y="819150"/>
            <a:ext cx="3035700" cy="45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Should You Consider Joining Youtube?</a:t>
            </a:r>
            <a:endParaRPr/>
          </a:p>
        </p:txBody>
      </p:sp>
      <p:sp>
        <p:nvSpPr>
          <p:cNvPr id="156" name="Google Shape;156;p28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Over 1 billion users (⅓ of all people online)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Makes up 33% of all online activity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Third largest website in the WORLD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Second largest search engine (right after google) It’s bigger than Bing, Yahoo, and Ask COMBINED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It’s FREE!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Your Patients Are Using Youtube!</a:t>
            </a:r>
            <a:endParaRPr sz="6000"/>
          </a:p>
        </p:txBody>
      </p:sp>
      <p:sp>
        <p:nvSpPr>
          <p:cNvPr id="162" name="Google Shape;162;p29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case it’s not obvious yet...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Your Practice Needs A Youtube Channel</a:t>
            </a:r>
            <a:endParaRPr/>
          </a:p>
        </p:txBody>
      </p:sp>
      <p:sp>
        <p:nvSpPr>
          <p:cNvPr id="168" name="Google Shape;168;p30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Your patients are on Youtube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Consumers research. They use video when researching providers, conditions, and treatments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Reach potential patients in a personal way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Answer FAQs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a home for your testimonials videos, intro, and office tour videos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Establish yourself as an authority/expert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 potential patients to find you!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Create A Youtube Channel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50" y="1531275"/>
            <a:ext cx="6614848" cy="330742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1"/>
          <p:cNvSpPr/>
          <p:nvPr/>
        </p:nvSpPr>
        <p:spPr>
          <a:xfrm rot="-1046464">
            <a:off x="1106477" y="3567697"/>
            <a:ext cx="918843" cy="408756"/>
          </a:xfrm>
          <a:prstGeom prst="leftArrow">
            <a:avLst>
              <a:gd fmla="val 24948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type="title"/>
          </p:nvPr>
        </p:nvSpPr>
        <p:spPr>
          <a:xfrm>
            <a:off x="396200" y="1799525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Create A Youtube Channel: Create A Google Account</a:t>
            </a:r>
            <a:endParaRPr/>
          </a:p>
        </p:txBody>
      </p:sp>
      <p:pic>
        <p:nvPicPr>
          <p:cNvPr id="181" name="Google Shape;1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200" y="803375"/>
            <a:ext cx="5711700" cy="426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304375" y="1209125"/>
            <a:ext cx="3147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Create A Youtube Channel: Visit Youtube.com</a:t>
            </a:r>
            <a:endParaRPr/>
          </a:p>
        </p:txBody>
      </p:sp>
      <p:pic>
        <p:nvPicPr>
          <p:cNvPr id="187" name="Google Shape;18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1850" y="152400"/>
            <a:ext cx="328522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