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63" r:id="rId2"/>
    <p:sldId id="284" r:id="rId3"/>
    <p:sldId id="285" r:id="rId4"/>
    <p:sldId id="278" r:id="rId5"/>
    <p:sldId id="279" r:id="rId6"/>
    <p:sldId id="327" r:id="rId7"/>
    <p:sldId id="329" r:id="rId8"/>
    <p:sldId id="330" r:id="rId9"/>
    <p:sldId id="331" r:id="rId10"/>
    <p:sldId id="332" r:id="rId11"/>
    <p:sldId id="341" r:id="rId12"/>
    <p:sldId id="335" r:id="rId13"/>
    <p:sldId id="334" r:id="rId14"/>
    <p:sldId id="336" r:id="rId15"/>
    <p:sldId id="337" r:id="rId16"/>
    <p:sldId id="338" r:id="rId17"/>
    <p:sldId id="339" r:id="rId18"/>
    <p:sldId id="323" r:id="rId19"/>
    <p:sldId id="320" r:id="rId20"/>
    <p:sldId id="316" r:id="rId21"/>
    <p:sldId id="317" r:id="rId22"/>
    <p:sldId id="342" r:id="rId23"/>
    <p:sldId id="343" r:id="rId24"/>
    <p:sldId id="344" r:id="rId25"/>
    <p:sldId id="345" r:id="rId26"/>
    <p:sldId id="349" r:id="rId27"/>
    <p:sldId id="350" r:id="rId28"/>
    <p:sldId id="346" r:id="rId29"/>
    <p:sldId id="351" r:id="rId30"/>
    <p:sldId id="352" r:id="rId31"/>
    <p:sldId id="353" r:id="rId32"/>
    <p:sldId id="354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119B-F9F4-473E-A0A3-3D5871BB3A5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7CB2-FA14-4CBA-805F-949B729F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07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6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47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3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4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2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9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5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197" y="2130432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236C-E45C-45B3-A0D9-F5F4FFB117A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EE1E84-D95F-44FA-A8BA-B263B7EDA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98325"/>
            <a:ext cx="8382000" cy="1320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700" b="1" dirty="0" smtClean="0">
                <a:solidFill>
                  <a:schemeClr val="bg2">
                    <a:lumMod val="25000"/>
                  </a:schemeClr>
                </a:solidFill>
              </a:rPr>
              <a:t>Learn How to Schedule and Host Successful Corporate Lunches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143711" cy="3962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											</a:t>
            </a:r>
          </a:p>
          <a:p>
            <a:pPr marL="0" indent="0" algn="r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2000" i="1" dirty="0"/>
              <a:t>	</a:t>
            </a:r>
            <a:r>
              <a:rPr lang="en-US" sz="2000" i="1" dirty="0" smtClean="0"/>
              <a:t>					</a:t>
            </a:r>
            <a:r>
              <a:rPr lang="en-US" sz="2000" i="1" dirty="0" smtClean="0">
                <a:solidFill>
                  <a:schemeClr val="tx1"/>
                </a:solidFill>
              </a:rPr>
              <a:t>	</a:t>
            </a:r>
          </a:p>
          <a:p>
            <a:pPr marL="0" indent="0" algn="r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													</a:t>
            </a:r>
            <a:r>
              <a:rPr lang="en-US" sz="1600" i="1" dirty="0" err="1" smtClean="0">
                <a:solidFill>
                  <a:srgbClr val="CC0099"/>
                </a:solidFill>
              </a:rPr>
              <a:t>Shar</a:t>
            </a:r>
            <a:r>
              <a:rPr lang="en-US" sz="1600" i="1" dirty="0" smtClean="0">
                <a:solidFill>
                  <a:srgbClr val="CC0099"/>
                </a:solidFill>
              </a:rPr>
              <a:t> Lewis</a:t>
            </a:r>
            <a:r>
              <a:rPr lang="en-US" sz="1600" i="1" dirty="0">
                <a:solidFill>
                  <a:srgbClr val="CC0099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											</a:t>
            </a:r>
            <a:r>
              <a:rPr lang="en-US" sz="1200" i="1" dirty="0" smtClean="0">
                <a:solidFill>
                  <a:schemeClr val="tx1"/>
                </a:solidFill>
              </a:rPr>
              <a:t>Club Reduce Consultant	Vice President of Marketing and Business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67100"/>
            <a:ext cx="1371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				SMALL POSTCARD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6" y="2130432"/>
            <a:ext cx="6595403" cy="41179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12496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59" y="2888308"/>
            <a:ext cx="4205641" cy="32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98325"/>
            <a:ext cx="66185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				LANDING PAGE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3810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b="1" dirty="0"/>
          </a:p>
          <a:p>
            <a:pPr marL="457200" lvl="1" indent="0">
              <a:buNone/>
            </a:pPr>
            <a:endParaRPr lang="en-US" sz="1700" b="1" dirty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 algn="ctr">
              <a:buNone/>
            </a:pPr>
            <a:r>
              <a:rPr lang="en-US" sz="4400" b="1" dirty="0" smtClean="0">
                <a:solidFill>
                  <a:srgbClr val="CC0099"/>
                </a:solidFill>
              </a:rPr>
              <a:t>www.FreeLunchAtWork.com</a:t>
            </a:r>
            <a:endParaRPr lang="en-US" sz="4400" b="1" dirty="0">
              <a:solidFill>
                <a:srgbClr val="CC0099"/>
              </a:solidFill>
            </a:endParaRPr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2668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6185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	LANDING PAGE - Home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799" cy="3810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b="1" dirty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8" y="2563098"/>
            <a:ext cx="4176002" cy="2847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4495800" cy="30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98325"/>
            <a:ext cx="7467601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 	 LANDING PAGE – Treat Yourself</a:t>
            </a:r>
            <a:endParaRPr lang="en-US" sz="3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6" y="2819400"/>
            <a:ext cx="7128804" cy="3429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67000"/>
            <a:ext cx="4572001" cy="2663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4049705" cy="26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6185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LANDING PAGE - Benefits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6" y="2438400"/>
            <a:ext cx="6595403" cy="3810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/>
          </a:p>
          <a:p>
            <a:pPr marL="457200" lvl="1" indent="0">
              <a:buNone/>
            </a:pPr>
            <a:endParaRPr lang="en-US" sz="1700" b="1" dirty="0" smtClean="0"/>
          </a:p>
          <a:p>
            <a:pPr marL="457200" lvl="1" indent="0">
              <a:buNone/>
            </a:pPr>
            <a:endParaRPr lang="en-US" sz="1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362200"/>
            <a:ext cx="5486401" cy="38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LANDING PAGE – Health Facts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438400"/>
            <a:ext cx="6347714" cy="357280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45507"/>
            <a:ext cx="6096000" cy="35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0757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LANDING PAGE – Contact Us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87331"/>
            <a:ext cx="6629400" cy="36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4567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Corporate Luncheon Series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   NEW! Materials – Original Program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486" y="2130432"/>
            <a:ext cx="6347714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b="1" dirty="0"/>
          </a:p>
          <a:p>
            <a:r>
              <a:rPr lang="en-US" b="1" dirty="0" smtClean="0"/>
              <a:t>Corporate Luncheon </a:t>
            </a:r>
            <a:r>
              <a:rPr lang="en-US" b="1" dirty="0"/>
              <a:t>LARGE POSTCARD  to be mailed first followed by phone call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Corporate Luncheon BROCHURE </a:t>
            </a:r>
            <a:r>
              <a:rPr lang="en-US" b="1" dirty="0"/>
              <a:t>to be sent as attachment with email to provide additional information followed by phone call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Corporate Luncheon SMALL </a:t>
            </a:r>
            <a:r>
              <a:rPr lang="en-US" b="1" dirty="0"/>
              <a:t>POSTCARD to be sent after the brochure followed by a phone call</a:t>
            </a:r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1752600" cy="1354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029200"/>
            <a:ext cx="1752600" cy="137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1752601" cy="13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98325"/>
            <a:ext cx="7239001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Corporate Luncheon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							LARGE POSTCARD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140898" cy="3200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3610"/>
            <a:ext cx="4403929" cy="33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Corporate Luncheon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								BROCHURE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0432"/>
            <a:ext cx="640080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C0099"/>
                </a:solidFill>
              </a:rPr>
              <a:t> </a:t>
            </a:r>
            <a:endParaRPr lang="en-US" sz="3600" b="1" dirty="0">
              <a:solidFill>
                <a:srgbClr val="CC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0" y="2819400"/>
            <a:ext cx="4315029" cy="3320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2" y="2362200"/>
            <a:ext cx="413150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151915" cy="16571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Hire or Identify the Right Staff Person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057400"/>
            <a:ext cx="6400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Just like your Telemarketer this person must have the following qualities to be successful: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Upbeat, fun, professional voice on phone</a:t>
            </a:r>
          </a:p>
          <a:p>
            <a:pPr lvl="1"/>
            <a:r>
              <a:rPr lang="en-US" dirty="0" smtClean="0"/>
              <a:t>Passionate about your program and the corporate lunches </a:t>
            </a:r>
          </a:p>
          <a:p>
            <a:pPr lvl="1"/>
            <a:r>
              <a:rPr lang="en-US" dirty="0" smtClean="0"/>
              <a:t>Ability to read script, make it their own, and be persuasive</a:t>
            </a:r>
          </a:p>
          <a:p>
            <a:pPr lvl="1"/>
            <a:r>
              <a:rPr lang="en-US" dirty="0" smtClean="0"/>
              <a:t>Ability to follow directions and be self motivated</a:t>
            </a:r>
          </a:p>
          <a:p>
            <a:pPr lvl="1"/>
            <a:r>
              <a:rPr lang="en-US" dirty="0" smtClean="0"/>
              <a:t>Professional in appearance and the way they represent your business in person</a:t>
            </a:r>
          </a:p>
          <a:p>
            <a:pPr lvl="1"/>
            <a:r>
              <a:rPr lang="en-US" dirty="0" smtClean="0"/>
              <a:t>Motivated by money (bonus and incentives)</a:t>
            </a:r>
          </a:p>
          <a:p>
            <a:pPr lvl="1"/>
            <a:r>
              <a:rPr lang="en-US" dirty="0" smtClean="0"/>
              <a:t>May be employee or Independent Contractor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1" y="4724400"/>
            <a:ext cx="2142349" cy="1421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1876425" cy="20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151915" cy="1320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Corporate Luncheon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							SMALL POSTCARD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3" y="2451100"/>
            <a:ext cx="4156477" cy="3263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772115"/>
            <a:ext cx="4419599" cy="33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Make the Call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Get past the Gatekeeper and Gather Contact Info on Decision Maker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886" y="2667000"/>
            <a:ext cx="6347714" cy="3344205"/>
          </a:xfrm>
        </p:spPr>
        <p:txBody>
          <a:bodyPr/>
          <a:lstStyle/>
          <a:p>
            <a:r>
              <a:rPr lang="en-US" dirty="0" smtClean="0"/>
              <a:t>Who do I need to speak with about bringing in a FREE LUNCH for your employees? (Get past the Gatekeeper &amp; get the decision makers NAME)</a:t>
            </a:r>
          </a:p>
          <a:p>
            <a:r>
              <a:rPr lang="en-US" dirty="0" smtClean="0"/>
              <a:t>Before you transfer me may I get their direct line in the event we get disconnected? (Get PHONE NUMBER)</a:t>
            </a:r>
          </a:p>
          <a:p>
            <a:r>
              <a:rPr lang="en-US" dirty="0" smtClean="0"/>
              <a:t>In the event I need to leave a message, may I please get their email address so I may send them some information and they can decide if they would like to speak with me further? (Get EMAIL ADDRESS)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Make the Call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Scripting when Speaking with Decision Maker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286000"/>
            <a:ext cx="6347714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Hi, my name is __________, with  __________________.</a:t>
            </a:r>
          </a:p>
          <a:p>
            <a:r>
              <a:rPr lang="en-US" dirty="0" smtClean="0"/>
              <a:t>We are giving back to the community by providing employee appreciation events and free lunch to our neighbors.</a:t>
            </a:r>
          </a:p>
          <a:p>
            <a:r>
              <a:rPr lang="en-US" dirty="0" smtClean="0"/>
              <a:t>If we could help you…Would you be interested?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Increase employee morale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Increase productivity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Decrease the number of sick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Decrease workers compensation costs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It’s </a:t>
            </a:r>
            <a:r>
              <a:rPr lang="en-US" dirty="0"/>
              <a:t>a great way to show your employees how much you appreciate them and we bring the FREE LUNCH!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4" y="2819400"/>
            <a:ext cx="187891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Schedule the Event &amp; Register 								their Employees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286" y="2514600"/>
            <a:ext cx="6347714" cy="3657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Pick a day and time that is convenient for the employer when the majority of the staff will be available to come</a:t>
            </a:r>
          </a:p>
          <a:p>
            <a:r>
              <a:rPr lang="en-US" dirty="0" smtClean="0"/>
              <a:t>If the staff work shifts, schedule several luncheons (or breakfasts) at different times on different days</a:t>
            </a:r>
          </a:p>
          <a:p>
            <a:r>
              <a:rPr lang="en-US" dirty="0" smtClean="0"/>
              <a:t>Limit the number of people to 25 per event</a:t>
            </a:r>
          </a:p>
          <a:p>
            <a:r>
              <a:rPr lang="en-US" dirty="0" smtClean="0"/>
              <a:t>Have the decision maker complete the CONFIRMATION FORM that holds their date</a:t>
            </a:r>
          </a:p>
          <a:p>
            <a:r>
              <a:rPr lang="en-US" dirty="0" smtClean="0"/>
              <a:t>Have them complete the REGISTRATION FORM by having staff sign up to attend and place their order for lunch</a:t>
            </a:r>
          </a:p>
          <a:p>
            <a:r>
              <a:rPr lang="en-US" dirty="0" smtClean="0"/>
              <a:t>The business may want to post flyers around the office and send emails to invite employees</a:t>
            </a:r>
          </a:p>
          <a:p>
            <a:r>
              <a:rPr lang="en-US" dirty="0" smtClean="0"/>
              <a:t>Follow up 1 week before with reminder and to confirm technical needs</a:t>
            </a:r>
          </a:p>
          <a:p>
            <a:r>
              <a:rPr lang="en-US" dirty="0" smtClean="0"/>
              <a:t>Follow up 2 days prior to confirm number of attendees and lunch orders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*Lunch should be boxed so is easy to order and hand out quickly.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2057400" cy="254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97917"/>
            <a:ext cx="1503529" cy="27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Prepare for the Event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797" y="2133600"/>
            <a:ext cx="6824003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Order boxed lunches the day before the luncheon event </a:t>
            </a:r>
          </a:p>
          <a:p>
            <a:r>
              <a:rPr lang="en-US" dirty="0" smtClean="0"/>
              <a:t>Prepare the Seminar Folders to hand out at the luncheon event  (Same as Seminar Folders at Clinic)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Registration Form – to be completed before they get folder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Welcome &amp; Cover Sheet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10 Reasons You Are Not Losing Weight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Inch Loss &amp; Body Wrap Flyer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Services Brochure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$100 Off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purposes of time we do not use the Toxicity Quiz at luncheons</a:t>
            </a:r>
          </a:p>
          <a:p>
            <a:r>
              <a:rPr lang="en-US" dirty="0" smtClean="0"/>
              <a:t>Prepare poster board with dates and times of available 1-1 evaluations with doctor or health specialist (2 stickers each appointment)</a:t>
            </a:r>
          </a:p>
          <a:p>
            <a:r>
              <a:rPr lang="en-US" dirty="0" smtClean="0"/>
              <a:t>Seminar PowerPoint on computer and backup on thumb drive</a:t>
            </a:r>
          </a:p>
          <a:p>
            <a:r>
              <a:rPr lang="en-US" dirty="0" smtClean="0"/>
              <a:t>Pack up computer, projector, cords, and remote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75539"/>
            <a:ext cx="2209800" cy="1501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1676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1" y="5029200"/>
            <a:ext cx="1730609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Event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086" y="2133600"/>
            <a:ext cx="6347714" cy="38776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Arrive 30-45 minutes early to set up </a:t>
            </a:r>
          </a:p>
          <a:p>
            <a:r>
              <a:rPr lang="en-US" dirty="0" smtClean="0"/>
              <a:t>Do not put food out where they can get it – They must wait until after the presentation</a:t>
            </a:r>
          </a:p>
          <a:p>
            <a:r>
              <a:rPr lang="en-US" dirty="0" smtClean="0"/>
              <a:t>You must be respectful of their 1 hour time limit so they are in and out in one hour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5 minutes to arrive and check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30-35 minute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 minutes to schedule 1-1 evaluation, answer questions, get their lunch and eat it or take it back to desk with them</a:t>
            </a:r>
          </a:p>
          <a:p>
            <a:r>
              <a:rPr lang="en-US" dirty="0" smtClean="0"/>
              <a:t>Clean up and leave the room cleaner than when you arrived</a:t>
            </a:r>
          </a:p>
          <a:p>
            <a:r>
              <a:rPr lang="en-US" dirty="0" smtClean="0"/>
              <a:t>Say Thank You to organizer and give him/her a small gift with Thank You Card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159706"/>
            <a:ext cx="2110955" cy="35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Make the Close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133600"/>
            <a:ext cx="6347714" cy="38776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 sure to CLOSE after the presentation the same way you do at your seminar/class held in your clinic</a:t>
            </a:r>
          </a:p>
          <a:p>
            <a:r>
              <a:rPr lang="en-US" dirty="0" smtClean="0"/>
              <a:t>Open your folder and pull out the $100 certificate (of FREE if that is your offer)</a:t>
            </a:r>
          </a:p>
          <a:p>
            <a:r>
              <a:rPr lang="en-US" dirty="0" smtClean="0"/>
              <a:t>Have each attendee fill out the certificate</a:t>
            </a:r>
          </a:p>
          <a:p>
            <a:r>
              <a:rPr lang="en-US" dirty="0" smtClean="0"/>
              <a:t>Tell them to go see (name of marketing person) and pick the day and time they want to meet with you (doctor or health specialist)</a:t>
            </a:r>
          </a:p>
          <a:p>
            <a:r>
              <a:rPr lang="en-US" dirty="0" smtClean="0"/>
              <a:t>Marketing person will take one sticker and place it on their Seminar Folder as a reminder and will put the other one on the certificate to take back to the clinic to use to schedule in Club Reduce and on scheduler</a:t>
            </a:r>
          </a:p>
          <a:p>
            <a:r>
              <a:rPr lang="en-US" dirty="0" smtClean="0"/>
              <a:t>Offer FREE BODY CONTOURING PACKAGE to the first 5 people to  the back of the room to schedule 1-1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1862232" cy="1624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8" y="2209800"/>
            <a:ext cx="1377152" cy="19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Input into Club Reduce and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Work every lead until they Show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590800"/>
            <a:ext cx="6347714" cy="34204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sure to put every scheduled appointment on your scheduler</a:t>
            </a:r>
          </a:p>
          <a:p>
            <a:r>
              <a:rPr lang="en-US" dirty="0" smtClean="0"/>
              <a:t>Be sure to put every scheduled appointment into Club Reduce with contact information from both the REGISTRATION FORM and the $100 off certificate</a:t>
            </a:r>
          </a:p>
          <a:p>
            <a:r>
              <a:rPr lang="en-US" dirty="0" smtClean="0"/>
              <a:t>Call all appointments the night before to confirm and send a follow up reminder text the morning of </a:t>
            </a:r>
          </a:p>
          <a:p>
            <a:r>
              <a:rPr lang="en-US" dirty="0" smtClean="0"/>
              <a:t>Continue to work the lead in the SALES TICKLER BOOK until they show for 1-1 evaluation and purchase program</a:t>
            </a:r>
          </a:p>
          <a:p>
            <a:r>
              <a:rPr lang="en-US" dirty="0" smtClean="0"/>
              <a:t>Remember…A lead never dies until they literally die or become your patient!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514600"/>
            <a:ext cx="184150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" y="3581400"/>
            <a:ext cx="1459083" cy="21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3043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They Will LOVE You!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286" y="2362200"/>
            <a:ext cx="6347714" cy="3649005"/>
          </a:xfrm>
        </p:spPr>
        <p:txBody>
          <a:bodyPr/>
          <a:lstStyle/>
          <a:p>
            <a:r>
              <a:rPr lang="en-US" dirty="0" smtClean="0"/>
              <a:t>Have fun and build relationships and rapport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sure to send a thank you card the next day to the decision maker and/or luncheon organizer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sure to schedule another luncheon 6 months out and be a recurring presenter for their staff 1-2 times a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1" y="2362200"/>
            <a:ext cx="1879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8325"/>
            <a:ext cx="8077201" cy="1320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Three additional Success Strategies to Grow your Business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286" y="2590800"/>
            <a:ext cx="6347714" cy="3200400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US" sz="800" dirty="0" smtClean="0"/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SUCCESS CHECKLIST</a:t>
            </a:r>
          </a:p>
          <a:p>
            <a:pPr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MARKETING QUICKSTART GUIDE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HIRE ME </a:t>
            </a:r>
            <a:r>
              <a:rPr lang="en-US" dirty="0" smtClean="0"/>
              <a:t>to come to your clinic to provide personal, </a:t>
            </a:r>
            <a:r>
              <a:rPr lang="en-US" dirty="0"/>
              <a:t> </a:t>
            </a:r>
            <a:r>
              <a:rPr lang="en-US" dirty="0" smtClean="0"/>
              <a:t> one-on-one COACHING and CONSULTING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746248"/>
            <a:ext cx="609600" cy="606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4448"/>
            <a:ext cx="609600" cy="606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22648"/>
            <a:ext cx="609600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838200"/>
            <a:ext cx="73043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Manage Your Community Relations Coordinator &amp; Track Leads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99" y="1905000"/>
            <a:ext cx="6324601" cy="4041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Manage your Community Relations Coordinator the same way you do your Telemarketer and track every lead.</a:t>
            </a:r>
          </a:p>
          <a:p>
            <a:pPr lvl="1"/>
            <a:r>
              <a:rPr lang="en-US" dirty="0" smtClean="0"/>
              <a:t>Daily Call Log, Daily Checklist &amp; Recap, Marketing Metrics REQUIRED to be completed daily </a:t>
            </a:r>
            <a:r>
              <a:rPr lang="en-US" sz="1000" i="1" dirty="0" smtClean="0"/>
              <a:t>(Found under Training, Staff Training, Marketing Director/Watch webinar titled “Skyrocket Your Business Through Setting Goals) </a:t>
            </a:r>
          </a:p>
          <a:p>
            <a:pPr lvl="1"/>
            <a:r>
              <a:rPr lang="en-US" dirty="0" smtClean="0"/>
              <a:t>Daily email summary sent to Manager or Owner to include # Hours on phone, # Called, # Contacted, # Scheduled, # Performed, # Scheduled Evaluation</a:t>
            </a:r>
          </a:p>
          <a:p>
            <a:pPr lvl="1"/>
            <a:r>
              <a:rPr lang="en-US" dirty="0" smtClean="0"/>
              <a:t>Must keep all leads in Marketing Tickler System and each lead must have its own PPL </a:t>
            </a:r>
            <a:r>
              <a:rPr lang="en-US" sz="1000" i="1" dirty="0" smtClean="0"/>
              <a:t>(Watch webinar titled “Boost Your Business with the Must Have Tickler System)</a:t>
            </a:r>
          </a:p>
          <a:p>
            <a:endParaRPr lang="en-US" sz="1600" b="1" dirty="0" smtClean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4" y="2286000"/>
            <a:ext cx="2167836" cy="156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9" y="3758179"/>
            <a:ext cx="1575591" cy="2033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57" y="4635500"/>
            <a:ext cx="1407605" cy="18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 Can Help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0432"/>
            <a:ext cx="6400800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smtClean="0">
                <a:solidFill>
                  <a:srgbClr val="CC0099"/>
                </a:solidFill>
              </a:rPr>
              <a:t>Personal 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training and coaching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at your clinic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for you and your staff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specific to your needs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and goals</a:t>
            </a:r>
            <a:endParaRPr lang="en-US" sz="3600" b="1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4" y="1752600"/>
            <a:ext cx="1298096" cy="19448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8" y="3810000"/>
            <a:ext cx="1484552" cy="98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" y="4943526"/>
            <a:ext cx="1593054" cy="13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Sign Up Today!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257800" cy="15718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30433"/>
            <a:ext cx="7524711" cy="21367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Train your staff NOW to take advantage of the Spring and Summer weight loss frenzy and have help with implementing the latest and greatest Club Reduce 4.0!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CC0099"/>
                </a:solidFill>
              </a:rPr>
              <a:t>www.ClubReduceConsulting.com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801.917.0900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Thank You!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229599" cy="3657600"/>
          </a:xfrm>
        </p:spPr>
      </p:pic>
    </p:spTree>
    <p:extLst>
      <p:ext uri="{BB962C8B-B14F-4D97-AF65-F5344CB8AC3E}">
        <p14:creationId xmlns:p14="http://schemas.microsoft.com/office/powerpoint/2010/main" val="37359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9144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Set Goals!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77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 is important to set Goals and know how to achieve them to increase income.</a:t>
            </a:r>
          </a:p>
          <a:p>
            <a:pPr lvl="1"/>
            <a:r>
              <a:rPr lang="en-US" dirty="0" smtClean="0"/>
              <a:t>Call 2-3 hours per day</a:t>
            </a:r>
          </a:p>
          <a:p>
            <a:pPr lvl="1"/>
            <a:r>
              <a:rPr lang="en-US" dirty="0" smtClean="0"/>
              <a:t>Best time to call is between 8-11am</a:t>
            </a:r>
          </a:p>
          <a:p>
            <a:pPr lvl="1"/>
            <a:r>
              <a:rPr lang="en-US" dirty="0" smtClean="0"/>
              <a:t>Should average 12-20 calls per hour depending on if they speak to someone</a:t>
            </a:r>
          </a:p>
          <a:p>
            <a:pPr lvl="1"/>
            <a:r>
              <a:rPr lang="en-US" dirty="0" smtClean="0"/>
              <a:t>Schedule 1 Corporate Lunch per week</a:t>
            </a:r>
          </a:p>
          <a:p>
            <a:pPr lvl="1"/>
            <a:r>
              <a:rPr lang="en-US" dirty="0" smtClean="0"/>
              <a:t>Register 15-25 people per luncheon</a:t>
            </a:r>
          </a:p>
          <a:p>
            <a:pPr lvl="1"/>
            <a:r>
              <a:rPr lang="en-US" dirty="0" smtClean="0"/>
              <a:t>Schedule 10 from each luncheon for 1-1 evaluation </a:t>
            </a:r>
            <a:endParaRPr lang="en-US" dirty="0"/>
          </a:p>
          <a:p>
            <a:pPr lvl="1"/>
            <a:r>
              <a:rPr lang="en-US" dirty="0" smtClean="0"/>
              <a:t>Have 5 show for 1-1 evaluation each week </a:t>
            </a:r>
          </a:p>
          <a:p>
            <a:pPr lvl="1"/>
            <a:r>
              <a:rPr lang="en-US" dirty="0" smtClean="0"/>
              <a:t>Sell 3 who showed for evaluation a program with average price $3,500 = $10,500 revenue each week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148" y="2694692"/>
            <a:ext cx="1840052" cy="34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Get Started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130432"/>
            <a:ext cx="6347714" cy="4041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Find or Purchase a list of businesses to call.</a:t>
            </a:r>
          </a:p>
          <a:p>
            <a:pPr lvl="2"/>
            <a:r>
              <a:rPr lang="en-US" sz="1500" dirty="0" smtClean="0"/>
              <a:t>Purchase targeted list from InfoUsa.com </a:t>
            </a:r>
          </a:p>
          <a:p>
            <a:pPr lvl="2"/>
            <a:r>
              <a:rPr lang="en-US" sz="1500" dirty="0" smtClean="0"/>
              <a:t>Chamber of Commerce</a:t>
            </a:r>
          </a:p>
          <a:p>
            <a:pPr lvl="2"/>
            <a:r>
              <a:rPr lang="en-US" sz="1500" dirty="0" smtClean="0"/>
              <a:t>Local Library</a:t>
            </a:r>
          </a:p>
          <a:p>
            <a:pPr lvl="2"/>
            <a:r>
              <a:rPr lang="en-US" sz="1500" dirty="0" smtClean="0"/>
              <a:t>Search by Demographic</a:t>
            </a:r>
          </a:p>
          <a:p>
            <a:pPr lvl="2"/>
            <a:r>
              <a:rPr lang="en-US" sz="1500" dirty="0" smtClean="0"/>
              <a:t>Stay away from service industries and franchises</a:t>
            </a:r>
          </a:p>
          <a:p>
            <a:pPr lvl="2"/>
            <a:r>
              <a:rPr lang="en-US" sz="1500" dirty="0" smtClean="0"/>
              <a:t>Businesses within 5-10 miles from clinic</a:t>
            </a:r>
          </a:p>
          <a:p>
            <a:pPr lvl="2"/>
            <a:r>
              <a:rPr lang="en-US" sz="1500" dirty="0" smtClean="0"/>
              <a:t>Businesses with 10-100 employees (limit 25 per luncheon)</a:t>
            </a:r>
          </a:p>
          <a:p>
            <a:pPr lvl="2"/>
            <a:r>
              <a:rPr lang="en-US" sz="1500" dirty="0" smtClean="0"/>
              <a:t>Majority of female employees</a:t>
            </a:r>
            <a:endParaRPr lang="en-US" sz="15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2667000" cy="1621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1762125" cy="17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6185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Choose Your Marketing Materials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362200"/>
            <a:ext cx="6347714" cy="3886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There are two series for you to choose from depending on the capacity you have with staff to deliver.</a:t>
            </a:r>
            <a:endParaRPr lang="en-US" sz="2400" dirty="0"/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/>
              <a:t>Employee Appreciation (NEW! - With Landing Page)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 smtClean="0"/>
              <a:t>Lunch and Learn (same as Corporate Lunch)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 smtClean="0"/>
              <a:t>Employee Pampering Event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 smtClean="0"/>
              <a:t>Employee Health Screening</a:t>
            </a:r>
          </a:p>
          <a:p>
            <a:pPr marL="1257300" lvl="2" indent="-342900">
              <a:buFont typeface="+mj-lt"/>
              <a:buAutoNum type="arabicPeriod"/>
            </a:pPr>
            <a:endParaRPr lang="en-US" sz="10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/>
              <a:t>Corporate Luncheons (NEW! Materials – Original Program)</a:t>
            </a:r>
            <a:endParaRPr lang="en-US" sz="16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505200"/>
            <a:ext cx="294981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151915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 Series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with Landing Page &amp; 3 Options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667000"/>
            <a:ext cx="6347714" cy="3344205"/>
          </a:xfrm>
        </p:spPr>
        <p:txBody>
          <a:bodyPr>
            <a:normAutofit/>
          </a:bodyPr>
          <a:lstStyle/>
          <a:p>
            <a:r>
              <a:rPr lang="en-US" b="1" dirty="0" smtClean="0"/>
              <a:t>Employee Appreciation LARGE POSTCARD  to be mailed first followed by phone call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Employee Appreciation BROCHURE to be sent as attachment with email to provide additional information followed by phone call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Employee Appreciation SMALL POSTCARD to be sent after the brochure followed by a phone call</a:t>
            </a:r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1524000" cy="117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657600"/>
            <a:ext cx="1509186" cy="1165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1571972" cy="12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72281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				LARGE POSTCARD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7" y="2514600"/>
            <a:ext cx="6347714" cy="349660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                       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485253" cy="3472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492590" cy="34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5" y="1098325"/>
            <a:ext cx="661851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Employee Appreciation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								BROCHURE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196" y="2130432"/>
            <a:ext cx="6595403" cy="41179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84962"/>
            <a:ext cx="4238245" cy="3272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1192"/>
            <a:ext cx="4495800" cy="34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mmit Theme2" id="{83D47FF7-11E3-46B3-B6C8-47182CAB036F}" vid="{767691FB-7488-4E78-BF6D-2C8939C82C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</Template>
  <TotalTime>2548</TotalTime>
  <Words>1448</Words>
  <Application>Microsoft Office PowerPoint</Application>
  <PresentationFormat>On-screen Show (4:3)</PresentationFormat>
  <Paragraphs>183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Summit Theme2</vt:lpstr>
      <vt:lpstr>Learn How to Schedule and Host Successful Corporate Lunches  </vt:lpstr>
      <vt:lpstr>Hire or Identify the Right Staff Person  </vt:lpstr>
      <vt:lpstr>Manage Your Community Relations Coordinator &amp; Track Leads </vt:lpstr>
      <vt:lpstr>Set Goals!</vt:lpstr>
      <vt:lpstr>Get Started</vt:lpstr>
      <vt:lpstr>Choose Your Marketing Materials</vt:lpstr>
      <vt:lpstr>Employee Appreciation Series   with Landing Page &amp; 3 Options</vt:lpstr>
      <vt:lpstr>Employee Appreciation        LARGE POSTCARD</vt:lpstr>
      <vt:lpstr>Employee Appreciation         BROCHURE</vt:lpstr>
      <vt:lpstr>Employee Appreciation        SMALL POSTCARD</vt:lpstr>
      <vt:lpstr>Employee Appreciation        LANDING PAGE</vt:lpstr>
      <vt:lpstr>Employee Appreciation     LANDING PAGE - Home</vt:lpstr>
      <vt:lpstr>Employee Appreciation       LANDING PAGE – Treat Yourself</vt:lpstr>
      <vt:lpstr>Employee Appreciation    LANDING PAGE - Benefits</vt:lpstr>
      <vt:lpstr>Employee Appreciation    LANDING PAGE – Health Facts</vt:lpstr>
      <vt:lpstr>Employee Appreciation    LANDING PAGE – Contact Us</vt:lpstr>
      <vt:lpstr>Corporate Luncheon Series     NEW! Materials – Original Program</vt:lpstr>
      <vt:lpstr>Corporate Luncheon        LARGE POSTCARD</vt:lpstr>
      <vt:lpstr>Corporate Luncheon         BROCHURE</vt:lpstr>
      <vt:lpstr>Corporate Luncheon        SMALL POSTCARD</vt:lpstr>
      <vt:lpstr>Make the Call  Get past the Gatekeeper and Gather Contact Info on Decision Maker</vt:lpstr>
      <vt:lpstr>Make the Call  Scripting when Speaking with Decision Maker</vt:lpstr>
      <vt:lpstr>Schedule the Event &amp; Register         their Employees</vt:lpstr>
      <vt:lpstr>Prepare for the Event</vt:lpstr>
      <vt:lpstr>The Event</vt:lpstr>
      <vt:lpstr>Make the Close</vt:lpstr>
      <vt:lpstr>Input into Club Reduce and Work every lead until they Show</vt:lpstr>
      <vt:lpstr>They Will LOVE You!</vt:lpstr>
      <vt:lpstr>Three additional Success Strategies to Grow your Business</vt:lpstr>
      <vt:lpstr>I Can Help You!</vt:lpstr>
      <vt:lpstr>Sign Up Today!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Lighthouse</dc:creator>
  <cp:lastModifiedBy>Lighthouse</cp:lastModifiedBy>
  <cp:revision>334</cp:revision>
  <cp:lastPrinted>2015-06-02T14:15:26Z</cp:lastPrinted>
  <dcterms:created xsi:type="dcterms:W3CDTF">2014-11-10T20:49:45Z</dcterms:created>
  <dcterms:modified xsi:type="dcterms:W3CDTF">2015-06-02T16:14:59Z</dcterms:modified>
</cp:coreProperties>
</file>