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353" r:id="rId4"/>
    <p:sldId id="393" r:id="rId5"/>
    <p:sldId id="411" r:id="rId6"/>
    <p:sldId id="410" r:id="rId7"/>
    <p:sldId id="412" r:id="rId8"/>
    <p:sldId id="413" r:id="rId9"/>
    <p:sldId id="414" r:id="rId10"/>
    <p:sldId id="415" r:id="rId11"/>
    <p:sldId id="416" r:id="rId12"/>
    <p:sldId id="419" r:id="rId13"/>
    <p:sldId id="418" r:id="rId14"/>
    <p:sldId id="417" r:id="rId15"/>
    <p:sldId id="333" r:id="rId16"/>
    <p:sldId id="423" r:id="rId17"/>
    <p:sldId id="420" r:id="rId18"/>
    <p:sldId id="421" r:id="rId19"/>
    <p:sldId id="422" r:id="rId20"/>
    <p:sldId id="425" r:id="rId21"/>
    <p:sldId id="432" r:id="rId22"/>
    <p:sldId id="424" r:id="rId23"/>
    <p:sldId id="426" r:id="rId24"/>
    <p:sldId id="433" r:id="rId25"/>
    <p:sldId id="404" r:id="rId26"/>
    <p:sldId id="381" r:id="rId27"/>
    <p:sldId id="427" r:id="rId28"/>
    <p:sldId id="428" r:id="rId29"/>
    <p:sldId id="431" r:id="rId30"/>
    <p:sldId id="429" r:id="rId31"/>
    <p:sldId id="430" r:id="rId32"/>
    <p:sldId id="383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97B89E-E78B-4854-8BE4-51D27772652A}">
          <p14:sldIdLst>
            <p14:sldId id="256"/>
            <p14:sldId id="257"/>
            <p14:sldId id="353"/>
            <p14:sldId id="393"/>
            <p14:sldId id="411"/>
            <p14:sldId id="410"/>
            <p14:sldId id="412"/>
            <p14:sldId id="413"/>
            <p14:sldId id="414"/>
            <p14:sldId id="415"/>
            <p14:sldId id="416"/>
            <p14:sldId id="419"/>
            <p14:sldId id="418"/>
            <p14:sldId id="417"/>
            <p14:sldId id="333"/>
            <p14:sldId id="423"/>
            <p14:sldId id="420"/>
            <p14:sldId id="421"/>
            <p14:sldId id="422"/>
            <p14:sldId id="425"/>
            <p14:sldId id="432"/>
            <p14:sldId id="424"/>
            <p14:sldId id="426"/>
            <p14:sldId id="433"/>
            <p14:sldId id="404"/>
            <p14:sldId id="381"/>
            <p14:sldId id="427"/>
            <p14:sldId id="428"/>
            <p14:sldId id="431"/>
            <p14:sldId id="429"/>
            <p14:sldId id="430"/>
          </p14:sldIdLst>
        </p14:section>
        <p14:section name="Untitled Section" id="{7DEC86DB-80D6-49F3-AB40-4808DDDF65FF}">
          <p14:sldIdLst>
            <p14:sldId id="3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5A1"/>
    <a:srgbClr val="1C7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6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5C7F8F78-2AC4-467C-A055-38E2B695F65F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1FCF018A-CF5B-419F-8B92-4EB5FD341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9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BFA9EE88-52A6-4DEA-B2D6-1F357986D165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7C8FEF65-A512-4AE1-8B81-B7DA49CFC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8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544" y="1146427"/>
            <a:ext cx="7202913" cy="878993"/>
          </a:xfrm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544" y="2222847"/>
            <a:ext cx="7202913" cy="382466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126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337955"/>
            <a:ext cx="7647708" cy="3590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6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97528"/>
            <a:ext cx="7796644" cy="9328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4972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346" y="2160590"/>
            <a:ext cx="377190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0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4" y="2419126"/>
            <a:ext cx="7647707" cy="37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7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102" y="821368"/>
            <a:ext cx="83241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0070C0"/>
                </a:solidFill>
              </a:rPr>
              <a:t>Nurture Patient Relationships </a:t>
            </a:r>
          </a:p>
          <a:p>
            <a:pPr algn="r"/>
            <a:r>
              <a:rPr lang="en-US" sz="3600" b="1" dirty="0" smtClean="0">
                <a:solidFill>
                  <a:srgbClr val="0070C0"/>
                </a:solidFill>
              </a:rPr>
              <a:t>Using Club Reduce Newsletters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3346740"/>
            <a:ext cx="1371600" cy="1807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9053" y="5275125"/>
            <a:ext cx="67436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i="1" dirty="0" err="1" smtClean="0">
                <a:solidFill>
                  <a:srgbClr val="002060"/>
                </a:solidFill>
              </a:rPr>
              <a:t>Shar</a:t>
            </a:r>
            <a:r>
              <a:rPr lang="en-US" sz="2000" i="1" dirty="0" smtClean="0">
                <a:solidFill>
                  <a:srgbClr val="002060"/>
                </a:solidFill>
              </a:rPr>
              <a:t> Lewis</a:t>
            </a:r>
            <a:endParaRPr lang="en-US" sz="1600" i="1" dirty="0" smtClean="0"/>
          </a:p>
          <a:p>
            <a:pPr algn="r"/>
            <a:r>
              <a:rPr lang="en-US" sz="1600" i="1" dirty="0" smtClean="0"/>
              <a:t>Club Reduce Consultant</a:t>
            </a:r>
          </a:p>
          <a:p>
            <a:pPr algn="r"/>
            <a:r>
              <a:rPr lang="en-US" sz="1600" i="1" dirty="0" smtClean="0"/>
              <a:t>Vice President of Business Development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613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0250" y="695325"/>
            <a:ext cx="8801100" cy="848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20 Shocking Direct Mail Stats</a:t>
            </a:r>
            <a:endParaRPr lang="en-US" sz="4400" b="1" dirty="0">
              <a:solidFill>
                <a:srgbClr val="1C77A4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371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endParaRPr lang="en-US" altLang="en-US" b="1" smtClean="0">
              <a:solidFill>
                <a:srgbClr val="FF3300"/>
              </a:solidFill>
            </a:endParaRPr>
          </a:p>
          <a:p>
            <a:pPr>
              <a:buFont typeface="Arial" charset="0"/>
              <a:buNone/>
            </a:pPr>
            <a:endParaRPr lang="en-US" altLang="en-US" sz="2400" smtClean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43000" y="167640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7200" b="1">
                <a:solidFill>
                  <a:srgbClr val="C00000"/>
                </a:solidFill>
              </a:rPr>
              <a:t>68%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43000" y="459105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7200" b="1">
                <a:solidFill>
                  <a:srgbClr val="C00000"/>
                </a:solidFill>
              </a:rPr>
              <a:t>68%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43000" y="306705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7200" b="1">
                <a:solidFill>
                  <a:srgbClr val="C00000"/>
                </a:solidFill>
              </a:rPr>
              <a:t>87%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352800" y="1944688"/>
            <a:ext cx="434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of consumers read their mail as soon as they receive it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352800" y="3316288"/>
            <a:ext cx="4343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of consumers read mail that is personally addressed to them.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80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352800" y="4840288"/>
            <a:ext cx="4343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of consumers that receive direct mail offers would recommend to a friend.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28268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0250" y="695325"/>
            <a:ext cx="8801100" cy="848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20 Shocking Direct Mail Stats</a:t>
            </a:r>
            <a:endParaRPr lang="en-US" sz="4400" b="1" dirty="0">
              <a:solidFill>
                <a:srgbClr val="1C77A4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371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endParaRPr lang="en-US" altLang="en-US" b="1" smtClean="0">
              <a:solidFill>
                <a:srgbClr val="FF3300"/>
              </a:solidFill>
            </a:endParaRPr>
          </a:p>
          <a:p>
            <a:pPr>
              <a:buFont typeface="Arial" charset="0"/>
              <a:buNone/>
            </a:pPr>
            <a:endParaRPr lang="en-US" altLang="en-US" sz="240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371600"/>
            <a:ext cx="8382000" cy="419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endParaRPr lang="en-US" altLang="en-US" b="1" smtClean="0">
              <a:solidFill>
                <a:srgbClr val="FF3300"/>
              </a:solidFill>
            </a:endParaRPr>
          </a:p>
          <a:p>
            <a:pPr>
              <a:buFont typeface="Arial" charset="0"/>
              <a:buNone/>
            </a:pPr>
            <a:r>
              <a:rPr lang="en-US" altLang="en-US" sz="2400" b="1" smtClean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76400" y="14478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en-US" sz="7200" b="1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676400" y="24384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en-US" sz="7200" b="1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676400" y="35052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en-US" sz="7200" b="1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276600" y="1744663"/>
            <a:ext cx="4343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 dirty="0"/>
              <a:t>Direct mail is the preferred channel for receiving marketing from local businesses.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800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276600" y="2774373"/>
            <a:ext cx="434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 dirty="0"/>
              <a:t>Direct mail – yes, snail mail – still reigns supreme.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800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3276600" y="3838576"/>
            <a:ext cx="449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 dirty="0"/>
              <a:t>Greater emotional processing is facilitated by the physical material rather than the virtual.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676400" y="47244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en-US" sz="7200" b="1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3276600" y="5115502"/>
            <a:ext cx="4343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 dirty="0"/>
              <a:t>Women prefer direct mail over men.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32778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4850" y="1189077"/>
            <a:ext cx="79629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A newsletter is a cost-effective medium for building relationships and maintaining regular contact with customers 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and </a:t>
            </a:r>
            <a:r>
              <a:rPr lang="en-US" sz="3200" dirty="0">
                <a:solidFill>
                  <a:srgbClr val="0070C0"/>
                </a:solidFill>
              </a:rPr>
              <a:t>prospects. </a:t>
            </a:r>
            <a:endParaRPr lang="en-US" sz="3200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Research </a:t>
            </a:r>
            <a:r>
              <a:rPr lang="en-US" sz="3200" dirty="0">
                <a:solidFill>
                  <a:srgbClr val="0070C0"/>
                </a:solidFill>
              </a:rPr>
              <a:t>firm Nielsen Norman Group asked respondents how they preferred to receive company updates, and 90 percent cited </a:t>
            </a:r>
            <a:r>
              <a:rPr lang="en-US" sz="3200" dirty="0" smtClean="0">
                <a:solidFill>
                  <a:srgbClr val="0070C0"/>
                </a:solidFill>
              </a:rPr>
              <a:t>newsletters.</a:t>
            </a:r>
          </a:p>
        </p:txBody>
      </p:sp>
    </p:spTree>
    <p:extLst>
      <p:ext uri="{BB962C8B-B14F-4D97-AF65-F5344CB8AC3E}">
        <p14:creationId xmlns:p14="http://schemas.microsoft.com/office/powerpoint/2010/main" val="18847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0250" y="1260877"/>
            <a:ext cx="8801100" cy="848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Cost Effective and Done-for-You</a:t>
            </a:r>
          </a:p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You Can’t Afford to NOT do it!</a:t>
            </a:r>
            <a:endParaRPr lang="en-US" sz="4400" b="1" dirty="0">
              <a:solidFill>
                <a:srgbClr val="1C77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343" y="2066343"/>
            <a:ext cx="449916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Calibri" panose="020F0502020204030204" pitchFamily="34" charset="0"/>
              </a:rPr>
              <a:t>To do a monthly newsletter yourself would cost on average $750 to $2500 per issue/month.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$75 hour for content writer (some charge per word, some charge per hour)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$75 hour for graphic designer (conservative, most are much higher)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Approximately 10-30 hours per issue (depends on size, scale and template)</a:t>
            </a:r>
          </a:p>
          <a:p>
            <a:pPr marL="342900" indent="-342900">
              <a:buAutoNum type="arabicPeriod"/>
            </a:pPr>
            <a:r>
              <a:rPr lang="en-US" sz="1400" b="1" u="sng" dirty="0" smtClean="0">
                <a:latin typeface="Calibri" panose="020F0502020204030204" pitchFamily="34" charset="0"/>
              </a:rPr>
              <a:t>This is INCLUDED in your monthly Club Reduce membership and is completely customizable.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libri" panose="020F0502020204030204" pitchFamily="34" charset="0"/>
              </a:rPr>
              <a:t>We have one template for weight loss and one for pain patients.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libri" panose="020F0502020204030204" pitchFamily="34" charset="0"/>
              </a:rPr>
              <a:t>Written to promote your clinic services, supplements, success stories and recipes.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libri" panose="020F0502020204030204" pitchFamily="34" charset="0"/>
              </a:rPr>
              <a:t>Must be consistent and sent out monthly to be successful.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libri" panose="020F0502020204030204" pitchFamily="34" charset="0"/>
              </a:rPr>
              <a:t>It is absolutely worth the cost of postage and will come back to you in increased sales, repeat business and referrals keeping your patients for life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  <a:endParaRPr lang="en-US" sz="1400" dirty="0" smtClean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39" y="2171410"/>
            <a:ext cx="3809038" cy="40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4850" y="1693902"/>
            <a:ext cx="7962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Put a fence around your herd by communicating monthly with your current patients and potential leads.</a:t>
            </a:r>
          </a:p>
          <a:p>
            <a:pPr algn="ctr"/>
            <a:endParaRPr lang="en-US" sz="3600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Our newsletters are strategic and thoughtfully planned.</a:t>
            </a:r>
          </a:p>
        </p:txBody>
      </p:sp>
    </p:spTree>
    <p:extLst>
      <p:ext uri="{BB962C8B-B14F-4D97-AF65-F5344CB8AC3E}">
        <p14:creationId xmlns:p14="http://schemas.microsoft.com/office/powerpoint/2010/main" val="38015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25" y="387525"/>
            <a:ext cx="8801100" cy="1111827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Full Size Newsletter Features</a:t>
            </a:r>
            <a:endParaRPr lang="en-US" sz="4400" b="1" dirty="0">
              <a:solidFill>
                <a:srgbClr val="1C77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536" y="1745900"/>
            <a:ext cx="43330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Educational Articles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Inspirational Success Stories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Featured Product of the Month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Ask the Doctor Feature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Did you Know Segment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Healthy Tip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Skinny Contest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Monthly Promotion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Recipes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Featured Services and Promotions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Clinic Events and Calendar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Find the Lemon and Win a Prize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Sodoku</a:t>
            </a:r>
            <a:r>
              <a:rPr lang="en-US" sz="2000" dirty="0" smtClean="0"/>
              <a:t> </a:t>
            </a:r>
            <a:r>
              <a:rPr lang="en-US" sz="2000" dirty="0" smtClean="0"/>
              <a:t>Fun</a:t>
            </a:r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34" y="1753056"/>
            <a:ext cx="3031839" cy="41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25" y="231660"/>
            <a:ext cx="8801100" cy="1111827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What’s the Skinny - Front</a:t>
            </a:r>
            <a:endParaRPr lang="en-US" sz="4400" b="1" dirty="0">
              <a:solidFill>
                <a:srgbClr val="1C77A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2" y="1418745"/>
            <a:ext cx="7444219" cy="479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807" y="231660"/>
            <a:ext cx="8801100" cy="1111827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What’s the Skinny - Back</a:t>
            </a:r>
            <a:endParaRPr lang="en-US" sz="4400" b="1" dirty="0">
              <a:solidFill>
                <a:srgbClr val="1C77A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297657"/>
            <a:ext cx="7751618" cy="49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25" y="231660"/>
            <a:ext cx="8801100" cy="1111827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Pain Free Lifestyle - Front</a:t>
            </a:r>
            <a:endParaRPr lang="en-US" sz="4400" b="1" dirty="0">
              <a:solidFill>
                <a:srgbClr val="1C77A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" y="1320648"/>
            <a:ext cx="7678882" cy="49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25" y="231660"/>
            <a:ext cx="8801100" cy="1111827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Pain Free Lifestyle - Back</a:t>
            </a:r>
            <a:endParaRPr lang="en-US" sz="4400" b="1" dirty="0">
              <a:solidFill>
                <a:srgbClr val="1C77A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3" y="1290900"/>
            <a:ext cx="7730836" cy="49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103" y="1259397"/>
            <a:ext cx="7830206" cy="753668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</a:rPr>
              <a:t>What We’ll Cover in Today’s Webinar</a:t>
            </a:r>
            <a:endParaRPr lang="en-US" sz="4800" b="1" dirty="0">
              <a:solidFill>
                <a:srgbClr val="1C77A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941" y="2187244"/>
            <a:ext cx="45249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Top 10 reasons </a:t>
            </a:r>
            <a:r>
              <a:rPr lang="en-US" dirty="0" smtClean="0"/>
              <a:t>WHY</a:t>
            </a:r>
            <a:r>
              <a:rPr lang="en-US" dirty="0" smtClean="0"/>
              <a:t> </a:t>
            </a:r>
            <a:r>
              <a:rPr lang="en-US" dirty="0" smtClean="0"/>
              <a:t>you should be sending a monthly patient newsletter.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20 shocking direct mail </a:t>
            </a:r>
            <a:r>
              <a:rPr lang="en-US" dirty="0" smtClean="0"/>
              <a:t>STATS</a:t>
            </a:r>
            <a:r>
              <a:rPr lang="en-US" dirty="0" smtClean="0"/>
              <a:t> </a:t>
            </a:r>
            <a:r>
              <a:rPr lang="en-US" dirty="0" smtClean="0"/>
              <a:t>proving its value as </a:t>
            </a:r>
            <a:r>
              <a:rPr lang="en-US" dirty="0" smtClean="0"/>
              <a:t>an effective </a:t>
            </a:r>
            <a:r>
              <a:rPr lang="en-US" dirty="0" smtClean="0"/>
              <a:t>marketing strategy.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COST-EFFECTIVE </a:t>
            </a:r>
            <a:r>
              <a:rPr lang="en-US" dirty="0" smtClean="0"/>
              <a:t>and </a:t>
            </a:r>
            <a:r>
              <a:rPr lang="en-US" dirty="0" smtClean="0"/>
              <a:t>DONE-FOR-YOU:</a:t>
            </a:r>
            <a:r>
              <a:rPr lang="en-US" dirty="0" smtClean="0"/>
              <a:t> You </a:t>
            </a:r>
            <a:r>
              <a:rPr lang="en-US" dirty="0" smtClean="0"/>
              <a:t>can’t afford to NOT do it.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Full size, color newsletter or NEW POSTCARD OPTION.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Your </a:t>
            </a:r>
            <a:r>
              <a:rPr lang="en-US" dirty="0" smtClean="0"/>
              <a:t>JULY </a:t>
            </a:r>
            <a:r>
              <a:rPr lang="en-US" dirty="0" smtClean="0"/>
              <a:t>Newsletter Rundown.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45" y="2118961"/>
            <a:ext cx="3998728" cy="3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899" y="769111"/>
            <a:ext cx="851015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Drum Roll Please….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BB05A1"/>
                </a:solidFill>
              </a:rPr>
              <a:t>Introducing the </a:t>
            </a:r>
          </a:p>
          <a:p>
            <a:pPr algn="ctr"/>
            <a:r>
              <a:rPr lang="en-US" sz="4800" b="1" dirty="0" smtClean="0">
                <a:solidFill>
                  <a:srgbClr val="BB05A1"/>
                </a:solidFill>
              </a:rPr>
              <a:t>NEW NEWSLETTER POSTCARD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Making your mailings even more cost effective!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No more excuses!</a:t>
            </a:r>
          </a:p>
        </p:txBody>
      </p:sp>
    </p:spTree>
    <p:extLst>
      <p:ext uri="{BB962C8B-B14F-4D97-AF65-F5344CB8AC3E}">
        <p14:creationId xmlns:p14="http://schemas.microsoft.com/office/powerpoint/2010/main" val="35973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25" y="387525"/>
            <a:ext cx="8801100" cy="1111827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Postcard</a:t>
            </a:r>
            <a:r>
              <a:rPr lang="en-US" sz="4400" b="1" dirty="0" smtClean="0">
                <a:solidFill>
                  <a:srgbClr val="1C77A4"/>
                </a:solidFill>
              </a:rPr>
              <a:t> </a:t>
            </a:r>
            <a:r>
              <a:rPr lang="en-US" sz="4400" b="1" dirty="0" smtClean="0">
                <a:solidFill>
                  <a:srgbClr val="1C77A4"/>
                </a:solidFill>
              </a:rPr>
              <a:t>Newsletter Features</a:t>
            </a:r>
            <a:endParaRPr lang="en-US" sz="4400" b="1" dirty="0">
              <a:solidFill>
                <a:srgbClr val="1C77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6797" y="2142649"/>
            <a:ext cx="3314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Inspirational Patient Spotlight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Featured Product </a:t>
            </a:r>
            <a:r>
              <a:rPr lang="en-US" sz="2400" dirty="0" smtClean="0"/>
              <a:t>of the Month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Nutrition Corner with food education and recipes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Promotional Offer</a:t>
            </a:r>
            <a:r>
              <a:rPr lang="en-US" sz="2400" dirty="0" smtClean="0"/>
              <a:t> or discount</a:t>
            </a:r>
            <a:endParaRPr lang="en-US" sz="2400" dirty="0" smtClean="0"/>
          </a:p>
        </p:txBody>
      </p:sp>
      <p:pic>
        <p:nvPicPr>
          <p:cNvPr id="2050" name="Picture 2" descr="https://bellyfatburningfoodstips.files.wordpress.com/2015/05/healthy-fo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8" y="1366111"/>
            <a:ext cx="4178596" cy="48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25" y="543390"/>
            <a:ext cx="8801100" cy="1111827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What’s the Skinny POSTCARD</a:t>
            </a:r>
            <a:endParaRPr lang="en-US" sz="4400" b="1" dirty="0">
              <a:solidFill>
                <a:srgbClr val="1C77A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8" y="1818406"/>
            <a:ext cx="4296375" cy="3343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14" y="2402670"/>
            <a:ext cx="4593372" cy="3258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058" y="5666110"/>
            <a:ext cx="860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This layout is specific for BULK MAILINGS. Please check with the post office for specifics on placement of address label BEFORE printing and mailing. They have DETAILED GUIDELINES.</a:t>
            </a:r>
          </a:p>
        </p:txBody>
      </p:sp>
    </p:spTree>
    <p:extLst>
      <p:ext uri="{BB962C8B-B14F-4D97-AF65-F5344CB8AC3E}">
        <p14:creationId xmlns:p14="http://schemas.microsoft.com/office/powerpoint/2010/main" val="41811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25" y="543390"/>
            <a:ext cx="8801100" cy="1111827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Pain Free Lifestyle POSTCARD</a:t>
            </a:r>
            <a:endParaRPr lang="en-US" sz="4400" b="1" dirty="0">
              <a:solidFill>
                <a:srgbClr val="1C77A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1" y="2071023"/>
            <a:ext cx="4353533" cy="3267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87" y="2867141"/>
            <a:ext cx="4635270" cy="322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8025" y="823947"/>
            <a:ext cx="8801100" cy="1111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Your NEWSLETTER Take-A-Ways</a:t>
            </a:r>
            <a:endParaRPr lang="en-US" sz="4400" b="1" dirty="0">
              <a:solidFill>
                <a:srgbClr val="1C77A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750" y="1863037"/>
            <a:ext cx="3253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A patient newsletter can be your strongest marketing and business building tool.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It is one of the best tools to keep your customers coming back to you over and over again.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It creates top of mind awareness so when they think of weight loss, diet, health and nutrition…they think of you!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People purchase from businesses they know, trust and are top of mind.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When they or someone they know need your services they will call you!</a:t>
            </a:r>
            <a:endParaRPr lang="en-US" sz="1600" dirty="0" smtClean="0"/>
          </a:p>
        </p:txBody>
      </p:sp>
      <p:pic>
        <p:nvPicPr>
          <p:cNvPr id="3074" name="Picture 2" descr="http://www.expertrain.com/SiteAssets/BlogPosts/728-900/xfmd5dd1635424813229150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14" y="1863037"/>
            <a:ext cx="4886902" cy="42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3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1" y="404089"/>
            <a:ext cx="7848600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rgbClr val="1C77A4"/>
                </a:solidFill>
              </a:rPr>
              <a:t>Remember to…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CC0099"/>
                </a:solidFill>
              </a:rPr>
              <a:t>Practice What You Preach</a:t>
            </a:r>
            <a:endParaRPr lang="en-US" dirty="0">
              <a:solidFill>
                <a:srgbClr val="CC009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52" y="1778776"/>
            <a:ext cx="4433748" cy="443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37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56898" y="613583"/>
            <a:ext cx="7830206" cy="2007522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1C77A4"/>
                </a:solidFill>
              </a:rPr>
              <a:t>Love your Patients to Health and Make them </a:t>
            </a:r>
            <a:r>
              <a:rPr lang="en-US" sz="3600" b="1" dirty="0">
                <a:solidFill>
                  <a:srgbClr val="1C77A4"/>
                </a:solidFill>
              </a:rPr>
              <a:t/>
            </a:r>
            <a:br>
              <a:rPr lang="en-US" sz="3600" b="1" dirty="0">
                <a:solidFill>
                  <a:srgbClr val="1C77A4"/>
                </a:solidFill>
              </a:rPr>
            </a:br>
            <a:r>
              <a:rPr lang="en-US" sz="5400" b="1" dirty="0" smtClean="0">
                <a:solidFill>
                  <a:srgbClr val="1C77A4"/>
                </a:solidFill>
              </a:rPr>
              <a:t>Patients for Life!</a:t>
            </a:r>
            <a:endParaRPr lang="en-US" sz="5400" b="1" dirty="0">
              <a:solidFill>
                <a:srgbClr val="1C77A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70"/>
          <a:stretch/>
        </p:blipFill>
        <p:spPr>
          <a:xfrm>
            <a:off x="2566555" y="2580258"/>
            <a:ext cx="3881617" cy="360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5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4850" y="1984850"/>
            <a:ext cx="7962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Your JULY Newsletter </a:t>
            </a:r>
          </a:p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Rundown</a:t>
            </a:r>
          </a:p>
        </p:txBody>
      </p:sp>
    </p:spTree>
    <p:extLst>
      <p:ext uri="{BB962C8B-B14F-4D97-AF65-F5344CB8AC3E}">
        <p14:creationId xmlns:p14="http://schemas.microsoft.com/office/powerpoint/2010/main" val="33250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072"/>
            <a:ext cx="9144000" cy="58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797"/>
            <a:ext cx="9144000" cy="58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48010" y="4948855"/>
            <a:ext cx="8181975" cy="753668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</a:rPr>
              <a:t>People don’t buy from you because you sell. 	</a:t>
            </a:r>
            <a:br>
              <a:rPr lang="en-US" sz="4800" b="1" dirty="0" smtClean="0">
                <a:solidFill>
                  <a:srgbClr val="1C77A4"/>
                </a:solidFill>
              </a:rPr>
            </a:br>
            <a:r>
              <a:rPr lang="en-US" sz="4800" b="1" dirty="0" smtClean="0">
                <a:solidFill>
                  <a:srgbClr val="1C77A4"/>
                </a:solidFill>
              </a:rPr>
              <a:t>They buy because they trust you, are loyal to you, and are fans of your business!</a:t>
            </a:r>
            <a:endParaRPr lang="en-US" sz="4800" b="1" dirty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322"/>
            <a:ext cx="9144000" cy="58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856"/>
            <a:ext cx="9144000" cy="58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675" y="1752600"/>
            <a:ext cx="9925049" cy="5105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" y="693337"/>
            <a:ext cx="9144000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Thank You!</a:t>
            </a:r>
            <a:endParaRPr lang="en-US" sz="4000" b="1" dirty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0250" y="1308502"/>
            <a:ext cx="8801100" cy="848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Top 10 Reasons </a:t>
            </a:r>
            <a:r>
              <a:rPr lang="en-US" sz="4400" b="1" dirty="0" smtClean="0">
                <a:solidFill>
                  <a:srgbClr val="1C77A4"/>
                </a:solidFill>
              </a:rPr>
              <a:t>WHY </a:t>
            </a:r>
            <a:r>
              <a:rPr lang="en-US" sz="4400" b="1" dirty="0" smtClean="0">
                <a:solidFill>
                  <a:srgbClr val="1C77A4"/>
                </a:solidFill>
              </a:rPr>
              <a:t>you Should Send Monthly Newsletters</a:t>
            </a:r>
            <a:endParaRPr lang="en-US" sz="4400" b="1" dirty="0">
              <a:solidFill>
                <a:srgbClr val="1C77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9327" y="2241240"/>
            <a:ext cx="508115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 smtClean="0"/>
              <a:t>POSITIONS YOU </a:t>
            </a:r>
            <a:r>
              <a:rPr lang="en-US" sz="1500" dirty="0" smtClean="0"/>
              <a:t>as somebody who doesn’t just fix things but can make a positive impact in their lives.</a:t>
            </a:r>
          </a:p>
          <a:p>
            <a:pPr marL="342900" indent="-342900">
              <a:buAutoNum type="arabicPeriod"/>
            </a:pPr>
            <a:r>
              <a:rPr lang="en-US" sz="1500" dirty="0" smtClean="0"/>
              <a:t>INFORMS </a:t>
            </a:r>
            <a:r>
              <a:rPr lang="en-US" sz="1500" dirty="0" smtClean="0"/>
              <a:t>your clients of happenings at your clinic.</a:t>
            </a:r>
          </a:p>
          <a:p>
            <a:pPr marL="342900" indent="-342900">
              <a:buAutoNum type="arabicPeriod"/>
            </a:pPr>
            <a:r>
              <a:rPr lang="en-US" sz="1500" dirty="0" smtClean="0"/>
              <a:t>INSPIRES </a:t>
            </a:r>
            <a:r>
              <a:rPr lang="en-US" sz="1500" dirty="0" smtClean="0"/>
              <a:t>your clients to stay motivated and </a:t>
            </a:r>
            <a:r>
              <a:rPr lang="en-US" sz="1500" dirty="0" smtClean="0"/>
              <a:t>succeed with their health and weight loss goals.</a:t>
            </a:r>
            <a:endParaRPr lang="en-US" sz="1500" dirty="0" smtClean="0"/>
          </a:p>
          <a:p>
            <a:pPr marL="342900" indent="-342900">
              <a:buAutoNum type="arabicPeriod"/>
            </a:pPr>
            <a:r>
              <a:rPr lang="en-US" sz="1500" dirty="0" smtClean="0"/>
              <a:t>EDUCATES </a:t>
            </a:r>
            <a:r>
              <a:rPr lang="en-US" sz="1500" dirty="0" smtClean="0"/>
              <a:t>your clients on good health and </a:t>
            </a:r>
            <a:r>
              <a:rPr lang="en-US" sz="1500" dirty="0" smtClean="0"/>
              <a:t>nutrition to simplify their new lifestyle change.</a:t>
            </a:r>
            <a:endParaRPr lang="en-US" sz="1500" dirty="0" smtClean="0"/>
          </a:p>
          <a:p>
            <a:pPr marL="342900" indent="-342900">
              <a:buAutoNum type="arabicPeriod"/>
            </a:pPr>
            <a:r>
              <a:rPr lang="en-US" sz="1500" dirty="0" smtClean="0"/>
              <a:t>INCREASES </a:t>
            </a:r>
            <a:r>
              <a:rPr lang="en-US" sz="1500" dirty="0" smtClean="0"/>
              <a:t>SALES of additional products and </a:t>
            </a:r>
            <a:r>
              <a:rPr lang="en-US" sz="1500" dirty="0" smtClean="0"/>
              <a:t>services bringing you ongoing monthly income.</a:t>
            </a:r>
            <a:endParaRPr lang="en-US" sz="1500" dirty="0" smtClean="0"/>
          </a:p>
          <a:p>
            <a:pPr marL="342900" indent="-342900">
              <a:buAutoNum type="arabicPeriod"/>
            </a:pPr>
            <a:r>
              <a:rPr lang="en-US" sz="1500" dirty="0" smtClean="0"/>
              <a:t>ENCOURAGES REFERRALS of friends, family and business </a:t>
            </a:r>
            <a:r>
              <a:rPr lang="en-US" sz="1500" dirty="0" smtClean="0"/>
              <a:t>associates as new patients and new income.</a:t>
            </a:r>
            <a:endParaRPr lang="en-US" sz="1500" dirty="0" smtClean="0"/>
          </a:p>
          <a:p>
            <a:pPr marL="342900" indent="-342900">
              <a:buAutoNum type="arabicPeriod"/>
            </a:pPr>
            <a:r>
              <a:rPr lang="en-US" sz="1500" dirty="0" smtClean="0"/>
              <a:t>ENHANCES REPUTATION of </a:t>
            </a:r>
            <a:r>
              <a:rPr lang="en-US" sz="1500" dirty="0" smtClean="0"/>
              <a:t>your</a:t>
            </a:r>
            <a:r>
              <a:rPr lang="en-US" sz="1500" dirty="0" smtClean="0"/>
              <a:t> </a:t>
            </a:r>
            <a:r>
              <a:rPr lang="en-US" sz="1500" dirty="0" smtClean="0"/>
              <a:t>clinic in the </a:t>
            </a:r>
            <a:r>
              <a:rPr lang="en-US" sz="1500" dirty="0" smtClean="0"/>
              <a:t>community making you the go-to authority.</a:t>
            </a:r>
            <a:endParaRPr lang="en-US" sz="1500" dirty="0" smtClean="0"/>
          </a:p>
          <a:p>
            <a:pPr marL="342900" indent="-342900">
              <a:buAutoNum type="arabicPeriod"/>
            </a:pPr>
            <a:r>
              <a:rPr lang="en-US" sz="1500" dirty="0" smtClean="0"/>
              <a:t>PROMOTES INTERACTION and dialog with your </a:t>
            </a:r>
            <a:r>
              <a:rPr lang="en-US" sz="1500" dirty="0" smtClean="0"/>
              <a:t>clients keeping them patients for life.</a:t>
            </a:r>
            <a:endParaRPr lang="en-US" sz="1500" dirty="0" smtClean="0"/>
          </a:p>
          <a:p>
            <a:pPr marL="342900" indent="-342900">
              <a:buFontTx/>
              <a:buAutoNum type="arabicPeriod"/>
            </a:pPr>
            <a:r>
              <a:rPr lang="en-US" sz="1500" dirty="0" smtClean="0"/>
              <a:t>COST-EFFECTIVE </a:t>
            </a:r>
            <a:r>
              <a:rPr lang="en-US" sz="1500" dirty="0"/>
              <a:t>COMMUNICATION with your clients</a:t>
            </a:r>
            <a:r>
              <a:rPr lang="en-US" sz="15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1500" dirty="0" smtClean="0"/>
              <a:t>IT’S EASY! - WE </a:t>
            </a:r>
            <a:r>
              <a:rPr lang="en-US" sz="1500" dirty="0" smtClean="0"/>
              <a:t>DO ALL THE WORK FOR YOU!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5" y="2366013"/>
            <a:ext cx="3712373" cy="37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48010" y="4886509"/>
            <a:ext cx="8181975" cy="753668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1C77A4"/>
                </a:solidFill>
              </a:rPr>
              <a:t>There is a perception that </a:t>
            </a:r>
            <a:br>
              <a:rPr lang="en-US" sz="3600" b="1" dirty="0" smtClean="0">
                <a:solidFill>
                  <a:srgbClr val="1C77A4"/>
                </a:solidFill>
              </a:rPr>
            </a:br>
            <a:r>
              <a:rPr lang="en-US" sz="3600" b="1" dirty="0" smtClean="0">
                <a:solidFill>
                  <a:srgbClr val="1C77A4"/>
                </a:solidFill>
              </a:rPr>
              <a:t>online marketing has replaced offline marketing, yet direct mail continues to effectively engage customers and plays a valuable role in the overall marketing mix creating the much needed one-to-one interaction customers desire!</a:t>
            </a:r>
            <a:endParaRPr lang="en-US" sz="3600" b="1" dirty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0250" y="695325"/>
            <a:ext cx="8801100" cy="848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20 Shocking Direct Mail Stats</a:t>
            </a:r>
            <a:endParaRPr lang="en-US" sz="4400" b="1" dirty="0">
              <a:solidFill>
                <a:srgbClr val="1C77A4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921327" y="3042659"/>
            <a:ext cx="2133600" cy="1200329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sz="7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7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70%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219200" y="1717818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7200" b="1" dirty="0" smtClean="0">
                <a:solidFill>
                  <a:srgbClr val="C00000"/>
                </a:solidFill>
              </a:rPr>
              <a:t>50</a:t>
            </a:r>
            <a:r>
              <a:rPr lang="en-US" altLang="en-US" sz="72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219200" y="449580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7200" b="1" dirty="0">
                <a:solidFill>
                  <a:srgbClr val="C00000"/>
                </a:solidFill>
              </a:rPr>
              <a:t>65%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505200" y="1944688"/>
            <a:ext cx="4343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of people say they pay more attention to direct mail than any other media.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80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505200" y="3143250"/>
            <a:ext cx="434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 dirty="0"/>
              <a:t>of Americans have declared their preference for paper-based media in a digital </a:t>
            </a:r>
            <a:r>
              <a:rPr lang="en-US" altLang="en-US" sz="1800" dirty="0" smtClean="0"/>
              <a:t>world </a:t>
            </a:r>
            <a:r>
              <a:rPr lang="en-US" altLang="en-US" sz="1800" dirty="0"/>
              <a:t>stating they prefer to read print and paper over reading off a screen.</a:t>
            </a:r>
            <a:endParaRPr lang="en-US" altLang="en-US" sz="7200" dirty="0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505200" y="4800600"/>
            <a:ext cx="434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of people who receive direct mail have made a purchase.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6711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0250" y="695325"/>
            <a:ext cx="8801100" cy="848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20 Shocking Direct Mail Stats</a:t>
            </a:r>
            <a:endParaRPr lang="en-US" sz="4400" b="1" dirty="0">
              <a:solidFill>
                <a:srgbClr val="1C77A4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52800" y="1905000"/>
            <a:ext cx="43434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of US Consumers said that they prefer direct mail because they can read the information at their convenience.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80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19200" y="167640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7200" b="1">
                <a:solidFill>
                  <a:srgbClr val="C00000"/>
                </a:solidFill>
              </a:rPr>
              <a:t>73%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19200" y="312420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7200" b="1">
                <a:solidFill>
                  <a:srgbClr val="C00000"/>
                </a:solidFill>
              </a:rPr>
              <a:t>61%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352800" y="3276600"/>
            <a:ext cx="43434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of Americans said that they prefer direct mail because they can refer back to the information when needed.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800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219200" y="451485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7200" b="1">
                <a:solidFill>
                  <a:srgbClr val="C00000"/>
                </a:solidFill>
              </a:rPr>
              <a:t>40%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352800" y="4724400"/>
            <a:ext cx="43434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of Americans prefer direct mail because they can take the information easily to other places.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8353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0250" y="695325"/>
            <a:ext cx="8801100" cy="848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20 Shocking Direct Mail Stats</a:t>
            </a:r>
            <a:endParaRPr lang="en-US" sz="4400" b="1" dirty="0">
              <a:solidFill>
                <a:srgbClr val="1C77A4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47775" y="312420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7200" b="1">
                <a:solidFill>
                  <a:srgbClr val="C00000"/>
                </a:solidFill>
              </a:rPr>
              <a:t>79%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219200" y="451485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7200" b="1">
                <a:solidFill>
                  <a:srgbClr val="C00000"/>
                </a:solidFill>
              </a:rPr>
              <a:t>56%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352800" y="1944688"/>
            <a:ext cx="4343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of US respondents said they look forward to what’s in the mailbox.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80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429000" y="3276600"/>
            <a:ext cx="43434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of consumers will act on direct mail IMMEDIATELY  compared to only 45% who say they deal with email straightway.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80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29000" y="4714875"/>
            <a:ext cx="43434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of consumers think printed marketing is the most trustworthy of all communication channels.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80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219200" y="167640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7200" b="1">
                <a:solidFill>
                  <a:srgbClr val="C00000"/>
                </a:solidFill>
              </a:rPr>
              <a:t>72%</a:t>
            </a:r>
          </a:p>
        </p:txBody>
      </p:sp>
    </p:spTree>
    <p:extLst>
      <p:ext uri="{BB962C8B-B14F-4D97-AF65-F5344CB8AC3E}">
        <p14:creationId xmlns:p14="http://schemas.microsoft.com/office/powerpoint/2010/main" val="20931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0250" y="695325"/>
            <a:ext cx="8801100" cy="848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20 Shocking Direct Mail Stats</a:t>
            </a:r>
            <a:endParaRPr lang="en-US" sz="4400" b="1" dirty="0">
              <a:solidFill>
                <a:srgbClr val="1C77A4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371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endParaRPr lang="en-US" altLang="en-US" b="1" smtClean="0">
              <a:solidFill>
                <a:srgbClr val="FF3300"/>
              </a:solidFill>
            </a:endParaRPr>
          </a:p>
          <a:p>
            <a:pPr>
              <a:buFont typeface="Arial" charset="0"/>
              <a:buNone/>
            </a:pPr>
            <a:endParaRPr lang="en-US" altLang="en-US" sz="2400" smtClean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43000" y="167640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7200" b="1">
                <a:solidFill>
                  <a:srgbClr val="C00000"/>
                </a:solidFill>
              </a:rPr>
              <a:t>75%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320040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7200" b="1" dirty="0" smtClean="0">
                <a:solidFill>
                  <a:srgbClr val="C00000"/>
                </a:solidFill>
              </a:rPr>
              <a:t>70</a:t>
            </a:r>
            <a:r>
              <a:rPr lang="en-US" altLang="en-US" sz="72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143000" y="474345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7200" b="1">
                <a:solidFill>
                  <a:srgbClr val="C00000"/>
                </a:solidFill>
              </a:rPr>
              <a:t>34%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352800" y="1828800"/>
            <a:ext cx="43434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of consumers say they are examining their mail more closely in recent months to search for coupons and discounts.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800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429000" y="3333751"/>
            <a:ext cx="43434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 dirty="0"/>
              <a:t>o</a:t>
            </a:r>
            <a:r>
              <a:rPr lang="en-US" altLang="en-US" sz="1800" dirty="0" smtClean="0"/>
              <a:t>f consumers have </a:t>
            </a:r>
            <a:r>
              <a:rPr lang="en-US" altLang="en-US" sz="1800" dirty="0"/>
              <a:t>renewed relationships with businesses that they had previously used.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800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29000" y="4895850"/>
            <a:ext cx="43434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1800"/>
              <a:t>Direct mail has the highest rate of success in new customer acquisition at 34% compared with other marketing channels.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29167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it Theme2">
  <a:themeElements>
    <a:clrScheme name="Summi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mmit Theme2" id="{718A665C-8674-44B6-B5DB-0B4D69A17002}" vid="{420C94B5-F2CC-4C35-BE5A-E24F081E3D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 Theme2 (1)</Template>
  <TotalTime>2205</TotalTime>
  <Words>1061</Words>
  <Application>Microsoft Office PowerPoint</Application>
  <PresentationFormat>On-screen Show (4:3)</PresentationFormat>
  <Paragraphs>132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Summit Theme2</vt:lpstr>
      <vt:lpstr>PowerPoint Presentation</vt:lpstr>
      <vt:lpstr>What We’ll Cover in Today’s Webinar</vt:lpstr>
      <vt:lpstr>People don’t buy from you because you sell.   They buy because they trust you, are loyal to you, and are fans of your business!</vt:lpstr>
      <vt:lpstr>PowerPoint Presentation</vt:lpstr>
      <vt:lpstr>There is a perception that  online marketing has replaced offline marketing, yet direct mail continues to effectively engage customers and plays a valuable role in the overall marketing mix creating the much needed one-to-one interaction customers desire!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Full Size Newsletter Features</vt:lpstr>
      <vt:lpstr>What’s the Skinny - Front</vt:lpstr>
      <vt:lpstr>What’s the Skinny - Back</vt:lpstr>
      <vt:lpstr>Pain Free Lifestyle - Front</vt:lpstr>
      <vt:lpstr>Pain Free Lifestyle - Back</vt:lpstr>
      <vt:lpstr>PowerPoint Presentation</vt:lpstr>
      <vt:lpstr>Postcard Newsletter Features</vt:lpstr>
      <vt:lpstr>What’s the Skinny POSTCARD</vt:lpstr>
      <vt:lpstr>Pain Free Lifestyle POSTCARD</vt:lpstr>
      <vt:lpstr>PowerPoint Presentation</vt:lpstr>
      <vt:lpstr>PowerPoint Presentation</vt:lpstr>
      <vt:lpstr>Love your Patients to Health and Make them  Patients for Life!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Club Reduce</dc:creator>
  <cp:lastModifiedBy>Lighthouse</cp:lastModifiedBy>
  <cp:revision>255</cp:revision>
  <cp:lastPrinted>2016-06-21T15:31:26Z</cp:lastPrinted>
  <dcterms:created xsi:type="dcterms:W3CDTF">2016-01-08T15:33:00Z</dcterms:created>
  <dcterms:modified xsi:type="dcterms:W3CDTF">2016-06-21T15:31:43Z</dcterms:modified>
</cp:coreProperties>
</file>