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73" r:id="rId2"/>
    <p:sldId id="405" r:id="rId3"/>
    <p:sldId id="406" r:id="rId4"/>
    <p:sldId id="407" r:id="rId5"/>
    <p:sldId id="409" r:id="rId6"/>
    <p:sldId id="411" r:id="rId7"/>
    <p:sldId id="412" r:id="rId8"/>
    <p:sldId id="415" r:id="rId9"/>
    <p:sldId id="419" r:id="rId10"/>
    <p:sldId id="420" r:id="rId11"/>
    <p:sldId id="421" r:id="rId12"/>
    <p:sldId id="422" r:id="rId13"/>
    <p:sldId id="423" r:id="rId14"/>
    <p:sldId id="425" r:id="rId15"/>
    <p:sldId id="426" r:id="rId16"/>
    <p:sldId id="427" r:id="rId17"/>
    <p:sldId id="428" r:id="rId18"/>
    <p:sldId id="429" r:id="rId19"/>
    <p:sldId id="430" r:id="rId20"/>
    <p:sldId id="431" r:id="rId21"/>
    <p:sldId id="432" r:id="rId22"/>
    <p:sldId id="433" r:id="rId23"/>
    <p:sldId id="464" r:id="rId24"/>
    <p:sldId id="434" r:id="rId25"/>
    <p:sldId id="435" r:id="rId26"/>
    <p:sldId id="436" r:id="rId27"/>
    <p:sldId id="439" r:id="rId28"/>
    <p:sldId id="443" r:id="rId29"/>
    <p:sldId id="444" r:id="rId30"/>
    <p:sldId id="445" r:id="rId31"/>
    <p:sldId id="446" r:id="rId32"/>
    <p:sldId id="447" r:id="rId33"/>
    <p:sldId id="448" r:id="rId34"/>
    <p:sldId id="456" r:id="rId35"/>
    <p:sldId id="451" r:id="rId36"/>
    <p:sldId id="461" r:id="rId37"/>
    <p:sldId id="463" r:id="rId38"/>
    <p:sldId id="465"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86" autoAdjust="0"/>
    <p:restoredTop sz="94660"/>
  </p:normalViewPr>
  <p:slideViewPr>
    <p:cSldViewPr>
      <p:cViewPr>
        <p:scale>
          <a:sx n="94" d="100"/>
          <a:sy n="94" d="100"/>
        </p:scale>
        <p:origin x="-9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F0F119B-F9F4-473E-A0A3-3D5871BB3A54}" type="datetimeFigureOut">
              <a:rPr lang="en-US" smtClean="0"/>
              <a:t>6/27/2017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8437CB2-FA14-4CBA-805F-949B729F63E2}" type="slidenum">
              <a:rPr lang="en-US" smtClean="0"/>
              <a:t>‹#›</a:t>
            </a:fld>
            <a:endParaRPr lang="en-US"/>
          </a:p>
        </p:txBody>
      </p:sp>
    </p:spTree>
    <p:extLst>
      <p:ext uri="{BB962C8B-B14F-4D97-AF65-F5344CB8AC3E}">
        <p14:creationId xmlns:p14="http://schemas.microsoft.com/office/powerpoint/2010/main" val="637276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D8A9E50-0BBD-5E48-9E01-53C93B068402}" type="datetimeFigureOut">
              <a:rPr lang="en-US" smtClean="0"/>
              <a:t>6/27/2017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9D3FA13-9A4F-1641-9E78-40858CA91741}" type="slidenum">
              <a:rPr lang="en-US" smtClean="0"/>
              <a:t>‹#›</a:t>
            </a:fld>
            <a:endParaRPr lang="en-US"/>
          </a:p>
        </p:txBody>
      </p:sp>
    </p:spTree>
    <p:extLst>
      <p:ext uri="{BB962C8B-B14F-4D97-AF65-F5344CB8AC3E}">
        <p14:creationId xmlns:p14="http://schemas.microsoft.com/office/powerpoint/2010/main" val="3763821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311744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3399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507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340056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2471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395835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4138444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86514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422562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162625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76142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03961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347593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196775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3952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C236C-E45C-45B3-A0D9-F5F4FFB117AE}"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E1E84-D95F-44FA-A8BA-B263B7EDACF7}" type="slidenum">
              <a:rPr lang="en-US" smtClean="0"/>
              <a:t>‹#›</a:t>
            </a:fld>
            <a:endParaRPr lang="en-US" dirty="0"/>
          </a:p>
        </p:txBody>
      </p:sp>
    </p:spTree>
    <p:extLst>
      <p:ext uri="{BB962C8B-B14F-4D97-AF65-F5344CB8AC3E}">
        <p14:creationId xmlns:p14="http://schemas.microsoft.com/office/powerpoint/2010/main" val="28822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687285" y="1098325"/>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15197" y="2130432"/>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2C236C-E45C-45B3-A0D9-F5F4FFB117AE}" type="datetimeFigureOut">
              <a:rPr lang="en-US" smtClean="0"/>
              <a:t>6/27/2017</a:t>
            </a:fld>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2EEE1E84-D95F-44FA-A8BA-B263B7EDACF7}" type="slidenum">
              <a:rPr lang="en-US" smtClean="0"/>
              <a:t>‹#›</a:t>
            </a:fld>
            <a:endParaRPr lang="en-US" dirty="0"/>
          </a:p>
        </p:txBody>
      </p:sp>
    </p:spTree>
    <p:extLst>
      <p:ext uri="{BB962C8B-B14F-4D97-AF65-F5344CB8AC3E}">
        <p14:creationId xmlns:p14="http://schemas.microsoft.com/office/powerpoint/2010/main" val="89355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5" Type="http://schemas.openxmlformats.org/officeDocument/2006/relationships/image" Target="../media/image55.jp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0"/>
            <a:ext cx="8686800" cy="762000"/>
          </a:xfrm>
          <a:ln>
            <a:noFill/>
          </a:ln>
          <a:effectLst>
            <a:outerShdw algn="ctr" rotWithShape="0">
              <a:srgbClr val="000000">
                <a:alpha val="43137"/>
              </a:srgbClr>
            </a:outerShdw>
          </a:effectLst>
        </p:spPr>
        <p:txBody>
          <a:bodyPr/>
          <a:lstStyle/>
          <a:p>
            <a:pPr algn="ctr"/>
            <a:r>
              <a:rPr lang="en-US" sz="4000" b="1" dirty="0" smtClean="0">
                <a:solidFill>
                  <a:srgbClr val="0070C0"/>
                </a:solidFill>
              </a:rPr>
              <a:t>Hacked, Hooked, and </a:t>
            </a:r>
            <a:r>
              <a:rPr lang="en-US" sz="4000" b="1" dirty="0" smtClean="0">
                <a:solidFill>
                  <a:srgbClr val="0070C0"/>
                </a:solidFill>
              </a:rPr>
              <a:t>Hijacked</a:t>
            </a:r>
            <a:r>
              <a:rPr lang="en-US" sz="4400" b="1" dirty="0" smtClean="0">
                <a:solidFill>
                  <a:srgbClr val="0070C0"/>
                </a:solidFill>
              </a:rPr>
              <a:t/>
            </a:r>
            <a:br>
              <a:rPr lang="en-US" sz="4400" b="1" dirty="0" smtClean="0">
                <a:solidFill>
                  <a:srgbClr val="0070C0"/>
                </a:solidFill>
              </a:rPr>
            </a:br>
            <a:r>
              <a:rPr lang="en-US" sz="3000" b="1" dirty="0" smtClean="0">
                <a:solidFill>
                  <a:srgbClr val="0070C0"/>
                </a:solidFill>
              </a:rPr>
              <a:t>-</a:t>
            </a:r>
            <a:r>
              <a:rPr lang="en-US" sz="3000" b="1" i="1" dirty="0" smtClean="0">
                <a:solidFill>
                  <a:srgbClr val="0070C0"/>
                </a:solidFill>
              </a:rPr>
              <a:t>The Importance of the Gut Brain Connection-</a:t>
            </a:r>
            <a:endParaRPr lang="en-US" sz="3000" b="1" i="1" dirty="0">
              <a:solidFill>
                <a:srgbClr val="0070C0"/>
              </a:solidFill>
            </a:endParaRPr>
          </a:p>
        </p:txBody>
      </p:sp>
      <p:sp>
        <p:nvSpPr>
          <p:cNvPr id="4" name="Subtitle 2"/>
          <p:cNvSpPr>
            <a:spLocks noGrp="1"/>
          </p:cNvSpPr>
          <p:nvPr>
            <p:ph type="subTitle" idx="1"/>
          </p:nvPr>
        </p:nvSpPr>
        <p:spPr>
          <a:xfrm>
            <a:off x="0" y="4876800"/>
            <a:ext cx="9144000" cy="1066800"/>
          </a:xfrm>
        </p:spPr>
        <p:txBody>
          <a:bodyPr rtlCol="0">
            <a:normAutofit/>
          </a:bodyPr>
          <a:lstStyle/>
          <a:p>
            <a:pPr algn="ctr" eaLnBrk="1" fontAlgn="auto" hangingPunct="1">
              <a:spcAft>
                <a:spcPts val="0"/>
              </a:spcAft>
              <a:buFont typeface="Arial" pitchFamily="34" charset="0"/>
              <a:buNone/>
              <a:defRPr/>
            </a:pPr>
            <a:r>
              <a:rPr lang="en-US" sz="3200" b="1" dirty="0" smtClean="0">
                <a:solidFill>
                  <a:schemeClr val="tx1"/>
                </a:solidFill>
              </a:rPr>
              <a:t>With Dr</a:t>
            </a:r>
            <a:r>
              <a:rPr lang="en-US" sz="3200" b="1" dirty="0" smtClean="0">
                <a:solidFill>
                  <a:schemeClr val="tx1"/>
                </a:solidFill>
              </a:rPr>
              <a:t>. Todd Singleton</a:t>
            </a:r>
          </a:p>
          <a:p>
            <a:pPr eaLnBrk="1" fontAlgn="auto" hangingPunct="1">
              <a:spcAft>
                <a:spcPts val="0"/>
              </a:spcAft>
              <a:buFont typeface="Arial" pitchFamily="34" charset="0"/>
              <a:buNone/>
              <a:defRPr/>
            </a:pPr>
            <a:endParaRPr lang="en-US" sz="1400" dirty="0"/>
          </a:p>
        </p:txBody>
      </p:sp>
      <p:pic>
        <p:nvPicPr>
          <p:cNvPr id="1026" name="Picture 2" descr="http://cdn5.darkmatternews.com/wp-content/uploads/2015/08/br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77" t="7942" r="8483" b="10670"/>
          <a:stretch/>
        </p:blipFill>
        <p:spPr bwMode="auto">
          <a:xfrm>
            <a:off x="3200400" y="609600"/>
            <a:ext cx="2895600" cy="228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5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762000"/>
            <a:ext cx="8382000" cy="762000"/>
          </a:xfrm>
        </p:spPr>
        <p:txBody>
          <a:bodyPr anchor="t">
            <a:normAutofit/>
          </a:bodyPr>
          <a:lstStyle/>
          <a:p>
            <a:pPr lvl="0" algn="ctr">
              <a:defRPr/>
            </a:pPr>
            <a:r>
              <a:rPr lang="en-US" sz="4000" b="1" dirty="0" smtClean="0">
                <a:solidFill>
                  <a:srgbClr val="1C77A4"/>
                </a:solidFill>
              </a:rPr>
              <a:t>Enteric Nervous System (ENS)</a:t>
            </a:r>
            <a:endParaRPr lang="en-US" sz="4000" b="1" dirty="0">
              <a:solidFill>
                <a:srgbClr val="1C77A4"/>
              </a:solidFill>
            </a:endParaRPr>
          </a:p>
        </p:txBody>
      </p:sp>
      <p:sp>
        <p:nvSpPr>
          <p:cNvPr id="3" name="Rectangle 2"/>
          <p:cNvSpPr/>
          <p:nvPr/>
        </p:nvSpPr>
        <p:spPr>
          <a:xfrm>
            <a:off x="4514193" y="1759008"/>
            <a:ext cx="4191000" cy="3914918"/>
          </a:xfrm>
          <a:prstGeom prst="rect">
            <a:avLst/>
          </a:prstGeom>
        </p:spPr>
        <p:txBody>
          <a:bodyPr wrap="square">
            <a:spAutoFit/>
          </a:bodyPr>
          <a:lstStyle/>
          <a:p>
            <a:pPr>
              <a:lnSpc>
                <a:spcPct val="115000"/>
              </a:lnSpc>
            </a:pPr>
            <a:r>
              <a:rPr lang="en-US" sz="2400" dirty="0" smtClean="0"/>
              <a:t>ENS is </a:t>
            </a:r>
            <a:r>
              <a:rPr lang="en-US" sz="2400" dirty="0"/>
              <a:t>one of the main divisions of the nervous system of neurons that governs the function of the gastrointestinal system. It is now referred to as separate from the autonomic nervous system since it has its own independent reflex activity. </a:t>
            </a:r>
            <a:endParaRPr lang="en-US" sz="2400" dirty="0" smtClean="0"/>
          </a:p>
        </p:txBody>
      </p:sp>
      <p:pic>
        <p:nvPicPr>
          <p:cNvPr id="2" name="Picture 1" descr="ThinkstockPhotos-5164910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3" y="1672823"/>
            <a:ext cx="3609603"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831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33847" y="854209"/>
            <a:ext cx="8382000" cy="762000"/>
          </a:xfrm>
        </p:spPr>
        <p:txBody>
          <a:bodyPr anchor="t">
            <a:normAutofit/>
          </a:bodyPr>
          <a:lstStyle/>
          <a:p>
            <a:pPr lvl="0" algn="ctr">
              <a:defRPr/>
            </a:pPr>
            <a:r>
              <a:rPr lang="en-US" sz="4000" b="1" dirty="0" smtClean="0">
                <a:solidFill>
                  <a:srgbClr val="1C77A4"/>
                </a:solidFill>
              </a:rPr>
              <a:t>Enteric Nervous System (ENS)</a:t>
            </a:r>
            <a:endParaRPr lang="en-US" sz="4000" b="1" dirty="0">
              <a:solidFill>
                <a:srgbClr val="1C77A4"/>
              </a:solidFill>
            </a:endParaRPr>
          </a:p>
        </p:txBody>
      </p:sp>
      <p:sp>
        <p:nvSpPr>
          <p:cNvPr id="3" name="Rectangle 2"/>
          <p:cNvSpPr/>
          <p:nvPr/>
        </p:nvSpPr>
        <p:spPr>
          <a:xfrm>
            <a:off x="4495800" y="1828800"/>
            <a:ext cx="4267200" cy="4862870"/>
          </a:xfrm>
          <a:prstGeom prst="rect">
            <a:avLst/>
          </a:prstGeom>
        </p:spPr>
        <p:txBody>
          <a:bodyPr wrap="square">
            <a:spAutoFit/>
          </a:bodyPr>
          <a:lstStyle/>
          <a:p>
            <a:r>
              <a:rPr lang="en-US" sz="2600" dirty="0"/>
              <a:t>ENS consists of 500 million neurons. </a:t>
            </a:r>
          </a:p>
          <a:p>
            <a:pPr marL="342900" indent="-342900">
              <a:buFont typeface="Arial"/>
              <a:buChar char="•"/>
            </a:pPr>
            <a:r>
              <a:rPr lang="en-US" sz="2600" dirty="0" smtClean="0"/>
              <a:t>1/200</a:t>
            </a:r>
            <a:r>
              <a:rPr lang="en-US" sz="2600" baseline="30000" dirty="0" smtClean="0"/>
              <a:t>th</a:t>
            </a:r>
            <a:r>
              <a:rPr lang="en-US" sz="2600" dirty="0" smtClean="0"/>
              <a:t> of </a:t>
            </a:r>
            <a:r>
              <a:rPr lang="en-US" sz="2600" dirty="0"/>
              <a:t>the neurons in the </a:t>
            </a:r>
            <a:r>
              <a:rPr lang="en-US" sz="2600" dirty="0" smtClean="0"/>
              <a:t>brain</a:t>
            </a:r>
          </a:p>
          <a:p>
            <a:pPr marL="342900" indent="-342900">
              <a:buFont typeface="Arial"/>
              <a:buChar char="•"/>
            </a:pPr>
            <a:r>
              <a:rPr lang="en-US" sz="2600" dirty="0" smtClean="0"/>
              <a:t>5x as many as the 100 million neurons in the spinal cord</a:t>
            </a:r>
          </a:p>
          <a:p>
            <a:pPr marL="342900" lvl="0" indent="-342900">
              <a:buFont typeface="Arial"/>
              <a:buChar char="•"/>
            </a:pPr>
            <a:r>
              <a:rPr lang="en-US" sz="2600" dirty="0">
                <a:solidFill>
                  <a:prstClr val="black"/>
                </a:solidFill>
              </a:rPr>
              <a:t>More neurons in the gut than the entire peripheral (NS)</a:t>
            </a:r>
          </a:p>
          <a:p>
            <a:pPr marL="342900" indent="-342900">
              <a:buFont typeface="Arial"/>
              <a:buChar char="•"/>
            </a:pPr>
            <a:endParaRPr lang="en-US" sz="2600" dirty="0"/>
          </a:p>
          <a:p>
            <a:r>
              <a:rPr lang="en-US" sz="2400" dirty="0"/>
              <a:t>		</a:t>
            </a:r>
          </a:p>
        </p:txBody>
      </p:sp>
      <p:pic>
        <p:nvPicPr>
          <p:cNvPr id="2" name="Picture 1" descr="ThinkstockPhotos-178811918.jpg"/>
          <p:cNvPicPr>
            <a:picLocks noChangeAspect="1"/>
          </p:cNvPicPr>
          <p:nvPr/>
        </p:nvPicPr>
        <p:blipFill rotWithShape="1">
          <a:blip r:embed="rId2" cstate="print">
            <a:extLst>
              <a:ext uri="{28A0092B-C50C-407E-A947-70E740481C1C}">
                <a14:useLocalDpi xmlns:a14="http://schemas.microsoft.com/office/drawing/2010/main" val="0"/>
              </a:ext>
            </a:extLst>
          </a:blip>
          <a:srcRect l="12034" r="4329"/>
          <a:stretch/>
        </p:blipFill>
        <p:spPr>
          <a:xfrm>
            <a:off x="457200" y="2209800"/>
            <a:ext cx="3687252" cy="3086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2393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3" name="Rectangle 2"/>
          <p:cNvSpPr/>
          <p:nvPr/>
        </p:nvSpPr>
        <p:spPr>
          <a:xfrm>
            <a:off x="533400" y="4555629"/>
            <a:ext cx="8077200" cy="1692771"/>
          </a:xfrm>
          <a:prstGeom prst="rect">
            <a:avLst/>
          </a:prstGeom>
        </p:spPr>
        <p:txBody>
          <a:bodyPr wrap="square">
            <a:spAutoFit/>
          </a:bodyPr>
          <a:lstStyle/>
          <a:p>
            <a:r>
              <a:rPr lang="en-US" sz="2500" dirty="0" smtClean="0"/>
              <a:t>It </a:t>
            </a:r>
            <a:r>
              <a:rPr lang="en-US" sz="2500" dirty="0"/>
              <a:t>is reasonable to ask why anyone should care that we all have a second brain. The answer, of course, is that we should care about our second brain for the same reasons we care about our first. </a:t>
            </a:r>
          </a:p>
        </p:txBody>
      </p:sp>
      <p:pic>
        <p:nvPicPr>
          <p:cNvPr id="2" name="Picture 1" descr="ThinkstockPhotos-47740051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838200"/>
            <a:ext cx="5334000" cy="355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000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841504"/>
            <a:ext cx="8382000" cy="762000"/>
          </a:xfrm>
        </p:spPr>
        <p:txBody>
          <a:bodyPr anchor="t">
            <a:normAutofit/>
          </a:bodyPr>
          <a:lstStyle/>
          <a:p>
            <a:pPr lvl="0" algn="ctr">
              <a:defRPr/>
            </a:pPr>
            <a:r>
              <a:rPr lang="en-US" sz="4400" b="1" dirty="0" smtClean="0">
                <a:solidFill>
                  <a:srgbClr val="1C77A4"/>
                </a:solidFill>
              </a:rPr>
              <a:t>Gut Health Effects</a:t>
            </a:r>
            <a:endParaRPr lang="en-US" sz="4400" b="1" dirty="0">
              <a:solidFill>
                <a:srgbClr val="1C77A4"/>
              </a:solidFill>
            </a:endParaRPr>
          </a:p>
        </p:txBody>
      </p:sp>
      <p:sp>
        <p:nvSpPr>
          <p:cNvPr id="3" name="Rectangle 2"/>
          <p:cNvSpPr/>
          <p:nvPr/>
        </p:nvSpPr>
        <p:spPr>
          <a:xfrm>
            <a:off x="457200" y="1765584"/>
            <a:ext cx="4953000" cy="4337662"/>
          </a:xfrm>
          <a:prstGeom prst="rect">
            <a:avLst/>
          </a:prstGeom>
        </p:spPr>
        <p:txBody>
          <a:bodyPr wrap="square">
            <a:spAutoFit/>
          </a:bodyPr>
          <a:lstStyle/>
          <a:p>
            <a:pPr marL="342900" indent="-342900">
              <a:lnSpc>
                <a:spcPct val="114000"/>
              </a:lnSpc>
              <a:buFont typeface="Arial"/>
              <a:buChar char="•"/>
            </a:pPr>
            <a:r>
              <a:rPr lang="en-US" sz="2200" dirty="0" smtClean="0"/>
              <a:t>The </a:t>
            </a:r>
            <a:r>
              <a:rPr lang="en-US" sz="2200" dirty="0"/>
              <a:t>brain can affect the behavior of the </a:t>
            </a:r>
            <a:r>
              <a:rPr lang="en-US" sz="2200" dirty="0" smtClean="0"/>
              <a:t>bowel. </a:t>
            </a:r>
            <a:endParaRPr lang="en-US" sz="2200" dirty="0"/>
          </a:p>
          <a:p>
            <a:pPr marL="342900" indent="-342900">
              <a:lnSpc>
                <a:spcPct val="114000"/>
              </a:lnSpc>
              <a:buFont typeface="Arial"/>
              <a:buChar char="•"/>
            </a:pPr>
            <a:r>
              <a:rPr lang="en-US" sz="2200" dirty="0" smtClean="0"/>
              <a:t>The </a:t>
            </a:r>
            <a:r>
              <a:rPr lang="en-US" sz="2200" dirty="0"/>
              <a:t>gut can also manage to get along without hearing from the brain. </a:t>
            </a:r>
          </a:p>
          <a:p>
            <a:pPr marL="342900" indent="-342900">
              <a:lnSpc>
                <a:spcPct val="114000"/>
              </a:lnSpc>
              <a:buFont typeface="Arial"/>
              <a:buChar char="•"/>
            </a:pPr>
            <a:r>
              <a:rPr lang="en-US" sz="2200" dirty="0" smtClean="0"/>
              <a:t>The </a:t>
            </a:r>
            <a:r>
              <a:rPr lang="en-US" sz="2200" dirty="0"/>
              <a:t>brain in the bowel has got to work right or no one will have the </a:t>
            </a:r>
            <a:r>
              <a:rPr lang="en-US" sz="2200" dirty="0" smtClean="0"/>
              <a:t>luxury </a:t>
            </a:r>
            <a:r>
              <a:rPr lang="en-US" sz="2200" dirty="0"/>
              <a:t>to think at all. </a:t>
            </a:r>
            <a:endParaRPr lang="en-US" sz="2200" dirty="0" smtClean="0"/>
          </a:p>
          <a:p>
            <a:pPr marL="342900" indent="-342900">
              <a:lnSpc>
                <a:spcPct val="114000"/>
              </a:lnSpc>
              <a:buFont typeface="Arial"/>
              <a:buChar char="•"/>
            </a:pPr>
            <a:r>
              <a:rPr lang="en-US" sz="2200" dirty="0" smtClean="0"/>
              <a:t>No </a:t>
            </a:r>
            <a:r>
              <a:rPr lang="en-US" sz="2200" dirty="0"/>
              <a:t>one thinks straight when his mind is focused on the toilet and having pains that no one can solve.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790466"/>
            <a:ext cx="2971800" cy="3961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949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838200"/>
            <a:ext cx="8382000" cy="1224430"/>
          </a:xfrm>
        </p:spPr>
        <p:txBody>
          <a:bodyPr anchor="t">
            <a:normAutofit/>
          </a:bodyPr>
          <a:lstStyle/>
          <a:p>
            <a:pPr lvl="0" algn="ctr">
              <a:defRPr/>
            </a:pPr>
            <a:r>
              <a:rPr lang="en-US" sz="4200" b="1" dirty="0" smtClean="0">
                <a:solidFill>
                  <a:srgbClr val="1C77A4"/>
                </a:solidFill>
              </a:rPr>
              <a:t>What’s Working Against You</a:t>
            </a:r>
            <a:br>
              <a:rPr lang="en-US" sz="4200" b="1" dirty="0" smtClean="0">
                <a:solidFill>
                  <a:srgbClr val="1C77A4"/>
                </a:solidFill>
              </a:rPr>
            </a:br>
            <a:r>
              <a:rPr lang="en-US" sz="200" b="1" dirty="0" smtClean="0">
                <a:solidFill>
                  <a:srgbClr val="1C77A4"/>
                </a:solidFill>
              </a:rPr>
              <a:t/>
            </a:r>
            <a:br>
              <a:rPr lang="en-US" sz="200" b="1" dirty="0" smtClean="0">
                <a:solidFill>
                  <a:srgbClr val="1C77A4"/>
                </a:solidFill>
              </a:rPr>
            </a:br>
            <a:r>
              <a:rPr lang="en-US" sz="2400" i="1" dirty="0" smtClean="0">
                <a:solidFill>
                  <a:schemeClr val="tx1"/>
                </a:solidFill>
              </a:rPr>
              <a:t>Calorie Consumption</a:t>
            </a:r>
            <a:endParaRPr lang="en-US" sz="2400" b="1" dirty="0">
              <a:solidFill>
                <a:schemeClr val="tx1"/>
              </a:solidFill>
            </a:endParaRPr>
          </a:p>
        </p:txBody>
      </p:sp>
      <p:pic>
        <p:nvPicPr>
          <p:cNvPr id="3074" name="Picture 2" descr="http://timothymatters.files.wordpress.com/2012/03/oreos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99" y="2983468"/>
            <a:ext cx="1320801" cy="990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g2.wikia.nocookie.net/__cb20120615124355/tlaststand/images/4/49/Jif-extra-crunchy-peanut-butter-510g-18oz-jar-276-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599" y="2983468"/>
            <a:ext cx="914401" cy="9144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fritolay.com/images/default-source/blue-bag-image/lays-classic.png?sfvrs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418" y="2602469"/>
            <a:ext cx="904982" cy="13087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horizondairy.com/sites/default/files/products/Master_Products_Reflections_PNG_Product_CottageCheese_0000_Layer-Com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1019" y="2272637"/>
            <a:ext cx="685800" cy="66266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cdn1.medicalnewstoday.com/content/images/articles/279/279176/cantaloup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1329" y="1825923"/>
            <a:ext cx="1118477" cy="84107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lymanorchards.com/files/7013/6725/1487/appl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4315" y="2087260"/>
            <a:ext cx="895564" cy="63435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f.tqn.com/y/vegetarian/1/W/1/P/-/-/18273003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7955" y="3140642"/>
            <a:ext cx="962521" cy="64251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cdn1.medicalnewstoday.com/content/images/articles/270678-celer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3187" y="2743200"/>
            <a:ext cx="1218110" cy="81207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andyboy.com/wp-content/themes/AndyBoy/images/products/butter-lettuc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4630" y="3178804"/>
            <a:ext cx="916952" cy="91695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dingo.care2.com/pictures/greenliving/uploads/2013/02/carrot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4400" y="4028198"/>
            <a:ext cx="1198499" cy="722346"/>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perfectimage-llc.com/wp-content/uploads/2015/08/papay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62288" y="4495800"/>
            <a:ext cx="1380469" cy="9203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cleopatraherbs.com/wp-content/uploads/2015/01/All-About-Onions-on-TheShiksa.com-history-cooking-tutorial.jpe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99806" y="4267200"/>
            <a:ext cx="980017" cy="73501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cdn1.medicalnewstoday.com/content/images/articles/283/283006/cucumbe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2939" y="3657600"/>
            <a:ext cx="1053661" cy="7170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1066800" y="4095756"/>
            <a:ext cx="6730" cy="17833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2201039" y="4046472"/>
            <a:ext cx="0" cy="12129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3124200" y="4046472"/>
            <a:ext cx="4709" cy="18325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34575" y="5879068"/>
            <a:ext cx="1542410" cy="369332"/>
          </a:xfrm>
          <a:prstGeom prst="rect">
            <a:avLst/>
          </a:prstGeom>
          <a:noFill/>
        </p:spPr>
        <p:txBody>
          <a:bodyPr wrap="none" rtlCol="0">
            <a:spAutoFit/>
          </a:bodyPr>
          <a:lstStyle/>
          <a:p>
            <a:r>
              <a:rPr lang="en-US" dirty="0" smtClean="0"/>
              <a:t>2200 calories</a:t>
            </a:r>
            <a:endParaRPr lang="en-US" dirty="0"/>
          </a:p>
        </p:txBody>
      </p:sp>
      <p:sp>
        <p:nvSpPr>
          <p:cNvPr id="26" name="TextBox 25"/>
          <p:cNvSpPr txBox="1"/>
          <p:nvPr/>
        </p:nvSpPr>
        <p:spPr>
          <a:xfrm>
            <a:off x="1429834" y="5259455"/>
            <a:ext cx="1542410" cy="369332"/>
          </a:xfrm>
          <a:prstGeom prst="rect">
            <a:avLst/>
          </a:prstGeom>
          <a:noFill/>
        </p:spPr>
        <p:txBody>
          <a:bodyPr wrap="none" rtlCol="0">
            <a:spAutoFit/>
          </a:bodyPr>
          <a:lstStyle/>
          <a:p>
            <a:r>
              <a:rPr lang="en-US" dirty="0" smtClean="0"/>
              <a:t>2650 calories</a:t>
            </a:r>
            <a:endParaRPr lang="en-US" dirty="0"/>
          </a:p>
        </p:txBody>
      </p:sp>
      <p:sp>
        <p:nvSpPr>
          <p:cNvPr id="32" name="TextBox 31"/>
          <p:cNvSpPr txBox="1"/>
          <p:nvPr/>
        </p:nvSpPr>
        <p:spPr>
          <a:xfrm>
            <a:off x="2352995" y="5874446"/>
            <a:ext cx="1542410" cy="369332"/>
          </a:xfrm>
          <a:prstGeom prst="rect">
            <a:avLst/>
          </a:prstGeom>
          <a:noFill/>
        </p:spPr>
        <p:txBody>
          <a:bodyPr wrap="none" rtlCol="0">
            <a:spAutoFit/>
          </a:bodyPr>
          <a:lstStyle/>
          <a:p>
            <a:r>
              <a:rPr lang="en-US" dirty="0" smtClean="0"/>
              <a:t>2400 calories</a:t>
            </a:r>
            <a:endParaRPr lang="en-US" dirty="0"/>
          </a:p>
        </p:txBody>
      </p:sp>
      <p:sp>
        <p:nvSpPr>
          <p:cNvPr id="33" name="TextBox 32"/>
          <p:cNvSpPr txBox="1"/>
          <p:nvPr/>
        </p:nvSpPr>
        <p:spPr>
          <a:xfrm>
            <a:off x="408848" y="2754869"/>
            <a:ext cx="1191352" cy="338554"/>
          </a:xfrm>
          <a:prstGeom prst="rect">
            <a:avLst/>
          </a:prstGeom>
          <a:noFill/>
        </p:spPr>
        <p:txBody>
          <a:bodyPr wrap="none" rtlCol="0">
            <a:spAutoFit/>
          </a:bodyPr>
          <a:lstStyle/>
          <a:p>
            <a:r>
              <a:rPr lang="en-US" sz="1600" dirty="0" smtClean="0"/>
              <a:t>1 lb. Oreos</a:t>
            </a:r>
            <a:endParaRPr lang="en-US" sz="1600" dirty="0"/>
          </a:p>
        </p:txBody>
      </p:sp>
      <p:sp>
        <p:nvSpPr>
          <p:cNvPr id="34" name="TextBox 33"/>
          <p:cNvSpPr txBox="1"/>
          <p:nvPr/>
        </p:nvSpPr>
        <p:spPr>
          <a:xfrm>
            <a:off x="1809353" y="2198464"/>
            <a:ext cx="734112" cy="738664"/>
          </a:xfrm>
          <a:prstGeom prst="rect">
            <a:avLst/>
          </a:prstGeom>
          <a:noFill/>
        </p:spPr>
        <p:txBody>
          <a:bodyPr wrap="none" rtlCol="0">
            <a:spAutoFit/>
          </a:bodyPr>
          <a:lstStyle/>
          <a:p>
            <a:pPr algn="ctr"/>
            <a:r>
              <a:rPr lang="en-US" sz="1400" dirty="0" smtClean="0"/>
              <a:t>1 lb.</a:t>
            </a:r>
          </a:p>
          <a:p>
            <a:pPr algn="ctr"/>
            <a:r>
              <a:rPr lang="en-US" sz="1400" dirty="0" smtClean="0"/>
              <a:t>Peanut</a:t>
            </a:r>
          </a:p>
          <a:p>
            <a:pPr algn="ctr"/>
            <a:r>
              <a:rPr lang="en-US" sz="1400" dirty="0" smtClean="0"/>
              <a:t>Butter</a:t>
            </a:r>
            <a:endParaRPr lang="en-US" sz="1400" dirty="0"/>
          </a:p>
        </p:txBody>
      </p:sp>
      <p:sp>
        <p:nvSpPr>
          <p:cNvPr id="35" name="TextBox 34"/>
          <p:cNvSpPr txBox="1"/>
          <p:nvPr/>
        </p:nvSpPr>
        <p:spPr>
          <a:xfrm>
            <a:off x="2565109" y="2057400"/>
            <a:ext cx="1186159" cy="523220"/>
          </a:xfrm>
          <a:prstGeom prst="rect">
            <a:avLst/>
          </a:prstGeom>
          <a:noFill/>
        </p:spPr>
        <p:txBody>
          <a:bodyPr wrap="none" rtlCol="0">
            <a:spAutoFit/>
          </a:bodyPr>
          <a:lstStyle/>
          <a:p>
            <a:r>
              <a:rPr lang="en-US" sz="1400" dirty="0" smtClean="0"/>
              <a:t>1 lb. Lay’s </a:t>
            </a:r>
          </a:p>
          <a:p>
            <a:r>
              <a:rPr lang="en-US" sz="1400" dirty="0" smtClean="0"/>
              <a:t>Potato Chips</a:t>
            </a:r>
            <a:endParaRPr lang="en-US" sz="1400" dirty="0"/>
          </a:p>
        </p:txBody>
      </p:sp>
      <p:cxnSp>
        <p:nvCxnSpPr>
          <p:cNvPr id="15" name="Straight Connector 14"/>
          <p:cNvCxnSpPr/>
          <p:nvPr/>
        </p:nvCxnSpPr>
        <p:spPr>
          <a:xfrm>
            <a:off x="4658710" y="5239538"/>
            <a:ext cx="0" cy="394778"/>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8686800" y="5239538"/>
            <a:ext cx="0" cy="394778"/>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flipH="1">
            <a:off x="4658710" y="5634316"/>
            <a:ext cx="3999072" cy="4484"/>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p:nvPr/>
        </p:nvCxnSpPr>
        <p:spPr>
          <a:xfrm flipH="1">
            <a:off x="6670401" y="5636558"/>
            <a:ext cx="1129" cy="1802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7" name="TextBox 46"/>
          <p:cNvSpPr txBox="1"/>
          <p:nvPr/>
        </p:nvSpPr>
        <p:spPr>
          <a:xfrm>
            <a:off x="5922899" y="5836475"/>
            <a:ext cx="1542410" cy="369332"/>
          </a:xfrm>
          <a:prstGeom prst="rect">
            <a:avLst/>
          </a:prstGeom>
          <a:noFill/>
        </p:spPr>
        <p:txBody>
          <a:bodyPr wrap="none" rtlCol="0">
            <a:spAutoFit/>
          </a:bodyPr>
          <a:lstStyle/>
          <a:p>
            <a:r>
              <a:rPr lang="en-US" dirty="0" smtClean="0"/>
              <a:t>2225 calories</a:t>
            </a:r>
            <a:endParaRPr lang="en-US" dirty="0"/>
          </a:p>
        </p:txBody>
      </p:sp>
      <p:sp>
        <p:nvSpPr>
          <p:cNvPr id="48" name="TextBox 47"/>
          <p:cNvSpPr txBox="1"/>
          <p:nvPr/>
        </p:nvSpPr>
        <p:spPr>
          <a:xfrm>
            <a:off x="4752014" y="2858917"/>
            <a:ext cx="1439818" cy="253916"/>
          </a:xfrm>
          <a:prstGeom prst="rect">
            <a:avLst/>
          </a:prstGeom>
          <a:noFill/>
        </p:spPr>
        <p:txBody>
          <a:bodyPr wrap="none" rtlCol="0">
            <a:spAutoFit/>
          </a:bodyPr>
          <a:lstStyle/>
          <a:p>
            <a:r>
              <a:rPr lang="en-US" sz="1050" dirty="0" smtClean="0"/>
              <a:t>1 lb. Cottage Cheese</a:t>
            </a:r>
            <a:endParaRPr lang="en-US" sz="1050" dirty="0"/>
          </a:p>
        </p:txBody>
      </p:sp>
      <p:sp>
        <p:nvSpPr>
          <p:cNvPr id="49" name="TextBox 48"/>
          <p:cNvSpPr txBox="1"/>
          <p:nvPr/>
        </p:nvSpPr>
        <p:spPr>
          <a:xfrm>
            <a:off x="5029975" y="3770911"/>
            <a:ext cx="774571" cy="253916"/>
          </a:xfrm>
          <a:prstGeom prst="rect">
            <a:avLst/>
          </a:prstGeom>
          <a:noFill/>
        </p:spPr>
        <p:txBody>
          <a:bodyPr wrap="none" rtlCol="0">
            <a:spAutoFit/>
          </a:bodyPr>
          <a:lstStyle/>
          <a:p>
            <a:r>
              <a:rPr lang="en-US" sz="1050" dirty="0" smtClean="0"/>
              <a:t>1 lb. Tofu</a:t>
            </a:r>
            <a:endParaRPr lang="en-US" sz="1050" dirty="0"/>
          </a:p>
        </p:txBody>
      </p:sp>
      <p:sp>
        <p:nvSpPr>
          <p:cNvPr id="50" name="TextBox 49"/>
          <p:cNvSpPr txBox="1"/>
          <p:nvPr/>
        </p:nvSpPr>
        <p:spPr>
          <a:xfrm>
            <a:off x="4906059" y="4773915"/>
            <a:ext cx="936475" cy="253916"/>
          </a:xfrm>
          <a:prstGeom prst="rect">
            <a:avLst/>
          </a:prstGeom>
          <a:noFill/>
        </p:spPr>
        <p:txBody>
          <a:bodyPr wrap="none" rtlCol="0">
            <a:spAutoFit/>
          </a:bodyPr>
          <a:lstStyle/>
          <a:p>
            <a:r>
              <a:rPr lang="en-US" sz="1050" dirty="0" smtClean="0"/>
              <a:t>1 lb. Carrots</a:t>
            </a:r>
            <a:endParaRPr lang="en-US" sz="1050" dirty="0"/>
          </a:p>
        </p:txBody>
      </p:sp>
      <p:sp>
        <p:nvSpPr>
          <p:cNvPr id="51" name="TextBox 50"/>
          <p:cNvSpPr txBox="1"/>
          <p:nvPr/>
        </p:nvSpPr>
        <p:spPr>
          <a:xfrm>
            <a:off x="6160095" y="2590800"/>
            <a:ext cx="1237839" cy="253916"/>
          </a:xfrm>
          <a:prstGeom prst="rect">
            <a:avLst/>
          </a:prstGeom>
          <a:noFill/>
        </p:spPr>
        <p:txBody>
          <a:bodyPr wrap="none" rtlCol="0">
            <a:spAutoFit/>
          </a:bodyPr>
          <a:lstStyle/>
          <a:p>
            <a:r>
              <a:rPr lang="en-US" sz="1050" dirty="0" smtClean="0"/>
              <a:t>2 lbs. Cantaloupe</a:t>
            </a:r>
            <a:endParaRPr lang="en-US" sz="1050" dirty="0"/>
          </a:p>
        </p:txBody>
      </p:sp>
      <p:sp>
        <p:nvSpPr>
          <p:cNvPr id="52" name="TextBox 51"/>
          <p:cNvSpPr txBox="1"/>
          <p:nvPr/>
        </p:nvSpPr>
        <p:spPr>
          <a:xfrm>
            <a:off x="7490244" y="2708920"/>
            <a:ext cx="899605" cy="253916"/>
          </a:xfrm>
          <a:prstGeom prst="rect">
            <a:avLst/>
          </a:prstGeom>
          <a:noFill/>
        </p:spPr>
        <p:txBody>
          <a:bodyPr wrap="none" rtlCol="0">
            <a:spAutoFit/>
          </a:bodyPr>
          <a:lstStyle/>
          <a:p>
            <a:r>
              <a:rPr lang="en-US" sz="1050" dirty="0" smtClean="0"/>
              <a:t>1 lb. Apples</a:t>
            </a:r>
            <a:endParaRPr lang="en-US" sz="1050" dirty="0"/>
          </a:p>
        </p:txBody>
      </p:sp>
      <p:sp>
        <p:nvSpPr>
          <p:cNvPr id="53" name="TextBox 52"/>
          <p:cNvSpPr txBox="1"/>
          <p:nvPr/>
        </p:nvSpPr>
        <p:spPr>
          <a:xfrm>
            <a:off x="7617857" y="4013284"/>
            <a:ext cx="963725" cy="253916"/>
          </a:xfrm>
          <a:prstGeom prst="rect">
            <a:avLst/>
          </a:prstGeom>
          <a:noFill/>
        </p:spPr>
        <p:txBody>
          <a:bodyPr wrap="none" rtlCol="0">
            <a:spAutoFit/>
          </a:bodyPr>
          <a:lstStyle/>
          <a:p>
            <a:r>
              <a:rPr lang="en-US" sz="1050" dirty="0" smtClean="0"/>
              <a:t>1 lb. Lettuce</a:t>
            </a:r>
            <a:endParaRPr lang="en-US" sz="1050" dirty="0"/>
          </a:p>
        </p:txBody>
      </p:sp>
      <p:sp>
        <p:nvSpPr>
          <p:cNvPr id="55" name="TextBox 54"/>
          <p:cNvSpPr txBox="1"/>
          <p:nvPr/>
        </p:nvSpPr>
        <p:spPr>
          <a:xfrm>
            <a:off x="6526519" y="3429000"/>
            <a:ext cx="941283" cy="253916"/>
          </a:xfrm>
          <a:prstGeom prst="rect">
            <a:avLst/>
          </a:prstGeom>
          <a:noFill/>
        </p:spPr>
        <p:txBody>
          <a:bodyPr wrap="none" rtlCol="0">
            <a:spAutoFit/>
          </a:bodyPr>
          <a:lstStyle/>
          <a:p>
            <a:r>
              <a:rPr lang="en-US" sz="1050" dirty="0" smtClean="0"/>
              <a:t>2 lbs. Celery</a:t>
            </a:r>
            <a:endParaRPr lang="en-US" sz="1050" dirty="0"/>
          </a:p>
        </p:txBody>
      </p:sp>
      <p:sp>
        <p:nvSpPr>
          <p:cNvPr id="56" name="TextBox 55"/>
          <p:cNvSpPr txBox="1"/>
          <p:nvPr/>
        </p:nvSpPr>
        <p:spPr>
          <a:xfrm>
            <a:off x="5943600" y="4318084"/>
            <a:ext cx="1218603" cy="253916"/>
          </a:xfrm>
          <a:prstGeom prst="rect">
            <a:avLst/>
          </a:prstGeom>
          <a:noFill/>
        </p:spPr>
        <p:txBody>
          <a:bodyPr wrap="none" rtlCol="0">
            <a:spAutoFit/>
          </a:bodyPr>
          <a:lstStyle/>
          <a:p>
            <a:r>
              <a:rPr lang="en-US" sz="1050" dirty="0" smtClean="0"/>
              <a:t>2 lbs. Cucumbers</a:t>
            </a:r>
            <a:endParaRPr lang="en-US" sz="1050" dirty="0"/>
          </a:p>
        </p:txBody>
      </p:sp>
      <p:sp>
        <p:nvSpPr>
          <p:cNvPr id="57" name="TextBox 56"/>
          <p:cNvSpPr txBox="1"/>
          <p:nvPr/>
        </p:nvSpPr>
        <p:spPr>
          <a:xfrm>
            <a:off x="7296491" y="4985622"/>
            <a:ext cx="904415" cy="253916"/>
          </a:xfrm>
          <a:prstGeom prst="rect">
            <a:avLst/>
          </a:prstGeom>
          <a:noFill/>
        </p:spPr>
        <p:txBody>
          <a:bodyPr wrap="none" rtlCol="0">
            <a:spAutoFit/>
          </a:bodyPr>
          <a:lstStyle/>
          <a:p>
            <a:r>
              <a:rPr lang="en-US" sz="1050" dirty="0" smtClean="0"/>
              <a:t>1 lb. Onions</a:t>
            </a:r>
            <a:endParaRPr lang="en-US" sz="1050" dirty="0"/>
          </a:p>
        </p:txBody>
      </p:sp>
      <p:sp>
        <p:nvSpPr>
          <p:cNvPr id="58" name="TextBox 57"/>
          <p:cNvSpPr txBox="1"/>
          <p:nvPr/>
        </p:nvSpPr>
        <p:spPr>
          <a:xfrm>
            <a:off x="6081941" y="5308684"/>
            <a:ext cx="928459" cy="253916"/>
          </a:xfrm>
          <a:prstGeom prst="rect">
            <a:avLst/>
          </a:prstGeom>
          <a:noFill/>
        </p:spPr>
        <p:txBody>
          <a:bodyPr wrap="none" rtlCol="0">
            <a:spAutoFit/>
          </a:bodyPr>
          <a:lstStyle/>
          <a:p>
            <a:r>
              <a:rPr lang="en-US" sz="1050" dirty="0" smtClean="0"/>
              <a:t>1 lb. Papaya</a:t>
            </a:r>
            <a:endParaRPr lang="en-US" sz="1050" dirty="0"/>
          </a:p>
        </p:txBody>
      </p:sp>
    </p:spTree>
    <p:extLst>
      <p:ext uri="{BB962C8B-B14F-4D97-AF65-F5344CB8AC3E}">
        <p14:creationId xmlns:p14="http://schemas.microsoft.com/office/powerpoint/2010/main" val="171437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762000"/>
            <a:ext cx="8382000" cy="762000"/>
          </a:xfrm>
        </p:spPr>
        <p:txBody>
          <a:bodyPr anchor="t">
            <a:normAutofit/>
          </a:bodyPr>
          <a:lstStyle/>
          <a:p>
            <a:pPr lvl="0" algn="ctr">
              <a:defRPr/>
            </a:pPr>
            <a:r>
              <a:rPr lang="en-US" sz="4000" b="1" dirty="0" smtClean="0">
                <a:solidFill>
                  <a:srgbClr val="1C77A4"/>
                </a:solidFill>
              </a:rPr>
              <a:t>The Wisdom of Michael Moss</a:t>
            </a:r>
            <a:endParaRPr lang="en-US" sz="4000" b="1" dirty="0">
              <a:solidFill>
                <a:srgbClr val="1C77A4"/>
              </a:solidFill>
            </a:endParaRPr>
          </a:p>
        </p:txBody>
      </p:sp>
      <p:sp>
        <p:nvSpPr>
          <p:cNvPr id="3" name="Rectangle 2"/>
          <p:cNvSpPr/>
          <p:nvPr/>
        </p:nvSpPr>
        <p:spPr>
          <a:xfrm>
            <a:off x="3733800" y="1637549"/>
            <a:ext cx="5181600" cy="4306051"/>
          </a:xfrm>
          <a:prstGeom prst="rect">
            <a:avLst/>
          </a:prstGeom>
        </p:spPr>
        <p:txBody>
          <a:bodyPr wrap="square">
            <a:spAutoFit/>
          </a:bodyPr>
          <a:lstStyle/>
          <a:p>
            <a:pPr marL="342900" indent="-342900">
              <a:lnSpc>
                <a:spcPct val="114000"/>
              </a:lnSpc>
              <a:buFont typeface="Arial"/>
              <a:buChar char="•"/>
            </a:pPr>
            <a:r>
              <a:rPr lang="en-US" sz="2200" dirty="0" smtClean="0"/>
              <a:t>Food scientists calculate the “bliss point” (feel of fat in the mouth). </a:t>
            </a:r>
          </a:p>
          <a:p>
            <a:pPr marL="342900" indent="-342900">
              <a:lnSpc>
                <a:spcPct val="114000"/>
              </a:lnSpc>
              <a:buFont typeface="Arial"/>
              <a:buChar char="•"/>
            </a:pPr>
            <a:r>
              <a:rPr lang="en-US" sz="2200" dirty="0" smtClean="0"/>
              <a:t>They also figure out the pressure it takes for a potato chip to break. </a:t>
            </a:r>
          </a:p>
          <a:p>
            <a:pPr marL="342900" indent="-342900">
              <a:lnSpc>
                <a:spcPct val="114000"/>
              </a:lnSpc>
              <a:buFont typeface="Arial"/>
              <a:buChar char="•"/>
            </a:pPr>
            <a:r>
              <a:rPr lang="en-US" sz="2200" dirty="0" smtClean="0"/>
              <a:t>Not to mention the neurotoxins that make you crave just one more bite.</a:t>
            </a:r>
          </a:p>
          <a:p>
            <a:pPr marL="342900" indent="-342900">
              <a:lnSpc>
                <a:spcPct val="114000"/>
              </a:lnSpc>
              <a:buFont typeface="Arial"/>
              <a:buChar char="•"/>
            </a:pPr>
            <a:r>
              <a:rPr lang="en-US" sz="2200" dirty="0" smtClean="0"/>
              <a:t>Advertising redirects health concerns by touting food as “fat-free” or “low-salt.” </a:t>
            </a:r>
          </a:p>
          <a:p>
            <a:pPr marL="342900" indent="-342900">
              <a:lnSpc>
                <a:spcPct val="114000"/>
              </a:lnSpc>
              <a:buFont typeface="Arial"/>
              <a:buChar char="•"/>
            </a:pPr>
            <a:r>
              <a:rPr lang="en-US" sz="2200" dirty="0" smtClean="0"/>
              <a:t>Coke Life Green is a great example. Fewer calories and 35% less sugar!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11434"/>
            <a:ext cx="2895600" cy="4408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0914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762000"/>
            <a:ext cx="8382000" cy="762000"/>
          </a:xfrm>
        </p:spPr>
        <p:txBody>
          <a:bodyPr anchor="t">
            <a:normAutofit/>
          </a:bodyPr>
          <a:lstStyle/>
          <a:p>
            <a:pPr lvl="0" algn="ctr">
              <a:defRPr/>
            </a:pPr>
            <a:r>
              <a:rPr lang="en-US" sz="4000" b="1" dirty="0" smtClean="0">
                <a:solidFill>
                  <a:srgbClr val="1C77A4"/>
                </a:solidFill>
              </a:rPr>
              <a:t>The Wisdom of Michael Moss</a:t>
            </a:r>
            <a:endParaRPr lang="en-US" sz="4000" b="1" dirty="0">
              <a:solidFill>
                <a:srgbClr val="1C77A4"/>
              </a:solidFill>
            </a:endParaRPr>
          </a:p>
        </p:txBody>
      </p:sp>
      <p:sp>
        <p:nvSpPr>
          <p:cNvPr id="3" name="Rectangle 2"/>
          <p:cNvSpPr/>
          <p:nvPr/>
        </p:nvSpPr>
        <p:spPr>
          <a:xfrm>
            <a:off x="5486400" y="1729294"/>
            <a:ext cx="3352800" cy="3985706"/>
          </a:xfrm>
          <a:prstGeom prst="rect">
            <a:avLst/>
          </a:prstGeom>
        </p:spPr>
        <p:txBody>
          <a:bodyPr wrap="square">
            <a:spAutoFit/>
          </a:bodyPr>
          <a:lstStyle/>
          <a:p>
            <a:pPr marL="342900" indent="-342900">
              <a:lnSpc>
                <a:spcPct val="115000"/>
              </a:lnSpc>
              <a:buFont typeface="Arial"/>
              <a:buChar char="•"/>
            </a:pPr>
            <a:r>
              <a:rPr lang="en-US" sz="2200" dirty="0" smtClean="0"/>
              <a:t>Coke Life Green is a great example.</a:t>
            </a:r>
          </a:p>
          <a:p>
            <a:pPr marL="342900" indent="-342900">
              <a:lnSpc>
                <a:spcPct val="115000"/>
              </a:lnSpc>
              <a:buFont typeface="Arial"/>
              <a:buChar char="•"/>
            </a:pPr>
            <a:r>
              <a:rPr lang="en-US" sz="2200" dirty="0" smtClean="0"/>
              <a:t>Fewer calories and 35% less sugar!  </a:t>
            </a:r>
          </a:p>
          <a:p>
            <a:pPr marL="342900" indent="-342900">
              <a:lnSpc>
                <a:spcPct val="115000"/>
              </a:lnSpc>
              <a:buFont typeface="Arial"/>
              <a:buChar char="•"/>
            </a:pPr>
            <a:r>
              <a:rPr lang="en-US" sz="2200" dirty="0" smtClean="0"/>
              <a:t>Still all about “Open Happiness.” </a:t>
            </a:r>
          </a:p>
          <a:p>
            <a:pPr marL="342900" indent="-342900">
              <a:lnSpc>
                <a:spcPct val="115000"/>
              </a:lnSpc>
              <a:buFont typeface="Arial"/>
              <a:buChar char="•"/>
            </a:pPr>
            <a:r>
              <a:rPr lang="en-US" sz="2200" b="1" i="1" dirty="0" smtClean="0"/>
              <a:t>Bottom line: </a:t>
            </a:r>
            <a:r>
              <a:rPr lang="en-US" sz="2200" dirty="0" smtClean="0"/>
              <a:t>The junk food industry would cease to exist without salt, sugar, and fat.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063"/>
          <a:stretch/>
        </p:blipFill>
        <p:spPr>
          <a:xfrm>
            <a:off x="393510" y="1853172"/>
            <a:ext cx="4940490" cy="3557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2044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762000"/>
            <a:ext cx="8382000" cy="762000"/>
          </a:xfrm>
        </p:spPr>
        <p:txBody>
          <a:bodyPr anchor="t">
            <a:normAutofit/>
          </a:bodyPr>
          <a:lstStyle/>
          <a:p>
            <a:pPr lvl="0" algn="ctr">
              <a:defRPr/>
            </a:pPr>
            <a:r>
              <a:rPr lang="en-US" sz="4000" b="1" dirty="0" smtClean="0">
                <a:solidFill>
                  <a:srgbClr val="1C77A4"/>
                </a:solidFill>
              </a:rPr>
              <a:t>False Advertisements</a:t>
            </a:r>
            <a:endParaRPr lang="en-US" sz="4000" b="1" dirty="0">
              <a:solidFill>
                <a:srgbClr val="1C77A4"/>
              </a:solidFill>
            </a:endParaRPr>
          </a:p>
        </p:txBody>
      </p:sp>
      <p:sp>
        <p:nvSpPr>
          <p:cNvPr id="3" name="Rectangle 2"/>
          <p:cNvSpPr/>
          <p:nvPr/>
        </p:nvSpPr>
        <p:spPr>
          <a:xfrm>
            <a:off x="4191000" y="1567392"/>
            <a:ext cx="4648200" cy="4696670"/>
          </a:xfrm>
          <a:prstGeom prst="rect">
            <a:avLst/>
          </a:prstGeom>
        </p:spPr>
        <p:txBody>
          <a:bodyPr wrap="square">
            <a:spAutoFit/>
          </a:bodyPr>
          <a:lstStyle/>
          <a:p>
            <a:pPr marL="342900" indent="-342900">
              <a:lnSpc>
                <a:spcPct val="115000"/>
              </a:lnSpc>
              <a:buFont typeface="Arial"/>
              <a:buChar char="•"/>
            </a:pPr>
            <a:r>
              <a:rPr lang="en-US" sz="2200" dirty="0" smtClean="0"/>
              <a:t>They’ve been around for many, many years. </a:t>
            </a:r>
          </a:p>
          <a:p>
            <a:pPr marL="342900" indent="-342900">
              <a:lnSpc>
                <a:spcPct val="115000"/>
              </a:lnSpc>
              <a:buFont typeface="Arial"/>
              <a:buChar char="•"/>
            </a:pPr>
            <a:r>
              <a:rPr lang="en-US" sz="2200" dirty="0" smtClean="0"/>
              <a:t>The ad on the right says, </a:t>
            </a:r>
            <a:endParaRPr lang="en-US" sz="2200" dirty="0"/>
          </a:p>
          <a:p>
            <a:pPr>
              <a:defRPr/>
            </a:pPr>
            <a:r>
              <a:rPr lang="en-US" sz="2200" dirty="0" smtClean="0"/>
              <a:t>  </a:t>
            </a:r>
            <a:r>
              <a:rPr lang="en-US" altLang="en-US" sz="1600" dirty="0" smtClean="0"/>
              <a:t>“</a:t>
            </a:r>
            <a:r>
              <a:rPr lang="en-US" altLang="en-US" sz="1600" dirty="0"/>
              <a:t>Laboratory tests over the last few years have proven that babies who start drinking soda during that early formative period have a much higher chance of gaining acceptance and ‘fitting in’ during those awkward pre-teen and teen years. So, do yourself a favor. Do your child a favor. Start them on a strict regimen of sodas and other sugary carbonated beverages right now, for a lifetime of guaranteed happiness</a:t>
            </a:r>
            <a:r>
              <a:rPr lang="en-US" altLang="en-US" sz="1600" dirty="0" smtClean="0"/>
              <a:t>.”</a:t>
            </a:r>
          </a:p>
          <a:p>
            <a:pPr>
              <a:defRPr/>
            </a:pPr>
            <a:endParaRPr lang="en-US" altLang="en-US" sz="1600" dirty="0"/>
          </a:p>
          <a:p>
            <a:pPr>
              <a:defRPr/>
            </a:pPr>
            <a:r>
              <a:rPr lang="en-US" altLang="en-US" sz="1600" dirty="0"/>
              <a:t>    “Promotes Active Lifestyle! Boosts Personality! Gives Body Essential Sugars!”</a:t>
            </a:r>
          </a:p>
          <a:p>
            <a:pPr>
              <a:lnSpc>
                <a:spcPct val="115000"/>
              </a:lnSpc>
            </a:pPr>
            <a:endParaRPr lang="en-US" sz="2200" dirty="0" smtClean="0"/>
          </a:p>
        </p:txBody>
      </p:sp>
      <p:pic>
        <p:nvPicPr>
          <p:cNvPr id="6" name="Picture 2" descr="http://rense.com/general89/ATT1427681.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38622" y="1567392"/>
            <a:ext cx="3447578" cy="4346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469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762000"/>
            <a:ext cx="8382000" cy="762000"/>
          </a:xfrm>
        </p:spPr>
        <p:txBody>
          <a:bodyPr anchor="t">
            <a:normAutofit/>
          </a:bodyPr>
          <a:lstStyle/>
          <a:p>
            <a:pPr lvl="0" algn="ctr">
              <a:defRPr/>
            </a:pPr>
            <a:r>
              <a:rPr lang="en-US" sz="4000" b="1" dirty="0" smtClean="0">
                <a:solidFill>
                  <a:srgbClr val="1C77A4"/>
                </a:solidFill>
              </a:rPr>
              <a:t>Ancient Wisdom</a:t>
            </a:r>
            <a:endParaRPr lang="en-US" sz="4000" b="1" dirty="0">
              <a:solidFill>
                <a:srgbClr val="1C77A4"/>
              </a:solidFill>
            </a:endParaRPr>
          </a:p>
        </p:txBody>
      </p:sp>
      <p:sp>
        <p:nvSpPr>
          <p:cNvPr id="3" name="Rectangle 2"/>
          <p:cNvSpPr/>
          <p:nvPr/>
        </p:nvSpPr>
        <p:spPr>
          <a:xfrm>
            <a:off x="3124200" y="1567392"/>
            <a:ext cx="5715000" cy="2251386"/>
          </a:xfrm>
          <a:prstGeom prst="rect">
            <a:avLst/>
          </a:prstGeom>
        </p:spPr>
        <p:txBody>
          <a:bodyPr wrap="square">
            <a:spAutoFit/>
          </a:bodyPr>
          <a:lstStyle/>
          <a:p>
            <a:pPr>
              <a:lnSpc>
                <a:spcPct val="115000"/>
              </a:lnSpc>
            </a:pPr>
            <a:r>
              <a:rPr lang="en-US" sz="2600" dirty="0" smtClean="0"/>
              <a:t>“One-quarter of what you eat keeps you alive. The other three-quarters keeps your doctor alive.” </a:t>
            </a:r>
            <a:endParaRPr lang="en-US" sz="2600" dirty="0"/>
          </a:p>
          <a:p>
            <a:pPr>
              <a:lnSpc>
                <a:spcPct val="115000"/>
              </a:lnSpc>
            </a:pPr>
            <a:r>
              <a:rPr lang="en-US" sz="2200" dirty="0" smtClean="0"/>
              <a:t>	- Ancient Egyptian Proverb</a:t>
            </a:r>
          </a:p>
          <a:p>
            <a:pPr>
              <a:lnSpc>
                <a:spcPct val="115000"/>
              </a:lnSpc>
            </a:pPr>
            <a:endParaRPr lang="en-US" sz="2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689"/>
          <a:stretch/>
        </p:blipFill>
        <p:spPr>
          <a:xfrm>
            <a:off x="645135" y="1540965"/>
            <a:ext cx="2230943" cy="242143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554159"/>
            <a:ext cx="2124075" cy="250374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56753" y="4114800"/>
            <a:ext cx="5896447" cy="1791260"/>
          </a:xfrm>
          <a:prstGeom prst="rect">
            <a:avLst/>
          </a:prstGeom>
        </p:spPr>
        <p:txBody>
          <a:bodyPr wrap="square">
            <a:spAutoFit/>
          </a:bodyPr>
          <a:lstStyle/>
          <a:p>
            <a:pPr>
              <a:lnSpc>
                <a:spcPct val="115000"/>
              </a:lnSpc>
            </a:pPr>
            <a:r>
              <a:rPr lang="en-US" sz="2600" dirty="0" smtClean="0"/>
              <a:t>“Let food be thy medicine and thy medicine be thy food.”</a:t>
            </a:r>
            <a:endParaRPr lang="en-US" sz="2600" dirty="0"/>
          </a:p>
          <a:p>
            <a:pPr>
              <a:lnSpc>
                <a:spcPct val="115000"/>
              </a:lnSpc>
            </a:pPr>
            <a:r>
              <a:rPr lang="en-US" sz="2200" dirty="0" smtClean="0"/>
              <a:t>	- Hippocrates, Father of Medicine</a:t>
            </a:r>
          </a:p>
          <a:p>
            <a:pPr>
              <a:lnSpc>
                <a:spcPct val="115000"/>
              </a:lnSpc>
            </a:pPr>
            <a:endParaRPr lang="en-US" sz="2200" dirty="0"/>
          </a:p>
        </p:txBody>
      </p:sp>
    </p:spTree>
    <p:extLst>
      <p:ext uri="{BB962C8B-B14F-4D97-AF65-F5344CB8AC3E}">
        <p14:creationId xmlns:p14="http://schemas.microsoft.com/office/powerpoint/2010/main" val="1424879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762000"/>
            <a:ext cx="8382000" cy="762000"/>
          </a:xfrm>
        </p:spPr>
        <p:txBody>
          <a:bodyPr anchor="t">
            <a:normAutofit/>
          </a:bodyPr>
          <a:lstStyle/>
          <a:p>
            <a:pPr lvl="0" algn="ctr">
              <a:defRPr/>
            </a:pPr>
            <a:r>
              <a:rPr lang="en-US" sz="4000" b="1" dirty="0" smtClean="0">
                <a:solidFill>
                  <a:srgbClr val="1C77A4"/>
                </a:solidFill>
              </a:rPr>
              <a:t>Ancient Wisdom</a:t>
            </a:r>
            <a:endParaRPr lang="en-US" sz="4000" b="1" dirty="0">
              <a:solidFill>
                <a:srgbClr val="1C77A4"/>
              </a:solidFill>
            </a:endParaRPr>
          </a:p>
        </p:txBody>
      </p:sp>
      <p:sp>
        <p:nvSpPr>
          <p:cNvPr id="3" name="Rectangle 2"/>
          <p:cNvSpPr/>
          <p:nvPr/>
        </p:nvSpPr>
        <p:spPr>
          <a:xfrm>
            <a:off x="533400" y="1582209"/>
            <a:ext cx="5486400" cy="2251386"/>
          </a:xfrm>
          <a:prstGeom prst="rect">
            <a:avLst/>
          </a:prstGeom>
        </p:spPr>
        <p:txBody>
          <a:bodyPr wrap="square">
            <a:spAutoFit/>
          </a:bodyPr>
          <a:lstStyle/>
          <a:p>
            <a:pPr>
              <a:lnSpc>
                <a:spcPct val="115000"/>
              </a:lnSpc>
            </a:pPr>
            <a:r>
              <a:rPr lang="en-US" sz="2600" dirty="0" smtClean="0"/>
              <a:t>“When diet is wrong, medicine is of no use. When diet is correct, medicine is of no need.”</a:t>
            </a:r>
            <a:endParaRPr lang="en-US" sz="2600" dirty="0"/>
          </a:p>
          <a:p>
            <a:pPr>
              <a:lnSpc>
                <a:spcPct val="115000"/>
              </a:lnSpc>
            </a:pPr>
            <a:r>
              <a:rPr lang="en-US" sz="2200" dirty="0" smtClean="0"/>
              <a:t>	- Ancient </a:t>
            </a:r>
            <a:r>
              <a:rPr lang="en-US" sz="2200" dirty="0" err="1" smtClean="0"/>
              <a:t>Ayurvedic</a:t>
            </a:r>
            <a:r>
              <a:rPr lang="en-US" sz="2200" dirty="0" smtClean="0"/>
              <a:t> Proverb</a:t>
            </a:r>
          </a:p>
          <a:p>
            <a:pPr>
              <a:lnSpc>
                <a:spcPct val="115000"/>
              </a:lnSpc>
            </a:pPr>
            <a:endParaRPr lang="en-US" sz="2200" dirty="0"/>
          </a:p>
        </p:txBody>
      </p:sp>
      <p:sp>
        <p:nvSpPr>
          <p:cNvPr id="8" name="Rectangle 7"/>
          <p:cNvSpPr/>
          <p:nvPr/>
        </p:nvSpPr>
        <p:spPr>
          <a:xfrm>
            <a:off x="2743200" y="4114800"/>
            <a:ext cx="5439247" cy="2251386"/>
          </a:xfrm>
          <a:prstGeom prst="rect">
            <a:avLst/>
          </a:prstGeom>
        </p:spPr>
        <p:txBody>
          <a:bodyPr wrap="square">
            <a:spAutoFit/>
          </a:bodyPr>
          <a:lstStyle/>
          <a:p>
            <a:pPr>
              <a:lnSpc>
                <a:spcPct val="115000"/>
              </a:lnSpc>
            </a:pPr>
            <a:r>
              <a:rPr lang="en-US" sz="2600" dirty="0" smtClean="0"/>
              <a:t>“No disease that can be treated by diet should be treated with any other means.”</a:t>
            </a:r>
            <a:endParaRPr lang="en-US" sz="2600" dirty="0"/>
          </a:p>
          <a:p>
            <a:pPr>
              <a:lnSpc>
                <a:spcPct val="115000"/>
              </a:lnSpc>
            </a:pPr>
            <a:r>
              <a:rPr lang="en-US" sz="2200" dirty="0" smtClean="0"/>
              <a:t>	- Maimonides, 1135-1204</a:t>
            </a:r>
          </a:p>
          <a:p>
            <a:pPr>
              <a:lnSpc>
                <a:spcPct val="115000"/>
              </a:lnSpc>
            </a:pPr>
            <a:endParaRPr lang="en-US" sz="2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54" y="3581400"/>
            <a:ext cx="1976371" cy="2670772"/>
          </a:xfrm>
          <a:prstGeom prst="rect">
            <a:avLst/>
          </a:prstGeom>
          <a:ln>
            <a:noFill/>
          </a:ln>
          <a:effectLst>
            <a:outerShdw blurRad="292100" dist="139700" dir="2700000" algn="tl" rotWithShape="0">
              <a:srgbClr val="333333">
                <a:alpha val="65000"/>
              </a:srgbClr>
            </a:outerShdw>
          </a:effectLst>
        </p:spPr>
      </p:pic>
      <p:pic>
        <p:nvPicPr>
          <p:cNvPr id="1026" name="Picture 2" descr="C:\Users\Lighthouse5\MediaFire\Following\Photos\Misc\Food\veggie basket 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76992"/>
            <a:ext cx="3913970" cy="2637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75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38200"/>
            <a:ext cx="7315200" cy="1200329"/>
          </a:xfrm>
          <a:prstGeom prst="rect">
            <a:avLst/>
          </a:prstGeom>
          <a:noFill/>
        </p:spPr>
        <p:txBody>
          <a:bodyPr wrap="square" rtlCol="0">
            <a:spAutoFit/>
          </a:bodyPr>
          <a:lstStyle/>
          <a:p>
            <a:pPr algn="ctr"/>
            <a:r>
              <a:rPr lang="en-US" sz="3600" b="1" dirty="0" smtClean="0">
                <a:solidFill>
                  <a:srgbClr val="1C77A4"/>
                </a:solidFill>
              </a:rPr>
              <a:t>We Live an Addictive Lifestyle, and We Don’t Even Know It</a:t>
            </a:r>
            <a:endParaRPr lang="en-US" sz="3600" b="1" dirty="0">
              <a:solidFill>
                <a:srgbClr val="1C77A4"/>
              </a:solidFill>
            </a:endParaRPr>
          </a:p>
        </p:txBody>
      </p:sp>
      <p:pic>
        <p:nvPicPr>
          <p:cNvPr id="2050" name="Picture 2" descr="http://media2.s-nbcnews.com/j/MSNBC/Components/Photo/_new/090122-mood-sleep-hmed-2p.grid-6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63" y="2286000"/>
            <a:ext cx="2457450" cy="1710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foodnetwork.sndimg.com/content/dam/images/food/fullset/2010/5/26/2/cw_set-art-multi-cupcakes_s4x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063" y="2286000"/>
            <a:ext cx="22860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everydayfeminism.com/wp-content/uploads/2015/02/people-watching-tv.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37" r="11111"/>
          <a:stretch/>
        </p:blipFill>
        <p:spPr bwMode="auto">
          <a:xfrm>
            <a:off x="6159063" y="2286000"/>
            <a:ext cx="2362200" cy="1634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trustedseniorblog.com/wp-content/uploads/2015/07/Rx-Drug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37" y="4354713"/>
            <a:ext cx="2510526" cy="1668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www.muuve.com/wp-content/uploads/2014/09/fdc688e7-3e03-4616-8435-4082fe662552_alcohol-quiz-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023"/>
          <a:stretch/>
        </p:blipFill>
        <p:spPr bwMode="auto">
          <a:xfrm>
            <a:off x="3492063" y="4312858"/>
            <a:ext cx="2300919" cy="1634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https://timenerdworld.files.wordpress.com/2012/05/134373357.jpg?w=480&amp;h=320&amp;crop=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9063" y="4312858"/>
            <a:ext cx="2451537" cy="1634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762000"/>
            <a:ext cx="8382000" cy="762000"/>
          </a:xfrm>
        </p:spPr>
        <p:txBody>
          <a:bodyPr anchor="t">
            <a:normAutofit/>
          </a:bodyPr>
          <a:lstStyle/>
          <a:p>
            <a:pPr lvl="0" algn="ctr">
              <a:defRPr/>
            </a:pPr>
            <a:r>
              <a:rPr lang="en-US" sz="4000" b="1" dirty="0" smtClean="0">
                <a:solidFill>
                  <a:srgbClr val="1C77A4"/>
                </a:solidFill>
              </a:rPr>
              <a:t>Basic Healthy Diet</a:t>
            </a:r>
            <a:endParaRPr lang="en-US" sz="4000" b="1" dirty="0">
              <a:solidFill>
                <a:srgbClr val="1C77A4"/>
              </a:solidFill>
            </a:endParaRPr>
          </a:p>
        </p:txBody>
      </p:sp>
      <p:sp>
        <p:nvSpPr>
          <p:cNvPr id="3" name="Rectangle 2"/>
          <p:cNvSpPr/>
          <p:nvPr/>
        </p:nvSpPr>
        <p:spPr>
          <a:xfrm>
            <a:off x="3276600" y="1783848"/>
            <a:ext cx="5715000" cy="3702552"/>
          </a:xfrm>
          <a:prstGeom prst="rect">
            <a:avLst/>
          </a:prstGeom>
        </p:spPr>
        <p:txBody>
          <a:bodyPr wrap="square">
            <a:spAutoFit/>
          </a:bodyPr>
          <a:lstStyle/>
          <a:p>
            <a:pPr>
              <a:lnSpc>
                <a:spcPct val="115000"/>
              </a:lnSpc>
            </a:pPr>
            <a:r>
              <a:rPr lang="en-US" sz="2400" dirty="0" smtClean="0"/>
              <a:t>Eat as nature intended—real food, not food-like, processed food. </a:t>
            </a:r>
          </a:p>
          <a:p>
            <a:pPr>
              <a:lnSpc>
                <a:spcPct val="115000"/>
              </a:lnSpc>
            </a:pPr>
            <a:r>
              <a:rPr lang="en-US" sz="2400" b="1" i="1" dirty="0" smtClean="0"/>
              <a:t>Remember these 4 rules:</a:t>
            </a:r>
          </a:p>
          <a:p>
            <a:pPr marL="342900" indent="-342900">
              <a:lnSpc>
                <a:spcPct val="115000"/>
              </a:lnSpc>
              <a:buFont typeface="Arial" panose="020B0604020202020204" pitchFamily="34" charset="0"/>
              <a:buChar char="•"/>
            </a:pPr>
            <a:r>
              <a:rPr lang="en-US" sz="2200" dirty="0" smtClean="0"/>
              <a:t>Eat food that will rot (before it rots). </a:t>
            </a:r>
          </a:p>
          <a:p>
            <a:pPr marL="342900" indent="-342900">
              <a:lnSpc>
                <a:spcPct val="115000"/>
              </a:lnSpc>
              <a:buFont typeface="Arial" panose="020B0604020202020204" pitchFamily="34" charset="0"/>
              <a:buChar char="•"/>
            </a:pPr>
            <a:r>
              <a:rPr lang="en-US" sz="2200" dirty="0"/>
              <a:t>E</a:t>
            </a:r>
            <a:r>
              <a:rPr lang="en-US" sz="2200" dirty="0" smtClean="0"/>
              <a:t>at foods that were available more than 2000 years ago. </a:t>
            </a:r>
          </a:p>
          <a:p>
            <a:pPr marL="342900" indent="-342900">
              <a:lnSpc>
                <a:spcPct val="115000"/>
              </a:lnSpc>
              <a:buFont typeface="Arial" panose="020B0604020202020204" pitchFamily="34" charset="0"/>
              <a:buChar char="•"/>
            </a:pPr>
            <a:r>
              <a:rPr lang="en-US" sz="2200" dirty="0" smtClean="0"/>
              <a:t>Eat low on the food chain. </a:t>
            </a:r>
          </a:p>
          <a:p>
            <a:pPr marL="342900" indent="-342900">
              <a:lnSpc>
                <a:spcPct val="115000"/>
              </a:lnSpc>
              <a:buFont typeface="Arial" panose="020B0604020202020204" pitchFamily="34" charset="0"/>
              <a:buChar char="•"/>
            </a:pPr>
            <a:r>
              <a:rPr lang="en-US" sz="2200" dirty="0" smtClean="0"/>
              <a:t>Don’t eat what you can’t pronounce. </a:t>
            </a:r>
          </a:p>
          <a:p>
            <a:pPr marL="800100" lvl="1" indent="-342900">
              <a:lnSpc>
                <a:spcPct val="115000"/>
              </a:lnSpc>
              <a:buFont typeface="Trebuchet MS" panose="020B0603020202020204" pitchFamily="34" charset="0"/>
              <a:buChar char="—"/>
            </a:pPr>
            <a:endParaRPr lang="en-US" sz="2200" dirty="0" smtClean="0"/>
          </a:p>
        </p:txBody>
      </p:sp>
      <p:pic>
        <p:nvPicPr>
          <p:cNvPr id="2050" name="Picture 2" descr="C:\Users\Lighthouse5\MediaFire\Following\Photos\Services Pages- CR Website\Customized Programs\Woman with salad, veggies, healthy foo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74" r="15174"/>
          <a:stretch/>
        </p:blipFill>
        <p:spPr bwMode="auto">
          <a:xfrm>
            <a:off x="304800" y="1567392"/>
            <a:ext cx="2752725" cy="4405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14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762000"/>
            <a:ext cx="8382000" cy="762000"/>
          </a:xfrm>
        </p:spPr>
        <p:txBody>
          <a:bodyPr anchor="t">
            <a:normAutofit/>
          </a:bodyPr>
          <a:lstStyle/>
          <a:p>
            <a:pPr lvl="0" algn="ctr">
              <a:defRPr/>
            </a:pPr>
            <a:r>
              <a:rPr lang="en-US" sz="4000" b="1" dirty="0" smtClean="0">
                <a:solidFill>
                  <a:srgbClr val="1C77A4"/>
                </a:solidFill>
              </a:rPr>
              <a:t>Basic Healthy Diet</a:t>
            </a:r>
            <a:endParaRPr lang="en-US" sz="4000" b="1" dirty="0">
              <a:solidFill>
                <a:srgbClr val="1C77A4"/>
              </a:solidFill>
            </a:endParaRPr>
          </a:p>
        </p:txBody>
      </p:sp>
      <p:sp>
        <p:nvSpPr>
          <p:cNvPr id="3" name="Rectangle 2"/>
          <p:cNvSpPr/>
          <p:nvPr/>
        </p:nvSpPr>
        <p:spPr>
          <a:xfrm>
            <a:off x="3646714" y="1791957"/>
            <a:ext cx="5486400" cy="4410438"/>
          </a:xfrm>
          <a:prstGeom prst="rect">
            <a:avLst/>
          </a:prstGeom>
        </p:spPr>
        <p:txBody>
          <a:bodyPr wrap="square">
            <a:spAutoFit/>
          </a:bodyPr>
          <a:lstStyle/>
          <a:p>
            <a:pPr>
              <a:lnSpc>
                <a:spcPct val="115000"/>
              </a:lnSpc>
            </a:pPr>
            <a:r>
              <a:rPr lang="en-US" sz="2400" b="1" i="1" dirty="0" smtClean="0"/>
              <a:t>Other important factors:</a:t>
            </a:r>
          </a:p>
          <a:p>
            <a:pPr marL="342900" indent="-342900">
              <a:lnSpc>
                <a:spcPct val="115000"/>
              </a:lnSpc>
              <a:buFont typeface="Arial" panose="020B0604020202020204" pitchFamily="34" charset="0"/>
              <a:buChar char="•"/>
            </a:pPr>
            <a:r>
              <a:rPr lang="en-US" sz="2200" dirty="0" smtClean="0"/>
              <a:t>Choose organic whenever possible. Remember the benefits of juicing. </a:t>
            </a:r>
          </a:p>
          <a:p>
            <a:pPr marL="342900" indent="-342900">
              <a:lnSpc>
                <a:spcPct val="115000"/>
              </a:lnSpc>
              <a:buFont typeface="Arial" panose="020B0604020202020204" pitchFamily="34" charset="0"/>
              <a:buChar char="•"/>
            </a:pPr>
            <a:r>
              <a:rPr lang="en-US" sz="2200" dirty="0" smtClean="0"/>
              <a:t>Consider strict elimination of gluten, casein, etc. </a:t>
            </a:r>
          </a:p>
          <a:p>
            <a:pPr marL="342900" indent="-342900">
              <a:lnSpc>
                <a:spcPct val="115000"/>
              </a:lnSpc>
              <a:buFont typeface="Arial" panose="020B0604020202020204" pitchFamily="34" charset="0"/>
              <a:buChar char="•"/>
            </a:pPr>
            <a:r>
              <a:rPr lang="en-US" sz="2200" dirty="0" smtClean="0"/>
              <a:t>Avoid processed and fast foods.</a:t>
            </a:r>
          </a:p>
          <a:p>
            <a:pPr marL="342900" indent="-342900">
              <a:lnSpc>
                <a:spcPct val="115000"/>
              </a:lnSpc>
              <a:buFont typeface="Arial" panose="020B0604020202020204" pitchFamily="34" charset="0"/>
              <a:buChar char="•"/>
            </a:pPr>
            <a:r>
              <a:rPr lang="en-US" sz="2200" dirty="0" smtClean="0"/>
              <a:t>Avoid added sugars, flavor and color-enhancing additives.</a:t>
            </a:r>
          </a:p>
          <a:p>
            <a:pPr marL="342900" indent="-342900">
              <a:lnSpc>
                <a:spcPct val="115000"/>
              </a:lnSpc>
              <a:buFont typeface="Arial" panose="020B0604020202020204" pitchFamily="34" charset="0"/>
              <a:buChar char="•"/>
            </a:pPr>
            <a:r>
              <a:rPr lang="en-US" sz="2200" dirty="0" smtClean="0"/>
              <a:t>Use healthy fats: olive, grapeseed, coconut, etc. </a:t>
            </a:r>
          </a:p>
          <a:p>
            <a:pPr marL="800100" lvl="1" indent="-342900">
              <a:lnSpc>
                <a:spcPct val="115000"/>
              </a:lnSpc>
              <a:buFont typeface="Trebuchet MS" panose="020B0603020202020204" pitchFamily="34" charset="0"/>
              <a:buChar char="—"/>
            </a:pPr>
            <a:endParaRPr lang="en-US" sz="2200" dirty="0" smtClean="0"/>
          </a:p>
        </p:txBody>
      </p:sp>
      <p:pic>
        <p:nvPicPr>
          <p:cNvPr id="6" name="Picture 3" descr="C:\Users\Lighthouse5\MediaFire\Following\Photos\Misc\Doctor with apples, healthy foo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633" y="1676400"/>
            <a:ext cx="2895128" cy="4357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59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838200"/>
            <a:ext cx="8382000" cy="762000"/>
          </a:xfrm>
        </p:spPr>
        <p:txBody>
          <a:bodyPr anchor="t">
            <a:noAutofit/>
          </a:bodyPr>
          <a:lstStyle/>
          <a:p>
            <a:pPr lvl="0" algn="ctr">
              <a:defRPr/>
            </a:pPr>
            <a:r>
              <a:rPr lang="en-US" sz="3500" b="1" dirty="0" smtClean="0">
                <a:solidFill>
                  <a:srgbClr val="1C77A4"/>
                </a:solidFill>
              </a:rPr>
              <a:t>Dealing with Cravings and Impulse Control: Appetite-Satiating Amino Acids</a:t>
            </a:r>
            <a:endParaRPr lang="en-US" sz="3500" b="1" dirty="0">
              <a:solidFill>
                <a:srgbClr val="1C77A4"/>
              </a:solidFill>
            </a:endParaRPr>
          </a:p>
        </p:txBody>
      </p:sp>
      <p:sp>
        <p:nvSpPr>
          <p:cNvPr id="5" name="Rectangle 4"/>
          <p:cNvSpPr/>
          <p:nvPr/>
        </p:nvSpPr>
        <p:spPr>
          <a:xfrm>
            <a:off x="486747" y="2321768"/>
            <a:ext cx="3886200" cy="2329997"/>
          </a:xfrm>
          <a:prstGeom prst="rect">
            <a:avLst/>
          </a:prstGeom>
        </p:spPr>
        <p:txBody>
          <a:bodyPr wrap="square">
            <a:spAutoFit/>
          </a:bodyPr>
          <a:lstStyle/>
          <a:p>
            <a:pPr marL="457200" indent="-457200">
              <a:lnSpc>
                <a:spcPct val="150000"/>
              </a:lnSpc>
              <a:buFont typeface="Arial" panose="020B0604020202020204" pitchFamily="34" charset="0"/>
              <a:buChar char="•"/>
            </a:pPr>
            <a:r>
              <a:rPr lang="en-US" sz="2500" dirty="0" smtClean="0"/>
              <a:t>L-phenylalanine</a:t>
            </a:r>
          </a:p>
          <a:p>
            <a:pPr marL="457200" indent="-457200">
              <a:lnSpc>
                <a:spcPct val="150000"/>
              </a:lnSpc>
              <a:buFont typeface="Arial" panose="020B0604020202020204" pitchFamily="34" charset="0"/>
              <a:buChar char="•"/>
            </a:pPr>
            <a:r>
              <a:rPr lang="en-US" sz="2500" dirty="0" smtClean="0"/>
              <a:t>N-</a:t>
            </a:r>
            <a:r>
              <a:rPr lang="en-US" sz="2500" dirty="0" err="1" smtClean="0"/>
              <a:t>acetylcystenine</a:t>
            </a:r>
            <a:endParaRPr lang="en-US" sz="2500" dirty="0" smtClean="0"/>
          </a:p>
          <a:p>
            <a:pPr marL="457200" indent="-457200">
              <a:lnSpc>
                <a:spcPct val="150000"/>
              </a:lnSpc>
              <a:buFont typeface="Arial" panose="020B0604020202020204" pitchFamily="34" charset="0"/>
              <a:buChar char="•"/>
            </a:pPr>
            <a:r>
              <a:rPr lang="en-US" sz="2500" dirty="0" smtClean="0"/>
              <a:t>5-hydroxytryptophan </a:t>
            </a:r>
            <a:r>
              <a:rPr lang="en-US" sz="2500" dirty="0"/>
              <a:t>(5-HTP</a:t>
            </a:r>
            <a:r>
              <a:rPr lang="en-US" sz="2500" dirty="0" smtClean="0"/>
              <a:t>)</a:t>
            </a:r>
          </a:p>
        </p:txBody>
      </p:sp>
      <p:pic>
        <p:nvPicPr>
          <p:cNvPr id="31748" name="Picture 4" descr="http://static1.squarespace.com/static/54ced80ee4b0aa862f974cbf/t/552d6711e4b0c9f97dd1b035/1429038868220/lesssleepmorefoodcrav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324878"/>
            <a:ext cx="4220722" cy="3341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6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838200"/>
            <a:ext cx="8382000" cy="762000"/>
          </a:xfrm>
        </p:spPr>
        <p:txBody>
          <a:bodyPr anchor="t">
            <a:noAutofit/>
          </a:bodyPr>
          <a:lstStyle/>
          <a:p>
            <a:pPr lvl="0" algn="ctr">
              <a:defRPr/>
            </a:pPr>
            <a:r>
              <a:rPr lang="en-US" sz="3900" b="1" dirty="0" smtClean="0">
                <a:solidFill>
                  <a:srgbClr val="1C77A4"/>
                </a:solidFill>
              </a:rPr>
              <a:t>Dealing with Cravings and Impulse Control</a:t>
            </a:r>
            <a:endParaRPr lang="en-US" sz="3900" b="1" dirty="0">
              <a:solidFill>
                <a:srgbClr val="1C77A4"/>
              </a:solidFill>
            </a:endParaRPr>
          </a:p>
        </p:txBody>
      </p:sp>
      <p:sp>
        <p:nvSpPr>
          <p:cNvPr id="5" name="Rectangle 4"/>
          <p:cNvSpPr/>
          <p:nvPr/>
        </p:nvSpPr>
        <p:spPr>
          <a:xfrm>
            <a:off x="457200" y="2209800"/>
            <a:ext cx="4800600" cy="3785652"/>
          </a:xfrm>
          <a:prstGeom prst="rect">
            <a:avLst/>
          </a:prstGeom>
        </p:spPr>
        <p:txBody>
          <a:bodyPr wrap="square">
            <a:spAutoFit/>
          </a:bodyPr>
          <a:lstStyle/>
          <a:p>
            <a:pPr marL="342900" indent="-342900">
              <a:buFont typeface="Arial" panose="020B0604020202020204" pitchFamily="34" charset="0"/>
              <a:buChar char="•"/>
            </a:pPr>
            <a:r>
              <a:rPr lang="en-US" sz="2400" dirty="0"/>
              <a:t>In clinical studies, </a:t>
            </a:r>
            <a:r>
              <a:rPr lang="en-US" sz="2400" dirty="0" smtClean="0"/>
              <a:t>                  L-phenylalanine </a:t>
            </a:r>
            <a:r>
              <a:rPr lang="en-US" sz="2400" dirty="0"/>
              <a:t>has been shown to help overweight women consume fewer calories throughout the day. </a:t>
            </a:r>
          </a:p>
          <a:p>
            <a:pPr marL="342900" indent="-342900">
              <a:buFont typeface="Arial" panose="020B0604020202020204" pitchFamily="34" charset="0"/>
              <a:buChar char="•"/>
            </a:pPr>
            <a:r>
              <a:rPr lang="en-US" sz="2400" dirty="0" smtClean="0"/>
              <a:t>N-</a:t>
            </a:r>
            <a:r>
              <a:rPr lang="en-US" sz="2400" dirty="0" err="1" smtClean="0"/>
              <a:t>acetylcysteine</a:t>
            </a:r>
            <a:r>
              <a:rPr lang="en-US" sz="2400" dirty="0" smtClean="0"/>
              <a:t> </a:t>
            </a:r>
            <a:r>
              <a:rPr lang="en-US" sz="2400" dirty="0"/>
              <a:t>has been shown to reduce cravings by regulating glutamate levels. (toxic to nerve cells) (gluten and casein diet</a:t>
            </a:r>
            <a:r>
              <a:rPr lang="en-US" sz="2400" dirty="0" smtClean="0"/>
              <a:t>).</a:t>
            </a:r>
          </a:p>
        </p:txBody>
      </p:sp>
      <p:pic>
        <p:nvPicPr>
          <p:cNvPr id="32770" name="Picture 2" descr="http://essentialnutrition.com.br/media/wysiwyg/conteudo/shutterstock_52885501.jpg"/>
          <p:cNvPicPr>
            <a:picLocks noChangeAspect="1" noChangeArrowheads="1"/>
          </p:cNvPicPr>
          <p:nvPr/>
        </p:nvPicPr>
        <p:blipFill rotWithShape="1">
          <a:blip r:embed="rId2">
            <a:extLst>
              <a:ext uri="{28A0092B-C50C-407E-A947-70E740481C1C}">
                <a14:useLocalDpi xmlns:a14="http://schemas.microsoft.com/office/drawing/2010/main" val="0"/>
              </a:ext>
            </a:extLst>
          </a:blip>
          <a:srcRect l="9006" r="24953"/>
          <a:stretch/>
        </p:blipFill>
        <p:spPr bwMode="auto">
          <a:xfrm>
            <a:off x="5410200" y="2272579"/>
            <a:ext cx="3200400" cy="3518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5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838200"/>
            <a:ext cx="8382000" cy="762000"/>
          </a:xfrm>
        </p:spPr>
        <p:txBody>
          <a:bodyPr anchor="t">
            <a:noAutofit/>
          </a:bodyPr>
          <a:lstStyle/>
          <a:p>
            <a:pPr lvl="0" algn="ctr">
              <a:defRPr/>
            </a:pPr>
            <a:r>
              <a:rPr lang="en-US" sz="3900" b="1" dirty="0" smtClean="0">
                <a:solidFill>
                  <a:srgbClr val="1C77A4"/>
                </a:solidFill>
              </a:rPr>
              <a:t>Dealing with Cravings and Impulse Control</a:t>
            </a:r>
            <a:endParaRPr lang="en-US" sz="3900" b="1" dirty="0">
              <a:solidFill>
                <a:srgbClr val="1C77A4"/>
              </a:solidFill>
            </a:endParaRPr>
          </a:p>
        </p:txBody>
      </p:sp>
      <p:sp>
        <p:nvSpPr>
          <p:cNvPr id="5" name="Rectangle 4"/>
          <p:cNvSpPr/>
          <p:nvPr/>
        </p:nvSpPr>
        <p:spPr>
          <a:xfrm>
            <a:off x="4343400" y="2438400"/>
            <a:ext cx="4191000" cy="3046988"/>
          </a:xfrm>
          <a:prstGeom prst="rect">
            <a:avLst/>
          </a:prstGeom>
        </p:spPr>
        <p:txBody>
          <a:bodyPr wrap="square">
            <a:spAutoFit/>
          </a:bodyPr>
          <a:lstStyle/>
          <a:p>
            <a:r>
              <a:rPr lang="en-US" sz="2400" dirty="0" smtClean="0"/>
              <a:t>5-HTP helps to make serotonin levels increase in the brain. Since serotonin helps regulate mood and behavior, 5 HTP has a positive effect on adherence to a dietary prescription. (90% is made in the GI tract)</a:t>
            </a:r>
            <a:endParaRPr lang="en-US" sz="2400" dirty="0"/>
          </a:p>
        </p:txBody>
      </p:sp>
      <p:pic>
        <p:nvPicPr>
          <p:cNvPr id="32774" name="Picture 6" descr="http://images.agoramedia.com/everydayhealth/gcms/photogallery_ways_to_fend_off_food_cravings_01_full.jpg"/>
          <p:cNvPicPr>
            <a:picLocks noChangeAspect="1" noChangeArrowheads="1"/>
          </p:cNvPicPr>
          <p:nvPr/>
        </p:nvPicPr>
        <p:blipFill rotWithShape="1">
          <a:blip r:embed="rId2">
            <a:extLst>
              <a:ext uri="{28A0092B-C50C-407E-A947-70E740481C1C}">
                <a14:useLocalDpi xmlns:a14="http://schemas.microsoft.com/office/drawing/2010/main" val="0"/>
              </a:ext>
            </a:extLst>
          </a:blip>
          <a:srcRect b="14000"/>
          <a:stretch/>
        </p:blipFill>
        <p:spPr bwMode="auto">
          <a:xfrm>
            <a:off x="685800" y="2209800"/>
            <a:ext cx="3200400" cy="3669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87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220" t="8247" r="25282" b="28793"/>
          <a:stretch/>
        </p:blipFill>
        <p:spPr>
          <a:xfrm>
            <a:off x="5715000" y="1667256"/>
            <a:ext cx="2743200" cy="4581144"/>
          </a:xfrm>
          <a:prstGeom prst="rect">
            <a:avLst/>
          </a:prstGeom>
        </p:spPr>
      </p:pic>
      <p:sp>
        <p:nvSpPr>
          <p:cNvPr id="4" name="Title 1"/>
          <p:cNvSpPr>
            <a:spLocks noGrp="1"/>
          </p:cNvSpPr>
          <p:nvPr>
            <p:ph type="title"/>
          </p:nvPr>
        </p:nvSpPr>
        <p:spPr>
          <a:xfrm>
            <a:off x="304800" y="838200"/>
            <a:ext cx="8382000" cy="762000"/>
          </a:xfrm>
        </p:spPr>
        <p:txBody>
          <a:bodyPr anchor="t">
            <a:noAutofit/>
          </a:bodyPr>
          <a:lstStyle/>
          <a:p>
            <a:pPr lvl="0" algn="ctr">
              <a:defRPr/>
            </a:pPr>
            <a:r>
              <a:rPr lang="en-US" sz="3900" b="1" dirty="0" smtClean="0">
                <a:solidFill>
                  <a:srgbClr val="1C77A4"/>
                </a:solidFill>
              </a:rPr>
              <a:t>Dealing with Cravings and Impulse Control</a:t>
            </a:r>
            <a:endParaRPr lang="en-US" sz="3900" b="1" dirty="0">
              <a:solidFill>
                <a:srgbClr val="1C77A4"/>
              </a:solidFill>
            </a:endParaRPr>
          </a:p>
        </p:txBody>
      </p:sp>
      <p:sp>
        <p:nvSpPr>
          <p:cNvPr id="5" name="Rectangle 4"/>
          <p:cNvSpPr/>
          <p:nvPr/>
        </p:nvSpPr>
        <p:spPr>
          <a:xfrm>
            <a:off x="771331" y="2438400"/>
            <a:ext cx="4953000" cy="2554545"/>
          </a:xfrm>
          <a:prstGeom prst="rect">
            <a:avLst/>
          </a:prstGeom>
        </p:spPr>
        <p:txBody>
          <a:bodyPr wrap="square">
            <a:spAutoFit/>
          </a:bodyPr>
          <a:lstStyle/>
          <a:p>
            <a:pPr lvl="0"/>
            <a:r>
              <a:rPr lang="en-US" sz="3200" dirty="0" smtClean="0"/>
              <a:t>So, </a:t>
            </a:r>
            <a:r>
              <a:rPr lang="en-US" sz="3200" dirty="0"/>
              <a:t>combining all 3 amino acids can provide you </a:t>
            </a:r>
            <a:r>
              <a:rPr lang="en-US" sz="3200" dirty="0" smtClean="0"/>
              <a:t>with the </a:t>
            </a:r>
            <a:r>
              <a:rPr lang="en-US" sz="3200" dirty="0"/>
              <a:t>resources you need to lose weight safely and </a:t>
            </a:r>
            <a:r>
              <a:rPr lang="en-US" sz="3200" dirty="0" smtClean="0"/>
              <a:t>effectively</a:t>
            </a:r>
            <a:r>
              <a:rPr lang="en-US" sz="3200" dirty="0"/>
              <a:t>!</a:t>
            </a:r>
          </a:p>
        </p:txBody>
      </p:sp>
    </p:spTree>
    <p:extLst>
      <p:ext uri="{BB962C8B-B14F-4D97-AF65-F5344CB8AC3E}">
        <p14:creationId xmlns:p14="http://schemas.microsoft.com/office/powerpoint/2010/main" val="237901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838200"/>
            <a:ext cx="8382000" cy="762000"/>
          </a:xfrm>
        </p:spPr>
        <p:txBody>
          <a:bodyPr anchor="t">
            <a:noAutofit/>
          </a:bodyPr>
          <a:lstStyle/>
          <a:p>
            <a:pPr lvl="0" algn="ctr">
              <a:defRPr/>
            </a:pPr>
            <a:r>
              <a:rPr lang="en-US" sz="3900" b="1" dirty="0" smtClean="0">
                <a:solidFill>
                  <a:srgbClr val="1C77A4"/>
                </a:solidFill>
              </a:rPr>
              <a:t>Dealing with Cravings and Impulse Control</a:t>
            </a:r>
            <a:endParaRPr lang="en-US" sz="3900" b="1" dirty="0">
              <a:solidFill>
                <a:srgbClr val="1C77A4"/>
              </a:solidFill>
            </a:endParaRPr>
          </a:p>
        </p:txBody>
      </p:sp>
      <p:sp>
        <p:nvSpPr>
          <p:cNvPr id="5" name="Rectangle 4"/>
          <p:cNvSpPr/>
          <p:nvPr/>
        </p:nvSpPr>
        <p:spPr>
          <a:xfrm>
            <a:off x="457200" y="1905000"/>
            <a:ext cx="8229600" cy="4777077"/>
          </a:xfrm>
          <a:prstGeom prst="rect">
            <a:avLst/>
          </a:prstGeom>
        </p:spPr>
        <p:txBody>
          <a:bodyPr wrap="square">
            <a:spAutoFit/>
          </a:bodyPr>
          <a:lstStyle/>
          <a:p>
            <a:pPr lvl="0">
              <a:lnSpc>
                <a:spcPct val="114000"/>
              </a:lnSpc>
            </a:pPr>
            <a:r>
              <a:rPr lang="en-US" sz="2400" b="1" dirty="0"/>
              <a:t>Herbal formula</a:t>
            </a:r>
            <a:r>
              <a:rPr lang="en-US" sz="2400" b="1" dirty="0" smtClean="0"/>
              <a:t>:</a:t>
            </a:r>
          </a:p>
          <a:p>
            <a:pPr lvl="0">
              <a:lnSpc>
                <a:spcPct val="114000"/>
              </a:lnSpc>
            </a:pPr>
            <a:endParaRPr lang="en-US" sz="300" b="1" dirty="0" smtClean="0"/>
          </a:p>
          <a:p>
            <a:pPr lvl="0">
              <a:lnSpc>
                <a:spcPct val="114000"/>
              </a:lnSpc>
            </a:pPr>
            <a:r>
              <a:rPr lang="en-US" sz="300" b="1" dirty="0" smtClean="0"/>
              <a:t> </a:t>
            </a:r>
          </a:p>
          <a:p>
            <a:pPr marL="342900" lvl="0" indent="-342900">
              <a:lnSpc>
                <a:spcPct val="114000"/>
              </a:lnSpc>
              <a:buFont typeface="Arial" panose="020B0604020202020204" pitchFamily="34" charset="0"/>
              <a:buChar char="•"/>
            </a:pPr>
            <a:r>
              <a:rPr lang="en-US" sz="2400" dirty="0" smtClean="0"/>
              <a:t>Green </a:t>
            </a:r>
            <a:r>
              <a:rPr lang="en-US" sz="2400" dirty="0"/>
              <a:t>tea leaf extract provides a healthy boost of natural energy. </a:t>
            </a:r>
            <a:endParaRPr lang="en-US" sz="2400" dirty="0" smtClean="0"/>
          </a:p>
          <a:p>
            <a:pPr marL="342900" lvl="0" indent="-342900">
              <a:lnSpc>
                <a:spcPct val="114000"/>
              </a:lnSpc>
              <a:buFont typeface="Arial" panose="020B0604020202020204" pitchFamily="34" charset="0"/>
              <a:buChar char="•"/>
            </a:pPr>
            <a:r>
              <a:rPr lang="en-US" sz="2400" dirty="0" err="1" smtClean="0"/>
              <a:t>Huperzia</a:t>
            </a:r>
            <a:r>
              <a:rPr lang="en-US" sz="2400" dirty="0" smtClean="0"/>
              <a:t> </a:t>
            </a:r>
            <a:r>
              <a:rPr lang="en-US" sz="2400" dirty="0" err="1" smtClean="0"/>
              <a:t>seratta</a:t>
            </a:r>
            <a:r>
              <a:rPr lang="en-US" sz="2400" dirty="0" smtClean="0"/>
              <a:t> and Coleus </a:t>
            </a:r>
            <a:r>
              <a:rPr lang="en-US" sz="2400" dirty="0" err="1" smtClean="0"/>
              <a:t>forskohlii</a:t>
            </a:r>
            <a:r>
              <a:rPr lang="en-US" sz="2400" dirty="0" smtClean="0"/>
              <a:t> work </a:t>
            </a:r>
            <a:r>
              <a:rPr lang="en-US" sz="2400" dirty="0"/>
              <a:t>together with </a:t>
            </a:r>
            <a:r>
              <a:rPr lang="en-US" sz="2400" dirty="0" smtClean="0"/>
              <a:t>others </a:t>
            </a:r>
            <a:r>
              <a:rPr lang="en-US" sz="2400" dirty="0"/>
              <a:t>to boost energy, reduce cravings, aiding in weight management. </a:t>
            </a:r>
            <a:endParaRPr lang="en-US" sz="2400" dirty="0" smtClean="0"/>
          </a:p>
          <a:p>
            <a:pPr marL="342900" indent="-342900">
              <a:lnSpc>
                <a:spcPct val="114000"/>
              </a:lnSpc>
              <a:buFont typeface="Arial" panose="020B0604020202020204" pitchFamily="34" charset="0"/>
              <a:buChar char="•"/>
            </a:pPr>
            <a:r>
              <a:rPr lang="en-US" sz="2400" dirty="0"/>
              <a:t>This formula provides seed extract that gives L-DOPA, which supports the body’s production of dopamine, key neurotransmitters for the brain’s perception of reward and pleasure.</a:t>
            </a:r>
          </a:p>
          <a:p>
            <a:pPr marL="3429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40732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85800"/>
            <a:ext cx="8382000" cy="762000"/>
          </a:xfrm>
        </p:spPr>
        <p:txBody>
          <a:bodyPr anchor="t">
            <a:normAutofit/>
          </a:bodyPr>
          <a:lstStyle/>
          <a:p>
            <a:pPr lvl="0" algn="ctr">
              <a:defRPr/>
            </a:pPr>
            <a:r>
              <a:rPr lang="en-US" sz="4000" b="1" dirty="0" smtClean="0">
                <a:solidFill>
                  <a:srgbClr val="1C77A4"/>
                </a:solidFill>
              </a:rPr>
              <a:t>A New Disease</a:t>
            </a:r>
            <a:endParaRPr lang="en-US" sz="4000" b="1" dirty="0">
              <a:solidFill>
                <a:srgbClr val="1C77A4"/>
              </a:solidFill>
            </a:endParaRPr>
          </a:p>
        </p:txBody>
      </p:sp>
      <p:sp>
        <p:nvSpPr>
          <p:cNvPr id="5" name="Rectangle 4"/>
          <p:cNvSpPr/>
          <p:nvPr/>
        </p:nvSpPr>
        <p:spPr>
          <a:xfrm>
            <a:off x="685800" y="5341203"/>
            <a:ext cx="7239000" cy="830997"/>
          </a:xfrm>
          <a:prstGeom prst="rect">
            <a:avLst/>
          </a:prstGeom>
        </p:spPr>
        <p:txBody>
          <a:bodyPr wrap="square">
            <a:spAutoFit/>
          </a:bodyPr>
          <a:lstStyle/>
          <a:p>
            <a:pPr marL="342900" lvl="0" indent="-342900">
              <a:buFont typeface="Arial" panose="020B0604020202020204" pitchFamily="34" charset="0"/>
              <a:buChar char="•"/>
            </a:pPr>
            <a:r>
              <a:rPr lang="en-US" sz="2400" dirty="0"/>
              <a:t>The white is fat</a:t>
            </a:r>
          </a:p>
          <a:p>
            <a:pPr marL="342900" lvl="0" indent="-342900">
              <a:buFont typeface="Arial" panose="020B0604020202020204" pitchFamily="34" charset="0"/>
              <a:buChar char="•"/>
            </a:pPr>
            <a:r>
              <a:rPr lang="en-US" sz="2400" dirty="0"/>
              <a:t>Fall asleep at </a:t>
            </a:r>
            <a:r>
              <a:rPr lang="en-US" sz="2400" dirty="0" smtClean="0"/>
              <a:t>the meal.</a:t>
            </a:r>
            <a:endParaRPr lang="en-US" sz="2400" dirty="0"/>
          </a:p>
        </p:txBody>
      </p:sp>
      <p:pic>
        <p:nvPicPr>
          <p:cNvPr id="10242" name="Picture 2" descr="http://images.flatworldknowledge.com/white/white-fig10_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31746" r="38095" b="64286"/>
          <a:stretch/>
        </p:blipFill>
        <p:spPr bwMode="auto">
          <a:xfrm>
            <a:off x="914400" y="1524000"/>
            <a:ext cx="2299332" cy="1815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http://images.flatworldknowledge.com/white/white-fig10_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66667" t="61905" r="3175" b="4762"/>
          <a:stretch/>
        </p:blipFill>
        <p:spPr bwMode="auto">
          <a:xfrm>
            <a:off x="914400" y="3563556"/>
            <a:ext cx="2299332" cy="1694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6" name="Picture 6" descr="http://johnbarban.com/wp-content/uploads/2010/03/FatDav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9968"/>
            <a:ext cx="4400063" cy="3727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99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990600"/>
            <a:ext cx="8382000" cy="762000"/>
          </a:xfrm>
        </p:spPr>
        <p:txBody>
          <a:bodyPr anchor="t">
            <a:normAutofit fontScale="90000"/>
          </a:bodyPr>
          <a:lstStyle/>
          <a:p>
            <a:pPr lvl="0" algn="ctr">
              <a:defRPr/>
            </a:pPr>
            <a:r>
              <a:rPr lang="en-US" sz="4000" b="1" dirty="0" smtClean="0">
                <a:solidFill>
                  <a:srgbClr val="1C77A4"/>
                </a:solidFill>
              </a:rPr>
              <a:t>Supplementation for Adrenal Calming</a:t>
            </a:r>
            <a:endParaRPr lang="en-US" sz="4000" b="1" dirty="0">
              <a:solidFill>
                <a:srgbClr val="1C77A4"/>
              </a:solidFill>
            </a:endParaRPr>
          </a:p>
        </p:txBody>
      </p:sp>
      <p:sp>
        <p:nvSpPr>
          <p:cNvPr id="5" name="Rectangle 4"/>
          <p:cNvSpPr/>
          <p:nvPr/>
        </p:nvSpPr>
        <p:spPr>
          <a:xfrm>
            <a:off x="495300" y="1772478"/>
            <a:ext cx="8267700" cy="1200329"/>
          </a:xfrm>
          <a:prstGeom prst="rect">
            <a:avLst/>
          </a:prstGeom>
        </p:spPr>
        <p:txBody>
          <a:bodyPr wrap="square">
            <a:spAutoFit/>
          </a:bodyPr>
          <a:lstStyle/>
          <a:p>
            <a:pPr lvl="0"/>
            <a:r>
              <a:rPr lang="en-US" sz="2400" b="1" dirty="0" err="1"/>
              <a:t>Rhodiola</a:t>
            </a:r>
            <a:r>
              <a:rPr lang="en-US" sz="2400" b="1" dirty="0"/>
              <a:t> </a:t>
            </a:r>
            <a:r>
              <a:rPr lang="en-US" sz="2400" b="1" dirty="0" err="1"/>
              <a:t>Rosea</a:t>
            </a:r>
            <a:r>
              <a:rPr lang="en-US" sz="2400" b="1" dirty="0"/>
              <a:t>: </a:t>
            </a:r>
            <a:r>
              <a:rPr lang="en-US" sz="2400" dirty="0"/>
              <a:t>Has been used for centuries to increase stamina, reduce fatigue, treat depression, and </a:t>
            </a:r>
            <a:r>
              <a:rPr lang="en-US" sz="2400" dirty="0" smtClean="0"/>
              <a:t>resolve many </a:t>
            </a:r>
            <a:r>
              <a:rPr lang="en-US" sz="2400" dirty="0"/>
              <a:t>neurological disorders.</a:t>
            </a:r>
          </a:p>
        </p:txBody>
      </p:sp>
      <p:pic>
        <p:nvPicPr>
          <p:cNvPr id="29700" name="Picture 4" descr="https://upload.wikimedia.org/wikipedia/commons/5/5d/Rhodiola_rosea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200400"/>
            <a:ext cx="4162425" cy="2772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86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990600"/>
            <a:ext cx="8382000" cy="762000"/>
          </a:xfrm>
        </p:spPr>
        <p:txBody>
          <a:bodyPr anchor="t">
            <a:normAutofit fontScale="90000"/>
          </a:bodyPr>
          <a:lstStyle/>
          <a:p>
            <a:pPr lvl="0" algn="ctr">
              <a:defRPr/>
            </a:pPr>
            <a:r>
              <a:rPr lang="en-US" sz="4000" b="1" dirty="0" smtClean="0">
                <a:solidFill>
                  <a:srgbClr val="1C77A4"/>
                </a:solidFill>
              </a:rPr>
              <a:t>Supplementation for Adrenal Calming</a:t>
            </a:r>
            <a:endParaRPr lang="en-US" sz="4000" b="1" dirty="0">
              <a:solidFill>
                <a:srgbClr val="1C77A4"/>
              </a:solidFill>
            </a:endParaRPr>
          </a:p>
        </p:txBody>
      </p:sp>
      <p:sp>
        <p:nvSpPr>
          <p:cNvPr id="5" name="Rectangle 4"/>
          <p:cNvSpPr/>
          <p:nvPr/>
        </p:nvSpPr>
        <p:spPr>
          <a:xfrm>
            <a:off x="646922" y="1752600"/>
            <a:ext cx="7963678" cy="4262705"/>
          </a:xfrm>
          <a:prstGeom prst="rect">
            <a:avLst/>
          </a:prstGeom>
        </p:spPr>
        <p:txBody>
          <a:bodyPr wrap="square">
            <a:spAutoFit/>
          </a:bodyPr>
          <a:lstStyle/>
          <a:p>
            <a:pPr lvl="0"/>
            <a:r>
              <a:rPr lang="en-US" sz="2400" b="1" dirty="0" err="1"/>
              <a:t>Phosphatidylserine</a:t>
            </a:r>
            <a:r>
              <a:rPr lang="en-US" sz="2400" b="1" dirty="0"/>
              <a:t>(PS): </a:t>
            </a:r>
            <a:endParaRPr lang="en-US" sz="2400" b="1" dirty="0" smtClean="0"/>
          </a:p>
          <a:p>
            <a:pPr lvl="0"/>
            <a:endParaRPr lang="en-US" sz="300" b="1" dirty="0" smtClean="0"/>
          </a:p>
          <a:p>
            <a:pPr lvl="0"/>
            <a:endParaRPr lang="en-US" sz="200" b="1" dirty="0" smtClean="0"/>
          </a:p>
          <a:p>
            <a:pPr marL="342900" lvl="0" indent="-342900">
              <a:buFont typeface="Arial" panose="020B0604020202020204" pitchFamily="34" charset="0"/>
              <a:buChar char="•"/>
            </a:pPr>
            <a:r>
              <a:rPr lang="en-US" sz="2200" dirty="0" smtClean="0"/>
              <a:t>One </a:t>
            </a:r>
            <a:r>
              <a:rPr lang="en-US" sz="2200" dirty="0"/>
              <a:t>of the most important components of your cell membrane. </a:t>
            </a:r>
            <a:endParaRPr lang="en-US" sz="2200" dirty="0" smtClean="0"/>
          </a:p>
          <a:p>
            <a:pPr marL="342900" lvl="0" indent="-342900">
              <a:buFont typeface="Arial" panose="020B0604020202020204" pitchFamily="34" charset="0"/>
              <a:buChar char="•"/>
            </a:pPr>
            <a:r>
              <a:rPr lang="en-US" sz="2200" dirty="0" smtClean="0"/>
              <a:t>It </a:t>
            </a:r>
            <a:r>
              <a:rPr lang="en-US" sz="2200" dirty="0"/>
              <a:t>helps build brain cells. </a:t>
            </a:r>
            <a:endParaRPr lang="en-US" sz="2200" dirty="0" smtClean="0"/>
          </a:p>
          <a:p>
            <a:pPr marL="342900" lvl="0" indent="-342900">
              <a:buFont typeface="Arial" panose="020B0604020202020204" pitchFamily="34" charset="0"/>
              <a:buChar char="•"/>
            </a:pPr>
            <a:r>
              <a:rPr lang="en-US" sz="2200" dirty="0" smtClean="0"/>
              <a:t>Nutritional </a:t>
            </a:r>
            <a:r>
              <a:rPr lang="en-US" sz="2200" dirty="0"/>
              <a:t>deficiencies are associated with mental impairment, brain fog, stress and degenerative neurological disease. </a:t>
            </a:r>
            <a:endParaRPr lang="en-US" sz="2200" dirty="0" smtClean="0"/>
          </a:p>
          <a:p>
            <a:pPr marL="342900" lvl="0" indent="-342900">
              <a:buFont typeface="Arial" panose="020B0604020202020204" pitchFamily="34" charset="0"/>
              <a:buChar char="•"/>
            </a:pPr>
            <a:r>
              <a:rPr lang="en-US" sz="2200" dirty="0" smtClean="0"/>
              <a:t>PS </a:t>
            </a:r>
            <a:r>
              <a:rPr lang="en-US" sz="2200" dirty="0"/>
              <a:t>plays a role in helping to prevent </a:t>
            </a:r>
            <a:r>
              <a:rPr lang="en-US" sz="2200" dirty="0" smtClean="0"/>
              <a:t>dementia.</a:t>
            </a:r>
          </a:p>
          <a:p>
            <a:pPr marL="342900" lvl="0" indent="-342900">
              <a:buFont typeface="Arial" panose="020B0604020202020204" pitchFamily="34" charset="0"/>
              <a:buChar char="•"/>
            </a:pPr>
            <a:r>
              <a:rPr lang="en-US" sz="2200" dirty="0" smtClean="0"/>
              <a:t>Supplementation </a:t>
            </a:r>
            <a:r>
              <a:rPr lang="en-US" sz="2200" dirty="0"/>
              <a:t>with PS helps to restore </a:t>
            </a:r>
            <a:r>
              <a:rPr lang="en-US" sz="2200" dirty="0" smtClean="0"/>
              <a:t>neurotransmission</a:t>
            </a:r>
            <a:r>
              <a:rPr lang="en-US" sz="2200" dirty="0"/>
              <a:t>, lowers cortisol, improves mood, motivation, decreases anxiety, improves memory and cognition, and increases cellular metabolism.</a:t>
            </a:r>
          </a:p>
        </p:txBody>
      </p:sp>
    </p:spTree>
    <p:extLst>
      <p:ext uri="{BB962C8B-B14F-4D97-AF65-F5344CB8AC3E}">
        <p14:creationId xmlns:p14="http://schemas.microsoft.com/office/powerpoint/2010/main" val="223001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38200"/>
            <a:ext cx="7315200" cy="1323439"/>
          </a:xfrm>
          <a:prstGeom prst="rect">
            <a:avLst/>
          </a:prstGeom>
          <a:noFill/>
        </p:spPr>
        <p:txBody>
          <a:bodyPr wrap="square" rtlCol="0">
            <a:spAutoFit/>
          </a:bodyPr>
          <a:lstStyle/>
          <a:p>
            <a:pPr algn="ctr"/>
            <a:r>
              <a:rPr lang="en-US" sz="4000" b="1" dirty="0" smtClean="0">
                <a:solidFill>
                  <a:srgbClr val="1C77A4"/>
                </a:solidFill>
              </a:rPr>
              <a:t>Addictive Behaviors That Happen Throughout the Day…</a:t>
            </a:r>
            <a:endParaRPr lang="en-US" sz="4000" b="1" dirty="0">
              <a:solidFill>
                <a:srgbClr val="1C77A4"/>
              </a:solidFill>
            </a:endParaRPr>
          </a:p>
        </p:txBody>
      </p:sp>
      <p:sp>
        <p:nvSpPr>
          <p:cNvPr id="9" name="TextBox 8"/>
          <p:cNvSpPr txBox="1"/>
          <p:nvPr/>
        </p:nvSpPr>
        <p:spPr>
          <a:xfrm>
            <a:off x="533400" y="2362200"/>
            <a:ext cx="4419600" cy="3741537"/>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2600" dirty="0" smtClean="0"/>
              <a:t>Any questions about this?</a:t>
            </a:r>
          </a:p>
          <a:p>
            <a:pPr marL="285750" indent="-285750">
              <a:lnSpc>
                <a:spcPct val="114000"/>
              </a:lnSpc>
              <a:buFont typeface="Arial" panose="020B0604020202020204" pitchFamily="34" charset="0"/>
              <a:buChar char="•"/>
            </a:pPr>
            <a:r>
              <a:rPr lang="en-US" sz="2600" dirty="0" smtClean="0"/>
              <a:t>Just give up one of these behaviors and see how it feels.</a:t>
            </a:r>
          </a:p>
          <a:p>
            <a:pPr marL="285750" indent="-285750">
              <a:lnSpc>
                <a:spcPct val="114000"/>
              </a:lnSpc>
              <a:buFont typeface="Arial" panose="020B0604020202020204" pitchFamily="34" charset="0"/>
              <a:buChar char="•"/>
            </a:pPr>
            <a:r>
              <a:rPr lang="en-US" sz="2600" dirty="0" smtClean="0"/>
              <a:t>False fixes like eating help for a short period of time, then boomerang back in our face.</a:t>
            </a:r>
            <a:endParaRPr lang="en-US" sz="2600" dirty="0"/>
          </a:p>
        </p:txBody>
      </p:sp>
      <p:pic>
        <p:nvPicPr>
          <p:cNvPr id="4098" name="Picture 2" descr="http://cdn.worldlifestyle.com/wp-content/uploads/2014/09/woman-saying-no-donut-diet-091514-1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698" r="19048"/>
          <a:stretch/>
        </p:blipFill>
        <p:spPr bwMode="auto">
          <a:xfrm>
            <a:off x="5257800" y="2438400"/>
            <a:ext cx="3276600" cy="3200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29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990600"/>
            <a:ext cx="8382000" cy="762000"/>
          </a:xfrm>
        </p:spPr>
        <p:txBody>
          <a:bodyPr anchor="t">
            <a:normAutofit fontScale="90000"/>
          </a:bodyPr>
          <a:lstStyle/>
          <a:p>
            <a:pPr lvl="0" algn="ctr">
              <a:defRPr/>
            </a:pPr>
            <a:r>
              <a:rPr lang="en-US" sz="4000" b="1" dirty="0" smtClean="0">
                <a:solidFill>
                  <a:srgbClr val="1C77A4"/>
                </a:solidFill>
              </a:rPr>
              <a:t>Supplementation for Adrenal Calming</a:t>
            </a:r>
            <a:endParaRPr lang="en-US" sz="4000" b="1" dirty="0">
              <a:solidFill>
                <a:srgbClr val="1C77A4"/>
              </a:solidFill>
            </a:endParaRPr>
          </a:p>
        </p:txBody>
      </p:sp>
      <p:sp>
        <p:nvSpPr>
          <p:cNvPr id="5" name="Rectangle 4"/>
          <p:cNvSpPr/>
          <p:nvPr/>
        </p:nvSpPr>
        <p:spPr>
          <a:xfrm>
            <a:off x="495300" y="1772478"/>
            <a:ext cx="8153400" cy="1200329"/>
          </a:xfrm>
          <a:prstGeom prst="rect">
            <a:avLst/>
          </a:prstGeom>
        </p:spPr>
        <p:txBody>
          <a:bodyPr wrap="square">
            <a:spAutoFit/>
          </a:bodyPr>
          <a:lstStyle/>
          <a:p>
            <a:pPr lvl="0"/>
            <a:r>
              <a:rPr lang="en-US" sz="2400" b="1" dirty="0"/>
              <a:t>Glycine and </a:t>
            </a:r>
            <a:r>
              <a:rPr lang="en-US" sz="2400" b="1" dirty="0" err="1" smtClean="0"/>
              <a:t>Taurine</a:t>
            </a:r>
            <a:r>
              <a:rPr lang="en-US" sz="2400" b="1" dirty="0" smtClean="0"/>
              <a:t>: </a:t>
            </a:r>
            <a:r>
              <a:rPr lang="en-US" sz="2400" dirty="0" smtClean="0"/>
              <a:t>Two </a:t>
            </a:r>
            <a:r>
              <a:rPr lang="en-US" sz="2400" dirty="0"/>
              <a:t>amino acids that are used in the synthesis of protein for overall brain health and a restful state. </a:t>
            </a:r>
            <a:r>
              <a:rPr lang="en-US" sz="2400" dirty="0" smtClean="0"/>
              <a:t> </a:t>
            </a:r>
            <a:endParaRPr lang="en-US" sz="2400" dirty="0"/>
          </a:p>
        </p:txBody>
      </p:sp>
      <p:pic>
        <p:nvPicPr>
          <p:cNvPr id="27652" name="Picture 4" descr="http://www.mpbio.com/images/product-images/molecular-structure/048088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91" y="3962400"/>
            <a:ext cx="3521369" cy="1856481"/>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s://cornellbiochem.wikispaces.com/file/view/349px-Taurine.svg.png/285898832/349px-Taurin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960366"/>
            <a:ext cx="3715134" cy="191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012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14400"/>
            <a:ext cx="8382000" cy="762000"/>
          </a:xfrm>
        </p:spPr>
        <p:txBody>
          <a:bodyPr anchor="t">
            <a:normAutofit/>
          </a:bodyPr>
          <a:lstStyle/>
          <a:p>
            <a:pPr lvl="0" algn="ctr">
              <a:defRPr/>
            </a:pPr>
            <a:r>
              <a:rPr lang="en-US" sz="4400" b="1" dirty="0" smtClean="0">
                <a:solidFill>
                  <a:srgbClr val="1C77A4"/>
                </a:solidFill>
              </a:rPr>
              <a:t>Back to Sleep for Better Health</a:t>
            </a:r>
            <a:endParaRPr lang="en-US" sz="4400" b="1" dirty="0">
              <a:solidFill>
                <a:srgbClr val="1C77A4"/>
              </a:solidFill>
            </a:endParaRPr>
          </a:p>
        </p:txBody>
      </p:sp>
      <p:sp>
        <p:nvSpPr>
          <p:cNvPr id="5" name="Rectangle 4"/>
          <p:cNvSpPr/>
          <p:nvPr/>
        </p:nvSpPr>
        <p:spPr>
          <a:xfrm>
            <a:off x="422988" y="1762542"/>
            <a:ext cx="7886700" cy="2123658"/>
          </a:xfrm>
          <a:prstGeom prst="rect">
            <a:avLst/>
          </a:prstGeom>
        </p:spPr>
        <p:txBody>
          <a:bodyPr wrap="square">
            <a:spAutoFit/>
          </a:bodyPr>
          <a:lstStyle/>
          <a:p>
            <a:pPr marL="342900" lvl="0" indent="-342900">
              <a:buFont typeface="Arial" panose="020B0604020202020204" pitchFamily="34" charset="0"/>
              <a:buChar char="•"/>
            </a:pPr>
            <a:r>
              <a:rPr lang="en-US" sz="2200" dirty="0"/>
              <a:t>7-8 hours needed for health and weight loss</a:t>
            </a:r>
          </a:p>
          <a:p>
            <a:pPr marL="342900" lvl="0" indent="-342900">
              <a:buFont typeface="Arial" panose="020B0604020202020204" pitchFamily="34" charset="0"/>
              <a:buChar char="•"/>
            </a:pPr>
            <a:r>
              <a:rPr lang="en-US" sz="2200" dirty="0"/>
              <a:t>12-2 increase GH</a:t>
            </a:r>
          </a:p>
          <a:p>
            <a:pPr marL="342900" lvl="0" indent="-342900">
              <a:buFont typeface="Arial" panose="020B0604020202020204" pitchFamily="34" charset="0"/>
              <a:buChar char="•"/>
            </a:pPr>
            <a:r>
              <a:rPr lang="en-US" sz="2200" dirty="0"/>
              <a:t>Darker room</a:t>
            </a:r>
          </a:p>
          <a:p>
            <a:pPr marL="342900" lvl="0" indent="-342900">
              <a:buFont typeface="Arial" panose="020B0604020202020204" pitchFamily="34" charset="0"/>
              <a:buChar char="•"/>
            </a:pPr>
            <a:r>
              <a:rPr lang="en-US" sz="2200" dirty="0"/>
              <a:t>Frequent potty </a:t>
            </a:r>
            <a:endParaRPr lang="en-US" sz="2200" dirty="0" smtClean="0"/>
          </a:p>
          <a:p>
            <a:pPr lvl="0"/>
            <a:r>
              <a:rPr lang="en-US" sz="2200" dirty="0" smtClean="0"/>
              <a:t>    breaks </a:t>
            </a:r>
            <a:r>
              <a:rPr lang="en-US" sz="2200" dirty="0"/>
              <a:t>deprive </a:t>
            </a:r>
          </a:p>
          <a:p>
            <a:pPr lvl="0"/>
            <a:r>
              <a:rPr lang="en-US" sz="2200" dirty="0" smtClean="0"/>
              <a:t>    sleep</a:t>
            </a:r>
            <a:endParaRPr lang="en-US" sz="2200" dirty="0"/>
          </a:p>
        </p:txBody>
      </p:sp>
      <p:pic>
        <p:nvPicPr>
          <p:cNvPr id="26628" name="Picture 4" descr="http://www.myhousecallmd.com/wp-content/uploads/2013/04/Valuable-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438400"/>
            <a:ext cx="5076825" cy="3381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78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458200" cy="3880773"/>
          </a:xfrm>
        </p:spPr>
        <p:txBody>
          <a:bodyPr>
            <a:noAutofit/>
          </a:bodyPr>
          <a:lstStyle/>
          <a:p>
            <a:pPr marL="0" lvl="0" indent="0">
              <a:buNone/>
            </a:pPr>
            <a:r>
              <a:rPr lang="en-US" sz="2400" b="1" dirty="0">
                <a:solidFill>
                  <a:schemeClr val="tx1"/>
                </a:solidFill>
              </a:rPr>
              <a:t>Melatonin: </a:t>
            </a:r>
            <a:r>
              <a:rPr lang="en-US" sz="2400" dirty="0">
                <a:solidFill>
                  <a:schemeClr val="tx1"/>
                </a:solidFill>
              </a:rPr>
              <a:t>Hormone that’s produced in response to a darkening environment in the pineal gland. Sun goes down, melatonin goes up. </a:t>
            </a:r>
          </a:p>
          <a:p>
            <a:pPr marL="0" lvl="0" indent="0">
              <a:buNone/>
            </a:pPr>
            <a:r>
              <a:rPr lang="en-US" sz="2400" b="1" dirty="0" err="1">
                <a:solidFill>
                  <a:schemeClr val="tx1"/>
                </a:solidFill>
              </a:rPr>
              <a:t>Phenibut</a:t>
            </a:r>
            <a:r>
              <a:rPr lang="en-US" sz="2400" b="1" dirty="0">
                <a:solidFill>
                  <a:schemeClr val="tx1"/>
                </a:solidFill>
              </a:rPr>
              <a:t>: </a:t>
            </a:r>
            <a:r>
              <a:rPr lang="en-US" sz="2400" dirty="0">
                <a:solidFill>
                  <a:schemeClr val="tx1"/>
                </a:solidFill>
              </a:rPr>
              <a:t>Helps to relieve anxiety and promote restful, rejuvenating sleep. </a:t>
            </a:r>
            <a:r>
              <a:rPr lang="en-US" sz="2400" dirty="0" err="1">
                <a:solidFill>
                  <a:schemeClr val="tx1"/>
                </a:solidFill>
              </a:rPr>
              <a:t>Phenibut</a:t>
            </a:r>
            <a:r>
              <a:rPr lang="en-US" sz="2400" dirty="0">
                <a:solidFill>
                  <a:schemeClr val="tx1"/>
                </a:solidFill>
              </a:rPr>
              <a:t> is a GABA derivative that can cross the blood-brain barrier and relieve tension, anxiety, and fear. </a:t>
            </a:r>
          </a:p>
          <a:p>
            <a:pPr marL="0" lvl="0" indent="0">
              <a:buNone/>
            </a:pPr>
            <a:r>
              <a:rPr lang="en-US" sz="2400" b="1" dirty="0">
                <a:solidFill>
                  <a:schemeClr val="tx1"/>
                </a:solidFill>
              </a:rPr>
              <a:t>5-HTTP: </a:t>
            </a:r>
            <a:r>
              <a:rPr lang="en-US" sz="2400" dirty="0">
                <a:solidFill>
                  <a:schemeClr val="tx1"/>
                </a:solidFill>
              </a:rPr>
              <a:t>Amino acid that helps to increase REM sleep by supporting levels of serotonin. Serotonin provides the body with the precursors needed to manufacture melatonin.</a:t>
            </a:r>
          </a:p>
          <a:p>
            <a:pPr marL="0" indent="0">
              <a:buNone/>
            </a:pPr>
            <a:endParaRPr lang="en-US" sz="2400" dirty="0">
              <a:solidFill>
                <a:schemeClr val="tx1"/>
              </a:solidFill>
            </a:endParaRPr>
          </a:p>
        </p:txBody>
      </p:sp>
      <p:sp>
        <p:nvSpPr>
          <p:cNvPr id="4" name="Title 1"/>
          <p:cNvSpPr>
            <a:spLocks noGrp="1"/>
          </p:cNvSpPr>
          <p:nvPr>
            <p:ph type="title"/>
          </p:nvPr>
        </p:nvSpPr>
        <p:spPr>
          <a:xfrm>
            <a:off x="381000" y="914400"/>
            <a:ext cx="8382000" cy="762000"/>
          </a:xfrm>
        </p:spPr>
        <p:txBody>
          <a:bodyPr anchor="t">
            <a:normAutofit/>
          </a:bodyPr>
          <a:lstStyle/>
          <a:p>
            <a:pPr lvl="0" algn="ctr">
              <a:defRPr/>
            </a:pPr>
            <a:r>
              <a:rPr lang="en-US" sz="4400" b="1" dirty="0" smtClean="0">
                <a:solidFill>
                  <a:srgbClr val="1C77A4"/>
                </a:solidFill>
              </a:rPr>
              <a:t>Back to Sleep</a:t>
            </a:r>
            <a:endParaRPr lang="en-US" sz="4400" b="1" dirty="0">
              <a:solidFill>
                <a:srgbClr val="1C77A4"/>
              </a:solidFill>
            </a:endParaRPr>
          </a:p>
        </p:txBody>
      </p:sp>
    </p:spTree>
    <p:extLst>
      <p:ext uri="{BB962C8B-B14F-4D97-AF65-F5344CB8AC3E}">
        <p14:creationId xmlns:p14="http://schemas.microsoft.com/office/powerpoint/2010/main" val="1470340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05800" cy="3880773"/>
          </a:xfrm>
        </p:spPr>
        <p:txBody>
          <a:bodyPr>
            <a:noAutofit/>
          </a:bodyPr>
          <a:lstStyle/>
          <a:p>
            <a:pPr marL="0" lvl="0" indent="0" algn="ctr">
              <a:buNone/>
            </a:pPr>
            <a:r>
              <a:rPr lang="en-US" sz="2400" dirty="0" smtClean="0">
                <a:solidFill>
                  <a:schemeClr val="tx1"/>
                </a:solidFill>
              </a:rPr>
              <a:t>Supplement until your gut is back online and producing its own serotonin.</a:t>
            </a:r>
            <a:endParaRPr lang="en-US" sz="2400" dirty="0">
              <a:solidFill>
                <a:schemeClr val="tx1"/>
              </a:solidFill>
            </a:endParaRPr>
          </a:p>
        </p:txBody>
      </p:sp>
      <p:sp>
        <p:nvSpPr>
          <p:cNvPr id="4" name="Title 1"/>
          <p:cNvSpPr>
            <a:spLocks noGrp="1"/>
          </p:cNvSpPr>
          <p:nvPr>
            <p:ph type="title"/>
          </p:nvPr>
        </p:nvSpPr>
        <p:spPr>
          <a:xfrm>
            <a:off x="381000" y="762000"/>
            <a:ext cx="8382000" cy="762000"/>
          </a:xfrm>
        </p:spPr>
        <p:txBody>
          <a:bodyPr anchor="t">
            <a:normAutofit/>
          </a:bodyPr>
          <a:lstStyle/>
          <a:p>
            <a:pPr lvl="0" algn="ctr">
              <a:defRPr/>
            </a:pPr>
            <a:r>
              <a:rPr lang="en-US" sz="4000" b="1" dirty="0" smtClean="0">
                <a:solidFill>
                  <a:srgbClr val="1C77A4"/>
                </a:solidFill>
              </a:rPr>
              <a:t>Serotonin Support</a:t>
            </a:r>
            <a:endParaRPr lang="en-US" sz="4000" b="1" dirty="0">
              <a:solidFill>
                <a:srgbClr val="1C77A4"/>
              </a:solidFill>
            </a:endParaRPr>
          </a:p>
        </p:txBody>
      </p:sp>
      <p:pic>
        <p:nvPicPr>
          <p:cNvPr id="5" name="Picture 2" descr="http://justinhealth.com/wp-content/uploads/2015/06/brain-gut-conn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6029066" cy="3325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975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762000"/>
            <a:ext cx="8382000" cy="2362200"/>
          </a:xfrm>
          <a:prstGeom prst="rect">
            <a:avLst/>
          </a:prstGeom>
        </p:spPr>
        <p:txBody>
          <a:bodyPr vert="horz" lIns="91440" tIns="45720" rIns="91440" bIns="45720" rtlCol="0" anchor="t">
            <a:normAutofit fontScale="850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300" b="1" dirty="0" smtClean="0">
                <a:solidFill>
                  <a:srgbClr val="C00000"/>
                </a:solidFill>
              </a:rPr>
              <a:t>Let’s Start with a Question: </a:t>
            </a:r>
            <a:endParaRPr lang="en-US" sz="3300" b="1" dirty="0">
              <a:solidFill>
                <a:srgbClr val="C00000"/>
              </a:solidFill>
            </a:endParaRPr>
          </a:p>
          <a:p>
            <a:pPr algn="ctr">
              <a:defRPr/>
            </a:pPr>
            <a:endParaRPr lang="en-US" sz="500" b="1" dirty="0" smtClean="0">
              <a:solidFill>
                <a:srgbClr val="FF0000"/>
              </a:solidFill>
            </a:endParaRPr>
          </a:p>
          <a:p>
            <a:pPr algn="ctr">
              <a:defRPr/>
            </a:pPr>
            <a:r>
              <a:rPr lang="en-US" sz="4200" b="1" dirty="0" smtClean="0">
                <a:solidFill>
                  <a:srgbClr val="1C77A4"/>
                </a:solidFill>
              </a:rPr>
              <a:t>How Can You Help Your Chiropractic Patients Decrease Their Pain without Doing a Full Program?</a:t>
            </a:r>
            <a:endParaRPr lang="en-US" sz="4200" b="1" dirty="0">
              <a:solidFill>
                <a:srgbClr val="1C77A4"/>
              </a:solidFill>
            </a:endParaRPr>
          </a:p>
        </p:txBody>
      </p:sp>
      <p:pic>
        <p:nvPicPr>
          <p:cNvPr id="1026" name="Picture 2" descr="C:\Users\Lighthouse5\Desktop\Tessa's Files\Resources\iStock Photos\headache pain 4.jpg"/>
          <p:cNvPicPr>
            <a:picLocks noChangeAspect="1" noChangeArrowheads="1"/>
          </p:cNvPicPr>
          <p:nvPr/>
        </p:nvPicPr>
        <p:blipFill rotWithShape="1">
          <a:blip r:embed="rId2">
            <a:extLst>
              <a:ext uri="{28A0092B-C50C-407E-A947-70E740481C1C}">
                <a14:useLocalDpi xmlns:a14="http://schemas.microsoft.com/office/drawing/2010/main" val="0"/>
              </a:ext>
            </a:extLst>
          </a:blip>
          <a:srcRect r="20990"/>
          <a:stretch/>
        </p:blipFill>
        <p:spPr bwMode="auto">
          <a:xfrm>
            <a:off x="4539288" y="3363309"/>
            <a:ext cx="2166312" cy="1819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Lighthouse5\Desktop\Tessa's Files\Resources\iStock Photos\pain b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35"/>
          <a:stretch/>
        </p:blipFill>
        <p:spPr bwMode="auto">
          <a:xfrm>
            <a:off x="6934200" y="2864971"/>
            <a:ext cx="1981200" cy="3069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2968022"/>
            <a:ext cx="1828800" cy="27432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201385"/>
            <a:ext cx="2143125"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7477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838200"/>
            <a:ext cx="8382000" cy="762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00" b="1" dirty="0" smtClean="0">
                <a:solidFill>
                  <a:srgbClr val="1C77A4"/>
                </a:solidFill>
              </a:rPr>
              <a:t>Try Reducing Inflammation </a:t>
            </a:r>
          </a:p>
          <a:p>
            <a:pPr algn="ctr">
              <a:defRPr/>
            </a:pPr>
            <a:r>
              <a:rPr lang="en-US" sz="4000" b="1" dirty="0" smtClean="0">
                <a:solidFill>
                  <a:srgbClr val="1C77A4"/>
                </a:solidFill>
              </a:rPr>
              <a:t>Through Supplementation!</a:t>
            </a:r>
            <a:endParaRPr lang="en-US" sz="4000" b="1" dirty="0">
              <a:solidFill>
                <a:srgbClr val="1C77A4"/>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86000"/>
            <a:ext cx="5529450" cy="36936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760" y="3048000"/>
            <a:ext cx="1554079" cy="1574800"/>
          </a:xfrm>
          <a:prstGeom prst="rect">
            <a:avLst/>
          </a:prstGeom>
        </p:spPr>
      </p:pic>
    </p:spTree>
    <p:extLst>
      <p:ext uri="{BB962C8B-B14F-4D97-AF65-F5344CB8AC3E}">
        <p14:creationId xmlns:p14="http://schemas.microsoft.com/office/powerpoint/2010/main" val="3910107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2286000"/>
            <a:ext cx="4848226" cy="3970318"/>
          </a:xfrm>
          <a:prstGeom prst="rect">
            <a:avLst/>
          </a:prstGeom>
          <a:noFill/>
        </p:spPr>
        <p:txBody>
          <a:bodyPr wrap="square" rtlCol="0">
            <a:spAutoFit/>
          </a:bodyPr>
          <a:lstStyle/>
          <a:p>
            <a:r>
              <a:rPr lang="en-US" sz="2800" dirty="0" smtClean="0"/>
              <a:t>The Solutions4 Pain Relief System </a:t>
            </a:r>
            <a:r>
              <a:rPr lang="en-US" sz="2800" dirty="0"/>
              <a:t>won’t just change your patients’ lives ­– though that’s a pretty big deal. It will also boost your business by tens of thousands of dollars each year! That’s a big payoff for such an easy thing. </a:t>
            </a:r>
          </a:p>
        </p:txBody>
      </p:sp>
      <p:sp>
        <p:nvSpPr>
          <p:cNvPr id="3" name="Title 1"/>
          <p:cNvSpPr txBox="1">
            <a:spLocks/>
          </p:cNvSpPr>
          <p:nvPr/>
        </p:nvSpPr>
        <p:spPr>
          <a:xfrm>
            <a:off x="457200" y="762000"/>
            <a:ext cx="8382000" cy="1371600"/>
          </a:xfrm>
          <a:prstGeom prst="rect">
            <a:avLst/>
          </a:prstGeom>
        </p:spPr>
        <p:txBody>
          <a:bodyPr vert="horz" lIns="91440" tIns="45720" rIns="91440" bIns="45720" rtlCol="0" anchor="t">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200" b="1" dirty="0" smtClean="0">
                <a:solidFill>
                  <a:srgbClr val="1C77A4"/>
                </a:solidFill>
              </a:rPr>
              <a:t>Transform Your Practice and Make More Money</a:t>
            </a:r>
            <a:endParaRPr lang="en-US" sz="4200" b="1" dirty="0">
              <a:solidFill>
                <a:srgbClr val="1C77A4"/>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425" y="2362200"/>
            <a:ext cx="3729789" cy="3543300"/>
          </a:xfrm>
          <a:prstGeom prst="rect">
            <a:avLst/>
          </a:prstGeom>
        </p:spPr>
      </p:pic>
    </p:spTree>
    <p:extLst>
      <p:ext uri="{BB962C8B-B14F-4D97-AF65-F5344CB8AC3E}">
        <p14:creationId xmlns:p14="http://schemas.microsoft.com/office/powerpoint/2010/main" val="2938241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1012" y="914400"/>
            <a:ext cx="8382000" cy="1828800"/>
          </a:xfrm>
          <a:prstGeom prst="rect">
            <a:avLst/>
          </a:prstGeom>
        </p:spPr>
        <p:txBody>
          <a:bodyPr vert="horz" lIns="91440" tIns="45720" rIns="91440" bIns="45720" rtlCol="0" anchor="t">
            <a:normAutofit fontScale="9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200" b="1" dirty="0" smtClean="0">
                <a:solidFill>
                  <a:srgbClr val="1C77A4"/>
                </a:solidFill>
              </a:rPr>
              <a:t>Gut Health and Full-Body Health (Including Mental Health) Go </a:t>
            </a:r>
          </a:p>
          <a:p>
            <a:pPr algn="ctr">
              <a:defRPr/>
            </a:pPr>
            <a:r>
              <a:rPr lang="en-US" sz="4200" b="1" dirty="0" smtClean="0">
                <a:solidFill>
                  <a:srgbClr val="1C77A4"/>
                </a:solidFill>
              </a:rPr>
              <a:t>Hand-In-Hand</a:t>
            </a:r>
            <a:endParaRPr lang="en-US" sz="4200" b="1" dirty="0">
              <a:solidFill>
                <a:srgbClr val="1C77A4"/>
              </a:solidFill>
            </a:endParaRPr>
          </a:p>
        </p:txBody>
      </p:sp>
      <p:pic>
        <p:nvPicPr>
          <p:cNvPr id="30722" name="Picture 2" descr="http://www.micronutrients.com/wp-content/uploads/2013/08/Gut-Bra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819400"/>
            <a:ext cx="3075741"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1000" y="2819400"/>
            <a:ext cx="4419600" cy="2893100"/>
          </a:xfrm>
          <a:prstGeom prst="rect">
            <a:avLst/>
          </a:prstGeom>
          <a:noFill/>
        </p:spPr>
        <p:txBody>
          <a:bodyPr wrap="square" rtlCol="0">
            <a:spAutoFit/>
          </a:bodyPr>
          <a:lstStyle/>
          <a:p>
            <a:r>
              <a:rPr lang="en-US" sz="2600" dirty="0" smtClean="0"/>
              <a:t>By optimizing your patients’ nutrition, you can improve their gut health, boost their brainpower, and even reduce their pain! Nutrition is absolutely foundational for every aspect of health.</a:t>
            </a:r>
            <a:endParaRPr lang="en-US" sz="2600" dirty="0"/>
          </a:p>
        </p:txBody>
      </p:sp>
    </p:spTree>
    <p:extLst>
      <p:ext uri="{BB962C8B-B14F-4D97-AF65-F5344CB8AC3E}">
        <p14:creationId xmlns:p14="http://schemas.microsoft.com/office/powerpoint/2010/main" val="1219386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0"/>
            <a:ext cx="6347713" cy="1320800"/>
          </a:xfrm>
        </p:spPr>
        <p:txBody>
          <a:bodyPr>
            <a:noAutofit/>
          </a:bodyPr>
          <a:lstStyle/>
          <a:p>
            <a:pPr algn="ctr"/>
            <a:r>
              <a:rPr lang="en-US" sz="8200" dirty="0" smtClean="0">
                <a:solidFill>
                  <a:srgbClr val="0070C0"/>
                </a:solidFill>
              </a:rPr>
              <a:t>Thank you!</a:t>
            </a:r>
            <a:endParaRPr lang="en-US" sz="8200" dirty="0">
              <a:solidFill>
                <a:srgbClr val="0070C0"/>
              </a:solidFill>
            </a:endParaRPr>
          </a:p>
        </p:txBody>
      </p:sp>
      <p:sp>
        <p:nvSpPr>
          <p:cNvPr id="3" name="Content Placeholder 2"/>
          <p:cNvSpPr>
            <a:spLocks noGrp="1"/>
          </p:cNvSpPr>
          <p:nvPr>
            <p:ph idx="1"/>
          </p:nvPr>
        </p:nvSpPr>
        <p:spPr>
          <a:xfrm>
            <a:off x="1524000" y="3657600"/>
            <a:ext cx="6347714" cy="990600"/>
          </a:xfrm>
        </p:spPr>
        <p:txBody>
          <a:bodyPr>
            <a:normAutofit fontScale="92500" lnSpcReduction="10000"/>
          </a:bodyPr>
          <a:lstStyle/>
          <a:p>
            <a:pPr marL="0" indent="0" algn="ctr">
              <a:buNone/>
            </a:pPr>
            <a:r>
              <a:rPr lang="en-US" sz="3000" i="1" dirty="0" smtClean="0"/>
              <a:t>Call or Text me with any questions </a:t>
            </a:r>
          </a:p>
          <a:p>
            <a:pPr marL="0" indent="0" algn="ctr">
              <a:buNone/>
            </a:pPr>
            <a:r>
              <a:rPr lang="en-US" sz="3000" i="1" dirty="0" smtClean="0"/>
              <a:t> #801-903-7141</a:t>
            </a:r>
            <a:endParaRPr lang="en-US" sz="3000" i="1" dirty="0"/>
          </a:p>
        </p:txBody>
      </p:sp>
    </p:spTree>
    <p:extLst>
      <p:ext uri="{BB962C8B-B14F-4D97-AF65-F5344CB8AC3E}">
        <p14:creationId xmlns:p14="http://schemas.microsoft.com/office/powerpoint/2010/main" val="123847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7620000" cy="1323439"/>
          </a:xfrm>
          <a:prstGeom prst="rect">
            <a:avLst/>
          </a:prstGeom>
          <a:noFill/>
        </p:spPr>
        <p:txBody>
          <a:bodyPr wrap="square" rtlCol="0">
            <a:spAutoFit/>
          </a:bodyPr>
          <a:lstStyle/>
          <a:p>
            <a:pPr algn="ctr"/>
            <a:r>
              <a:rPr lang="en-US" sz="4000" b="1" dirty="0" smtClean="0">
                <a:solidFill>
                  <a:srgbClr val="1C77A4"/>
                </a:solidFill>
              </a:rPr>
              <a:t>Let’s go on a journey from the brain, mouth, and gut…</a:t>
            </a:r>
            <a:endParaRPr lang="en-US" sz="4000" b="1" dirty="0">
              <a:solidFill>
                <a:srgbClr val="1C77A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395" y="2209800"/>
            <a:ext cx="4737209" cy="338914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819400" y="5715000"/>
            <a:ext cx="4648200" cy="478785"/>
          </a:xfrm>
          <a:prstGeom prst="rect">
            <a:avLst/>
          </a:prstGeom>
          <a:noFill/>
        </p:spPr>
        <p:txBody>
          <a:bodyPr wrap="square" rtlCol="0">
            <a:spAutoFit/>
          </a:bodyPr>
          <a:lstStyle/>
          <a:p>
            <a:pPr>
              <a:lnSpc>
                <a:spcPct val="114000"/>
              </a:lnSpc>
            </a:pPr>
            <a:r>
              <a:rPr lang="en-US" sz="2400" dirty="0" smtClean="0"/>
              <a:t>This is highly scientific. </a:t>
            </a:r>
            <a:endParaRPr lang="en-US" sz="2400" dirty="0"/>
          </a:p>
        </p:txBody>
      </p:sp>
    </p:spTree>
    <p:extLst>
      <p:ext uri="{BB962C8B-B14F-4D97-AF65-F5344CB8AC3E}">
        <p14:creationId xmlns:p14="http://schemas.microsoft.com/office/powerpoint/2010/main" val="32363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8382000" cy="707886"/>
          </a:xfrm>
          <a:prstGeom prst="rect">
            <a:avLst/>
          </a:prstGeom>
          <a:noFill/>
        </p:spPr>
        <p:txBody>
          <a:bodyPr wrap="square" rtlCol="0">
            <a:spAutoFit/>
          </a:bodyPr>
          <a:lstStyle/>
          <a:p>
            <a:pPr algn="ctr"/>
            <a:r>
              <a:rPr lang="en-US" sz="4000" b="1" dirty="0" smtClean="0">
                <a:solidFill>
                  <a:srgbClr val="1C77A4"/>
                </a:solidFill>
              </a:rPr>
              <a:t>Differences in the Brain</a:t>
            </a:r>
            <a:endParaRPr lang="en-US" sz="4000" b="1" dirty="0">
              <a:solidFill>
                <a:srgbClr val="1C77A4"/>
              </a:solidFill>
            </a:endParaRPr>
          </a:p>
        </p:txBody>
      </p:sp>
      <p:sp>
        <p:nvSpPr>
          <p:cNvPr id="5" name="TextBox 4"/>
          <p:cNvSpPr txBox="1"/>
          <p:nvPr/>
        </p:nvSpPr>
        <p:spPr>
          <a:xfrm>
            <a:off x="1905000" y="1981200"/>
            <a:ext cx="6705600" cy="3249929"/>
          </a:xfrm>
          <a:prstGeom prst="rect">
            <a:avLst/>
          </a:prstGeom>
          <a:noFill/>
        </p:spPr>
        <p:txBody>
          <a:bodyPr wrap="square" rtlCol="0">
            <a:spAutoFit/>
          </a:bodyPr>
          <a:lstStyle/>
          <a:p>
            <a:pPr>
              <a:lnSpc>
                <a:spcPct val="114000"/>
              </a:lnSpc>
            </a:pPr>
            <a:r>
              <a:rPr lang="en-US" sz="2400" dirty="0" smtClean="0"/>
              <a:t>Men: You’re either “on” or “off.”</a:t>
            </a:r>
          </a:p>
          <a:p>
            <a:pPr>
              <a:lnSpc>
                <a:spcPct val="114000"/>
              </a:lnSpc>
            </a:pPr>
            <a:endParaRPr lang="en-US" sz="1200" dirty="0" smtClean="0"/>
          </a:p>
          <a:p>
            <a:pPr>
              <a:lnSpc>
                <a:spcPct val="114000"/>
              </a:lnSpc>
            </a:pPr>
            <a:r>
              <a:rPr lang="en-US" sz="2400" dirty="0" smtClean="0"/>
              <a:t>Women have many knobs because they work out of two hemispheres and have more </a:t>
            </a:r>
          </a:p>
          <a:p>
            <a:pPr>
              <a:lnSpc>
                <a:spcPct val="114000"/>
              </a:lnSpc>
            </a:pPr>
            <a:r>
              <a:rPr lang="en-US" sz="2400" dirty="0"/>
              <a:t> </a:t>
            </a:r>
            <a:r>
              <a:rPr lang="en-US" sz="2400" dirty="0" smtClean="0"/>
              <a:t>                                       connections </a:t>
            </a:r>
          </a:p>
          <a:p>
            <a:pPr>
              <a:lnSpc>
                <a:spcPct val="114000"/>
              </a:lnSpc>
            </a:pPr>
            <a:r>
              <a:rPr lang="en-US" sz="2400" dirty="0"/>
              <a:t> </a:t>
            </a:r>
            <a:r>
              <a:rPr lang="en-US" sz="2400" dirty="0" smtClean="0"/>
              <a:t>                                       between both sides.</a:t>
            </a:r>
          </a:p>
          <a:p>
            <a:pPr>
              <a:lnSpc>
                <a:spcPct val="114000"/>
              </a:lnSpc>
            </a:pPr>
            <a:r>
              <a:rPr lang="en-US" sz="2400" dirty="0"/>
              <a:t> </a:t>
            </a:r>
            <a:r>
              <a:rPr lang="en-US" sz="2400" dirty="0" smtClean="0"/>
              <a:t>                                       This makes them </a:t>
            </a:r>
          </a:p>
          <a:p>
            <a:pPr>
              <a:lnSpc>
                <a:spcPct val="114000"/>
              </a:lnSpc>
            </a:pPr>
            <a:r>
              <a:rPr lang="en-US" sz="2400" dirty="0"/>
              <a:t> </a:t>
            </a:r>
            <a:r>
              <a:rPr lang="en-US" sz="2400" dirty="0" smtClean="0"/>
              <a:t>                                       better </a:t>
            </a:r>
            <a:r>
              <a:rPr lang="en-US" sz="2400" dirty="0" err="1" smtClean="0"/>
              <a:t>multitaskers</a:t>
            </a:r>
            <a:r>
              <a:rPr lang="en-US" sz="2400" dirty="0" smtClean="0"/>
              <a:t>.</a:t>
            </a:r>
            <a:endParaRPr lang="en-US"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1957" r="41958" b="64026"/>
          <a:stretch/>
        </p:blipFill>
        <p:spPr>
          <a:xfrm>
            <a:off x="685800" y="2101696"/>
            <a:ext cx="762000" cy="12192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2719"/>
          <a:stretch/>
        </p:blipFill>
        <p:spPr>
          <a:xfrm>
            <a:off x="609600" y="3657600"/>
            <a:ext cx="4737209" cy="19413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381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28" y="762000"/>
            <a:ext cx="8382000" cy="1323439"/>
          </a:xfrm>
          <a:prstGeom prst="rect">
            <a:avLst/>
          </a:prstGeom>
          <a:noFill/>
        </p:spPr>
        <p:txBody>
          <a:bodyPr wrap="square" rtlCol="0">
            <a:spAutoFit/>
          </a:bodyPr>
          <a:lstStyle/>
          <a:p>
            <a:pPr algn="ctr"/>
            <a:r>
              <a:rPr lang="en-US" sz="4000" b="1" dirty="0" smtClean="0">
                <a:solidFill>
                  <a:srgbClr val="1C77A4"/>
                </a:solidFill>
              </a:rPr>
              <a:t>Addictive Behaviors </a:t>
            </a:r>
          </a:p>
          <a:p>
            <a:pPr algn="ctr"/>
            <a:r>
              <a:rPr lang="en-US" sz="4000" b="1" dirty="0" smtClean="0">
                <a:solidFill>
                  <a:srgbClr val="1C77A4"/>
                </a:solidFill>
              </a:rPr>
              <a:t>You Aren’t Even Aware of…</a:t>
            </a:r>
            <a:endParaRPr lang="en-US" sz="4000" b="1" dirty="0">
              <a:solidFill>
                <a:srgbClr val="1C77A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14600"/>
            <a:ext cx="3463577" cy="261433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038600" y="2209800"/>
            <a:ext cx="4953000" cy="3565784"/>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en-US" sz="2200" dirty="0" smtClean="0"/>
              <a:t>Red/orange is the reward center of the brain. It lights up when dopamine neurotransmitters link up with dopamine receptors. </a:t>
            </a:r>
          </a:p>
          <a:p>
            <a:pPr marL="342900" indent="-342900">
              <a:lnSpc>
                <a:spcPct val="114000"/>
              </a:lnSpc>
              <a:buFont typeface="Arial" panose="020B0604020202020204" pitchFamily="34" charset="0"/>
              <a:buChar char="•"/>
            </a:pPr>
            <a:r>
              <a:rPr lang="en-US" sz="2200" dirty="0" smtClean="0"/>
              <a:t>The same centers in the brain light up with substance abuse (whether with food or with drugs). </a:t>
            </a:r>
          </a:p>
          <a:p>
            <a:pPr marL="342900" indent="-342900">
              <a:lnSpc>
                <a:spcPct val="114000"/>
              </a:lnSpc>
              <a:buFont typeface="Arial" panose="020B0604020202020204" pitchFamily="34" charset="0"/>
              <a:buChar char="•"/>
            </a:pPr>
            <a:r>
              <a:rPr lang="en-US" sz="2200" dirty="0" smtClean="0"/>
              <a:t>This </a:t>
            </a:r>
            <a:r>
              <a:rPr lang="en-US" sz="2200" i="1" dirty="0" smtClean="0"/>
              <a:t>is </a:t>
            </a:r>
            <a:r>
              <a:rPr lang="en-US" sz="2200" dirty="0" smtClean="0"/>
              <a:t>reversible. We have all the answers.</a:t>
            </a:r>
            <a:endParaRPr lang="en-US" sz="2200" dirty="0"/>
          </a:p>
        </p:txBody>
      </p:sp>
    </p:spTree>
    <p:extLst>
      <p:ext uri="{BB962C8B-B14F-4D97-AF65-F5344CB8AC3E}">
        <p14:creationId xmlns:p14="http://schemas.microsoft.com/office/powerpoint/2010/main" val="418963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online.com/eol_images/Entire_Site/2013916/rs_560x415-131016111620-1024.oreo.cm.101613.jpg"/>
          <p:cNvPicPr>
            <a:picLocks noChangeAspect="1" noChangeArrowheads="1"/>
          </p:cNvPicPr>
          <p:nvPr/>
        </p:nvPicPr>
        <p:blipFill rotWithShape="1">
          <a:blip r:embed="rId2">
            <a:extLst>
              <a:ext uri="{28A0092B-C50C-407E-A947-70E740481C1C}">
                <a14:useLocalDpi xmlns:a14="http://schemas.microsoft.com/office/drawing/2010/main" val="0"/>
              </a:ext>
            </a:extLst>
          </a:blip>
          <a:srcRect r="17460"/>
          <a:stretch/>
        </p:blipFill>
        <p:spPr bwMode="auto">
          <a:xfrm>
            <a:off x="4724400" y="2017955"/>
            <a:ext cx="3878317" cy="3486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117" y="990600"/>
            <a:ext cx="8382000" cy="646331"/>
          </a:xfrm>
          <a:prstGeom prst="rect">
            <a:avLst/>
          </a:prstGeom>
          <a:noFill/>
        </p:spPr>
        <p:txBody>
          <a:bodyPr wrap="square" rtlCol="0">
            <a:spAutoFit/>
          </a:bodyPr>
          <a:lstStyle/>
          <a:p>
            <a:pPr algn="ctr"/>
            <a:r>
              <a:rPr lang="en-US" sz="3600" b="1" dirty="0" smtClean="0">
                <a:solidFill>
                  <a:srgbClr val="1C77A4"/>
                </a:solidFill>
              </a:rPr>
              <a:t>Sugar Is More Addictive Than Cocaine</a:t>
            </a:r>
            <a:endParaRPr lang="en-US" sz="3600" b="1" dirty="0">
              <a:solidFill>
                <a:srgbClr val="1C77A4"/>
              </a:solidFill>
            </a:endParaRPr>
          </a:p>
        </p:txBody>
      </p:sp>
      <p:sp>
        <p:nvSpPr>
          <p:cNvPr id="5" name="TextBox 4"/>
          <p:cNvSpPr txBox="1"/>
          <p:nvPr/>
        </p:nvSpPr>
        <p:spPr>
          <a:xfrm>
            <a:off x="685800" y="1740665"/>
            <a:ext cx="5181600" cy="1829090"/>
          </a:xfrm>
          <a:prstGeom prst="rect">
            <a:avLst/>
          </a:prstGeom>
          <a:noFill/>
        </p:spPr>
        <p:txBody>
          <a:bodyPr wrap="square" rtlCol="0">
            <a:spAutoFit/>
          </a:bodyPr>
          <a:lstStyle/>
          <a:p>
            <a:pPr>
              <a:lnSpc>
                <a:spcPct val="114000"/>
              </a:lnSpc>
            </a:pPr>
            <a:r>
              <a:rPr lang="en-US" sz="2200" dirty="0" smtClean="0"/>
              <a:t>Study on Oreos in rats:</a:t>
            </a:r>
          </a:p>
          <a:p>
            <a:pPr>
              <a:lnSpc>
                <a:spcPct val="114000"/>
              </a:lnSpc>
            </a:pPr>
            <a:endParaRPr lang="en-US" sz="300" dirty="0" smtClean="0"/>
          </a:p>
          <a:p>
            <a:pPr marL="342900" indent="-342900">
              <a:lnSpc>
                <a:spcPct val="114000"/>
              </a:lnSpc>
              <a:buFont typeface="Arial" panose="020B0604020202020204" pitchFamily="34" charset="0"/>
              <a:buChar char="•"/>
            </a:pPr>
            <a:r>
              <a:rPr lang="en-US" sz="2200" dirty="0" smtClean="0"/>
              <a:t>One group injected with morphine.</a:t>
            </a:r>
          </a:p>
          <a:p>
            <a:pPr marL="342900" indent="-342900">
              <a:lnSpc>
                <a:spcPct val="114000"/>
              </a:lnSpc>
              <a:buFont typeface="Arial" panose="020B0604020202020204" pitchFamily="34" charset="0"/>
              <a:buChar char="•"/>
            </a:pPr>
            <a:r>
              <a:rPr lang="en-US" sz="2200" dirty="0" smtClean="0"/>
              <a:t>One group injected with cocaine. </a:t>
            </a:r>
          </a:p>
          <a:p>
            <a:pPr marL="342900" indent="-342900">
              <a:lnSpc>
                <a:spcPct val="114000"/>
              </a:lnSpc>
              <a:buFont typeface="Arial" panose="020B0604020202020204" pitchFamily="34" charset="0"/>
              <a:buChar char="•"/>
            </a:pPr>
            <a:r>
              <a:rPr lang="en-US" sz="2200" dirty="0" smtClean="0"/>
              <a:t>One group offered an Oreo.</a:t>
            </a:r>
          </a:p>
          <a:p>
            <a:pPr>
              <a:lnSpc>
                <a:spcPct val="114000"/>
              </a:lnSpc>
            </a:pPr>
            <a:endParaRPr lang="en-US" sz="600" dirty="0" smtClean="0"/>
          </a:p>
        </p:txBody>
      </p:sp>
      <p:sp>
        <p:nvSpPr>
          <p:cNvPr id="3" name="TextBox 2"/>
          <p:cNvSpPr txBox="1"/>
          <p:nvPr/>
        </p:nvSpPr>
        <p:spPr>
          <a:xfrm>
            <a:off x="712076" y="3435512"/>
            <a:ext cx="4800600" cy="3193888"/>
          </a:xfrm>
          <a:prstGeom prst="rect">
            <a:avLst/>
          </a:prstGeom>
          <a:noFill/>
        </p:spPr>
        <p:txBody>
          <a:bodyPr wrap="square" rtlCol="0">
            <a:spAutoFit/>
          </a:bodyPr>
          <a:lstStyle/>
          <a:p>
            <a:pPr>
              <a:lnSpc>
                <a:spcPct val="114000"/>
              </a:lnSpc>
            </a:pPr>
            <a:r>
              <a:rPr lang="en-US" sz="2200" dirty="0"/>
              <a:t>Researchers </a:t>
            </a:r>
            <a:r>
              <a:rPr lang="en-US" sz="2200" dirty="0" smtClean="0"/>
              <a:t>then measured </a:t>
            </a:r>
            <a:r>
              <a:rPr lang="en-US" sz="2200" dirty="0"/>
              <a:t>the pleasure center of the brain. </a:t>
            </a:r>
            <a:r>
              <a:rPr lang="en-US" sz="2200" dirty="0" smtClean="0"/>
              <a:t>The rats that had eaten Oreos had more </a:t>
            </a:r>
            <a:r>
              <a:rPr lang="en-US" sz="2200" dirty="0"/>
              <a:t>activity in this region than </a:t>
            </a:r>
            <a:r>
              <a:rPr lang="en-US" sz="2200" dirty="0" smtClean="0"/>
              <a:t>those injected with cocaine </a:t>
            </a:r>
            <a:r>
              <a:rPr lang="en-US" sz="2200" dirty="0"/>
              <a:t>or morphine</a:t>
            </a:r>
            <a:r>
              <a:rPr lang="en-US" sz="2200" dirty="0" smtClean="0"/>
              <a:t>. Also, rats given Oreos went straight for the cream filling!</a:t>
            </a:r>
            <a:endParaRPr lang="en-US" sz="2200" dirty="0"/>
          </a:p>
          <a:p>
            <a:endParaRPr lang="en-US" sz="2200" dirty="0"/>
          </a:p>
        </p:txBody>
      </p:sp>
    </p:spTree>
    <p:extLst>
      <p:ext uri="{BB962C8B-B14F-4D97-AF65-F5344CB8AC3E}">
        <p14:creationId xmlns:p14="http://schemas.microsoft.com/office/powerpoint/2010/main" val="280632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117" y="953869"/>
            <a:ext cx="8382000" cy="646331"/>
          </a:xfrm>
          <a:prstGeom prst="rect">
            <a:avLst/>
          </a:prstGeom>
          <a:noFill/>
        </p:spPr>
        <p:txBody>
          <a:bodyPr wrap="square" rtlCol="0">
            <a:spAutoFit/>
          </a:bodyPr>
          <a:lstStyle/>
          <a:p>
            <a:pPr algn="ctr"/>
            <a:r>
              <a:rPr lang="en-US" sz="3600" b="1" dirty="0" smtClean="0">
                <a:solidFill>
                  <a:srgbClr val="1C77A4"/>
                </a:solidFill>
              </a:rPr>
              <a:t>The Gut and the Mind are Intertwined</a:t>
            </a:r>
            <a:endParaRPr lang="en-US" sz="3600" b="1" dirty="0">
              <a:solidFill>
                <a:srgbClr val="1C77A4"/>
              </a:solidFill>
            </a:endParaRPr>
          </a:p>
        </p:txBody>
      </p:sp>
      <p:sp>
        <p:nvSpPr>
          <p:cNvPr id="5" name="TextBox 4"/>
          <p:cNvSpPr txBox="1"/>
          <p:nvPr/>
        </p:nvSpPr>
        <p:spPr>
          <a:xfrm>
            <a:off x="3429000" y="1828800"/>
            <a:ext cx="5479593" cy="4322081"/>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en-US" sz="2200" dirty="0" smtClean="0"/>
              <a:t>Problem: When our brain is addicted, we want to put something in our mouth that will give us pleasure. We chew quickly, swallow, and go straight for another bite. </a:t>
            </a:r>
          </a:p>
          <a:p>
            <a:pPr marL="342900" indent="-342900">
              <a:lnSpc>
                <a:spcPct val="114000"/>
              </a:lnSpc>
              <a:buFont typeface="Arial" panose="020B0604020202020204" pitchFamily="34" charset="0"/>
              <a:buChar char="•"/>
            </a:pPr>
            <a:r>
              <a:rPr lang="en-US" sz="2200" dirty="0"/>
              <a:t>The gut is the catch-all for what we mentally desire. </a:t>
            </a:r>
            <a:r>
              <a:rPr lang="en-US" sz="2200" dirty="0" smtClean="0"/>
              <a:t>It </a:t>
            </a:r>
            <a:r>
              <a:rPr lang="en-US" sz="2200" dirty="0"/>
              <a:t>changes our physiological state. </a:t>
            </a:r>
            <a:r>
              <a:rPr lang="en-US" sz="2200" dirty="0" smtClean="0"/>
              <a:t>If </a:t>
            </a:r>
            <a:r>
              <a:rPr lang="en-US" sz="2200" dirty="0"/>
              <a:t>we can’t control it, we may become someone that we (and other people) hate. </a:t>
            </a:r>
          </a:p>
          <a:p>
            <a:pPr>
              <a:lnSpc>
                <a:spcPct val="114000"/>
              </a:lnSpc>
            </a:pPr>
            <a:endParaRPr lang="en-US" sz="23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828800"/>
            <a:ext cx="2665924" cy="40007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176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4"/>
          <p:cNvSpPr txBox="1">
            <a:spLocks noChangeArrowheads="1"/>
          </p:cNvSpPr>
          <p:nvPr/>
        </p:nvSpPr>
        <p:spPr bwMode="auto">
          <a:xfrm rot="5223461">
            <a:off x="228600" y="6019800"/>
            <a:ext cx="609600" cy="368300"/>
          </a:xfrm>
          <a:prstGeom prst="rect">
            <a:avLst/>
          </a:prstGeom>
          <a:solidFill>
            <a:schemeClr val="bg1"/>
          </a:solidFill>
          <a:ln w="9525">
            <a:noFill/>
            <a:miter lim="800000"/>
            <a:headEnd/>
            <a:tailEnd/>
          </a:ln>
        </p:spPr>
        <p:txBody>
          <a:bodyPr>
            <a:spAutoFit/>
          </a:bodyPr>
          <a:lstStyle/>
          <a:p>
            <a:endParaRPr lang="en-US"/>
          </a:p>
        </p:txBody>
      </p:sp>
      <p:sp>
        <p:nvSpPr>
          <p:cNvPr id="14342" name="Title 1"/>
          <p:cNvSpPr>
            <a:spLocks noGrp="1"/>
          </p:cNvSpPr>
          <p:nvPr>
            <p:ph type="title"/>
          </p:nvPr>
        </p:nvSpPr>
        <p:spPr>
          <a:xfrm>
            <a:off x="304800" y="762000"/>
            <a:ext cx="8382000" cy="762000"/>
          </a:xfrm>
        </p:spPr>
        <p:txBody>
          <a:bodyPr anchor="t">
            <a:normAutofit/>
          </a:bodyPr>
          <a:lstStyle/>
          <a:p>
            <a:pPr lvl="0" algn="ctr">
              <a:defRPr/>
            </a:pPr>
            <a:r>
              <a:rPr lang="en-US" sz="4200" b="1" dirty="0" smtClean="0">
                <a:solidFill>
                  <a:srgbClr val="1C77A4"/>
                </a:solidFill>
              </a:rPr>
              <a:t>The Thoughtful Bowel</a:t>
            </a:r>
            <a:endParaRPr lang="en-US" sz="4200" b="1" dirty="0">
              <a:solidFill>
                <a:srgbClr val="1C77A4"/>
              </a:solidFill>
            </a:endParaRPr>
          </a:p>
        </p:txBody>
      </p:sp>
      <p:sp>
        <p:nvSpPr>
          <p:cNvPr id="3" name="Rectangle 2"/>
          <p:cNvSpPr/>
          <p:nvPr/>
        </p:nvSpPr>
        <p:spPr>
          <a:xfrm>
            <a:off x="3810000" y="1676400"/>
            <a:ext cx="5029200" cy="4330416"/>
          </a:xfrm>
          <a:prstGeom prst="rect">
            <a:avLst/>
          </a:prstGeom>
        </p:spPr>
        <p:txBody>
          <a:bodyPr wrap="square">
            <a:spAutoFit/>
          </a:bodyPr>
          <a:lstStyle/>
          <a:p>
            <a:pPr marL="342900" indent="-342900">
              <a:lnSpc>
                <a:spcPct val="115000"/>
              </a:lnSpc>
              <a:buFont typeface="Arial"/>
              <a:buChar char="•"/>
            </a:pPr>
            <a:r>
              <a:rPr lang="en-US" sz="2400" dirty="0" smtClean="0">
                <a:ea typeface="Calibri"/>
                <a:cs typeface="Arial"/>
              </a:rPr>
              <a:t>We </a:t>
            </a:r>
            <a:r>
              <a:rPr lang="en-US" sz="2400" dirty="0">
                <a:ea typeface="Calibri"/>
                <a:cs typeface="Arial"/>
              </a:rPr>
              <a:t>now know that there is </a:t>
            </a:r>
            <a:r>
              <a:rPr lang="en-US" sz="2400" i="1" dirty="0">
                <a:ea typeface="Calibri"/>
                <a:cs typeface="Arial"/>
              </a:rPr>
              <a:t>a brain in the bowel.</a:t>
            </a:r>
          </a:p>
          <a:p>
            <a:pPr marL="342900" indent="-342900">
              <a:lnSpc>
                <a:spcPct val="115000"/>
              </a:lnSpc>
              <a:buFont typeface="Arial"/>
              <a:buChar char="•"/>
            </a:pPr>
            <a:r>
              <a:rPr lang="en-US" sz="2400" dirty="0" smtClean="0">
                <a:ea typeface="Calibri"/>
                <a:cs typeface="Arial"/>
              </a:rPr>
              <a:t>The gut </a:t>
            </a:r>
            <a:r>
              <a:rPr lang="en-US" sz="2400" dirty="0">
                <a:ea typeface="Calibri"/>
                <a:cs typeface="Arial"/>
              </a:rPr>
              <a:t>is more intellectual than the heart and may have a greater capacity for “feeling.”</a:t>
            </a:r>
          </a:p>
          <a:p>
            <a:pPr marL="342900" indent="-342900">
              <a:lnSpc>
                <a:spcPct val="115000"/>
              </a:lnSpc>
              <a:buFont typeface="Arial"/>
              <a:buChar char="•"/>
            </a:pPr>
            <a:r>
              <a:rPr lang="en-US" sz="2400" dirty="0" smtClean="0">
                <a:ea typeface="Calibri"/>
                <a:cs typeface="Arial"/>
              </a:rPr>
              <a:t>It </a:t>
            </a:r>
            <a:r>
              <a:rPr lang="en-US" sz="2400" dirty="0">
                <a:ea typeface="Calibri"/>
                <a:cs typeface="Arial"/>
              </a:rPr>
              <a:t>is the only organ that contains an intrinsic nervous system that is able to mediate reflexes in the complete absence of input from the brain or spinal cord. </a:t>
            </a:r>
            <a:endParaRPr lang="en-US" sz="2400" dirty="0">
              <a:effectLst/>
              <a:ea typeface="Calibri"/>
              <a:cs typeface="Arial"/>
            </a:endParaRPr>
          </a:p>
        </p:txBody>
      </p:sp>
      <p:pic>
        <p:nvPicPr>
          <p:cNvPr id="2" name="Picture 1" descr="brain_in_stomach_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47" y="2066121"/>
            <a:ext cx="3276600"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8988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83D47FF7-11E3-46B3-B6C8-47182CAB036F}" vid="{767691FB-7488-4E78-BF6D-2C8939C82C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Template>
  <TotalTime>2656</TotalTime>
  <Words>1727</Words>
  <Application>Microsoft Office PowerPoint</Application>
  <PresentationFormat>On-screen Show (4:3)</PresentationFormat>
  <Paragraphs>173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Summit Theme2</vt:lpstr>
      <vt:lpstr>Hacked, Hooked, and Hijacked -The Importance of the Gut Brain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Thoughtful Bowel</vt:lpstr>
      <vt:lpstr>Enteric Nervous System (ENS)</vt:lpstr>
      <vt:lpstr>Enteric Nervous System (ENS)</vt:lpstr>
      <vt:lpstr>PowerPoint Presentation</vt:lpstr>
      <vt:lpstr>Gut Health Effects</vt:lpstr>
      <vt:lpstr>What’s Working Against You  Calorie Consumption</vt:lpstr>
      <vt:lpstr>The Wisdom of Michael Moss</vt:lpstr>
      <vt:lpstr>The Wisdom of Michael Moss</vt:lpstr>
      <vt:lpstr>False Advertisements</vt:lpstr>
      <vt:lpstr>Ancient Wisdom</vt:lpstr>
      <vt:lpstr>Ancient Wisdom</vt:lpstr>
      <vt:lpstr>Basic Healthy Diet</vt:lpstr>
      <vt:lpstr>Basic Healthy Diet</vt:lpstr>
      <vt:lpstr>Dealing with Cravings and Impulse Control: Appetite-Satiating Amino Acids</vt:lpstr>
      <vt:lpstr>Dealing with Cravings and Impulse Control</vt:lpstr>
      <vt:lpstr>Dealing with Cravings and Impulse Control</vt:lpstr>
      <vt:lpstr>Dealing with Cravings and Impulse Control</vt:lpstr>
      <vt:lpstr>Dealing with Cravings and Impulse Control</vt:lpstr>
      <vt:lpstr>A New Disease</vt:lpstr>
      <vt:lpstr>Supplementation for Adrenal Calming</vt:lpstr>
      <vt:lpstr>Supplementation for Adrenal Calming</vt:lpstr>
      <vt:lpstr>Supplementation for Adrenal Calming</vt:lpstr>
      <vt:lpstr>Back to Sleep for Better Health</vt:lpstr>
      <vt:lpstr>Back to Sleep</vt:lpstr>
      <vt:lpstr>Serotonin Support</vt:lpstr>
      <vt:lpstr>PowerPoint Presentation</vt:lpstr>
      <vt:lpstr>PowerPoint Presentation</vt:lpstr>
      <vt:lpstr>PowerPoint Presentation</vt:lpstr>
      <vt:lpstr>PowerPoint Presentation</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Lighthouse</dc:creator>
  <cp:lastModifiedBy>Joe</cp:lastModifiedBy>
  <cp:revision>334</cp:revision>
  <cp:lastPrinted>2015-02-03T17:36:07Z</cp:lastPrinted>
  <dcterms:created xsi:type="dcterms:W3CDTF">2014-11-10T20:49:45Z</dcterms:created>
  <dcterms:modified xsi:type="dcterms:W3CDTF">2017-06-27T15:57:10Z</dcterms:modified>
</cp:coreProperties>
</file>