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57" r:id="rId3"/>
    <p:sldId id="430" r:id="rId4"/>
    <p:sldId id="393" r:id="rId5"/>
    <p:sldId id="411" r:id="rId6"/>
    <p:sldId id="423" r:id="rId7"/>
    <p:sldId id="425" r:id="rId8"/>
    <p:sldId id="429" r:id="rId9"/>
    <p:sldId id="428" r:id="rId10"/>
    <p:sldId id="427" r:id="rId11"/>
    <p:sldId id="416" r:id="rId12"/>
    <p:sldId id="426" r:id="rId13"/>
    <p:sldId id="431" r:id="rId14"/>
    <p:sldId id="432" r:id="rId15"/>
    <p:sldId id="433" r:id="rId16"/>
    <p:sldId id="446" r:id="rId17"/>
    <p:sldId id="434" r:id="rId18"/>
    <p:sldId id="435" r:id="rId19"/>
    <p:sldId id="436" r:id="rId20"/>
    <p:sldId id="410" r:id="rId21"/>
    <p:sldId id="422" r:id="rId22"/>
    <p:sldId id="441" r:id="rId23"/>
    <p:sldId id="440" r:id="rId24"/>
    <p:sldId id="439" r:id="rId25"/>
    <p:sldId id="438" r:id="rId26"/>
    <p:sldId id="445" r:id="rId27"/>
    <p:sldId id="437" r:id="rId28"/>
    <p:sldId id="442" r:id="rId29"/>
    <p:sldId id="443" r:id="rId3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97B89E-E78B-4854-8BE4-51D27772652A}">
          <p14:sldIdLst>
            <p14:sldId id="256"/>
            <p14:sldId id="257"/>
            <p14:sldId id="430"/>
            <p14:sldId id="393"/>
            <p14:sldId id="411"/>
            <p14:sldId id="423"/>
            <p14:sldId id="425"/>
            <p14:sldId id="429"/>
            <p14:sldId id="428"/>
            <p14:sldId id="427"/>
            <p14:sldId id="416"/>
            <p14:sldId id="426"/>
            <p14:sldId id="431"/>
            <p14:sldId id="432"/>
            <p14:sldId id="433"/>
            <p14:sldId id="446"/>
            <p14:sldId id="434"/>
            <p14:sldId id="435"/>
            <p14:sldId id="436"/>
            <p14:sldId id="410"/>
            <p14:sldId id="422"/>
            <p14:sldId id="441"/>
            <p14:sldId id="440"/>
            <p14:sldId id="439"/>
            <p14:sldId id="438"/>
            <p14:sldId id="445"/>
            <p14:sldId id="437"/>
            <p14:sldId id="442"/>
            <p14:sldId id="44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7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9" autoAdjust="0"/>
    <p:restoredTop sz="94660" autoAdjust="0"/>
  </p:normalViewPr>
  <p:slideViewPr>
    <p:cSldViewPr snapToGrid="0">
      <p:cViewPr>
        <p:scale>
          <a:sx n="75" d="100"/>
          <a:sy n="75" d="100"/>
        </p:scale>
        <p:origin x="-1896" y="-462"/>
      </p:cViewPr>
      <p:guideLst>
        <p:guide orient="horz" pos="2160"/>
        <p:guide pos="2880"/>
      </p:guideLst>
    </p:cSldViewPr>
  </p:slideViewPr>
  <p:outlineViewPr>
    <p:cViewPr>
      <p:scale>
        <a:sx n="33" d="100"/>
        <a:sy n="33" d="100"/>
      </p:scale>
      <p:origin x="0" y="34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5C7F8F78-2AC4-467C-A055-38E2B695F65F}" type="datetimeFigureOut">
              <a:rPr lang="en-US" smtClean="0"/>
              <a:t>3/1/2016</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1FCF018A-CF5B-419F-8B92-4EB5FD3416E7}" type="slidenum">
              <a:rPr lang="en-US" smtClean="0"/>
              <a:t>‹#›</a:t>
            </a:fld>
            <a:endParaRPr lang="en-US"/>
          </a:p>
        </p:txBody>
      </p:sp>
    </p:spTree>
    <p:extLst>
      <p:ext uri="{BB962C8B-B14F-4D97-AF65-F5344CB8AC3E}">
        <p14:creationId xmlns:p14="http://schemas.microsoft.com/office/powerpoint/2010/main" val="1166099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FA9EE88-52A6-4DEA-B2D6-1F357986D165}" type="datetimeFigureOut">
              <a:rPr lang="en-US" smtClean="0"/>
              <a:t>3/1/2016</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C8FEF65-A512-4AE1-8B81-B7DA49CFC200}" type="slidenum">
              <a:rPr lang="en-US" smtClean="0"/>
              <a:t>‹#›</a:t>
            </a:fld>
            <a:endParaRPr lang="en-US"/>
          </a:p>
        </p:txBody>
      </p:sp>
    </p:spTree>
    <p:extLst>
      <p:ext uri="{BB962C8B-B14F-4D97-AF65-F5344CB8AC3E}">
        <p14:creationId xmlns:p14="http://schemas.microsoft.com/office/powerpoint/2010/main" val="145718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70544" y="1146427"/>
            <a:ext cx="7202913" cy="878993"/>
          </a:xfrm>
        </p:spPr>
        <p:txBody>
          <a:bodyPr anchor="b">
            <a:noAutofit/>
          </a:bodyPr>
          <a:lstStyle>
            <a:lvl1pPr algn="l">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70544" y="2222847"/>
            <a:ext cx="7202913" cy="3824662"/>
          </a:xfrm>
        </p:spPr>
        <p:txBody>
          <a:bodyPr anchor="t"/>
          <a:lstStyle>
            <a:lvl1pPr marL="0" indent="0" algn="l">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837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273" y="1098325"/>
            <a:ext cx="7647708" cy="112634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31273" y="2337955"/>
            <a:ext cx="7647708" cy="35901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826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997528"/>
            <a:ext cx="7796644" cy="93287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2160589"/>
            <a:ext cx="3764972"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4346" y="2160590"/>
            <a:ext cx="377190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4806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831273" y="1098325"/>
            <a:ext cx="764770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1274" y="2419126"/>
            <a:ext cx="7647707" cy="37634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775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8.jp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91928"/>
            <a:ext cx="8732297" cy="2062103"/>
          </a:xfrm>
          <a:prstGeom prst="rect">
            <a:avLst/>
          </a:prstGeom>
          <a:noFill/>
        </p:spPr>
        <p:txBody>
          <a:bodyPr wrap="square" rtlCol="0">
            <a:spAutoFit/>
          </a:bodyPr>
          <a:lstStyle/>
          <a:p>
            <a:pPr algn="r"/>
            <a:r>
              <a:rPr lang="en-US" sz="5200" b="1" dirty="0" smtClean="0">
                <a:solidFill>
                  <a:srgbClr val="0070C0"/>
                </a:solidFill>
              </a:rPr>
              <a:t>Quick Start Kits:</a:t>
            </a:r>
          </a:p>
          <a:p>
            <a:pPr algn="r"/>
            <a:r>
              <a:rPr lang="en-US" sz="5200" b="1" dirty="0">
                <a:solidFill>
                  <a:srgbClr val="0070C0"/>
                </a:solidFill>
              </a:rPr>
              <a:t>7, 14 &amp; 21 </a:t>
            </a:r>
            <a:r>
              <a:rPr lang="en-US" sz="5200" b="1" dirty="0" smtClean="0">
                <a:solidFill>
                  <a:srgbClr val="0070C0"/>
                </a:solidFill>
              </a:rPr>
              <a:t>Day Options </a:t>
            </a:r>
          </a:p>
          <a:p>
            <a:pPr algn="r"/>
            <a:r>
              <a:rPr lang="en-US" sz="2400" b="1" dirty="0" smtClean="0">
                <a:solidFill>
                  <a:srgbClr val="0070C0"/>
                </a:solidFill>
              </a:rPr>
              <a:t>Product Education and Sales Training</a:t>
            </a:r>
          </a:p>
        </p:txBody>
      </p:sp>
      <p:sp>
        <p:nvSpPr>
          <p:cNvPr id="3" name="Title 1"/>
          <p:cNvSpPr>
            <a:spLocks noGrp="1"/>
          </p:cNvSpPr>
          <p:nvPr>
            <p:ph type="ctrTitle"/>
          </p:nvPr>
        </p:nvSpPr>
        <p:spPr>
          <a:xfrm>
            <a:off x="-38898" y="2324100"/>
            <a:ext cx="8627850" cy="1108365"/>
          </a:xfrm>
        </p:spPr>
        <p:txBody>
          <a:bodyPr/>
          <a:lstStyle/>
          <a:p>
            <a:pPr algn="r"/>
            <a:r>
              <a:rPr lang="en-US" sz="6200" b="1" dirty="0" smtClean="0">
                <a:solidFill>
                  <a:srgbClr val="1C77A4"/>
                </a:solidFill>
              </a:rPr>
              <a:t/>
            </a:r>
            <a:br>
              <a:rPr lang="en-US" sz="6200" b="1" dirty="0" smtClean="0">
                <a:solidFill>
                  <a:srgbClr val="1C77A4"/>
                </a:solidFill>
              </a:rPr>
            </a:br>
            <a:endParaRPr lang="en-US" sz="3600" b="1" dirty="0">
              <a:solidFill>
                <a:srgbClr val="1C77A4"/>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6955" y="3263900"/>
            <a:ext cx="1482670" cy="1953492"/>
          </a:xfrm>
          <a:prstGeom prst="rect">
            <a:avLst/>
          </a:prstGeom>
        </p:spPr>
      </p:pic>
      <p:sp>
        <p:nvSpPr>
          <p:cNvPr id="6" name="Rectangle 5"/>
          <p:cNvSpPr/>
          <p:nvPr/>
        </p:nvSpPr>
        <p:spPr>
          <a:xfrm>
            <a:off x="1769053" y="5275125"/>
            <a:ext cx="6743699" cy="892552"/>
          </a:xfrm>
          <a:prstGeom prst="rect">
            <a:avLst/>
          </a:prstGeom>
        </p:spPr>
        <p:txBody>
          <a:bodyPr wrap="square">
            <a:spAutoFit/>
          </a:bodyPr>
          <a:lstStyle/>
          <a:p>
            <a:pPr algn="r"/>
            <a:r>
              <a:rPr lang="en-US" sz="2000" b="1" i="1" dirty="0" err="1" smtClean="0">
                <a:solidFill>
                  <a:srgbClr val="0070C0"/>
                </a:solidFill>
              </a:rPr>
              <a:t>Shar</a:t>
            </a:r>
            <a:r>
              <a:rPr lang="en-US" sz="2000" b="1" i="1" dirty="0" smtClean="0">
                <a:solidFill>
                  <a:srgbClr val="0070C0"/>
                </a:solidFill>
              </a:rPr>
              <a:t> Lewis</a:t>
            </a:r>
            <a:endParaRPr lang="en-US" sz="1600" b="1" i="1" dirty="0" smtClean="0">
              <a:solidFill>
                <a:srgbClr val="0070C0"/>
              </a:solidFill>
            </a:endParaRPr>
          </a:p>
          <a:p>
            <a:pPr algn="r"/>
            <a:r>
              <a:rPr lang="en-US" sz="1600" i="1" dirty="0" smtClean="0"/>
              <a:t>Club Reduce Consultant</a:t>
            </a:r>
          </a:p>
          <a:p>
            <a:pPr algn="r"/>
            <a:r>
              <a:rPr lang="en-US" sz="1600" i="1" dirty="0" smtClean="0"/>
              <a:t>Vice President of Business Development</a:t>
            </a:r>
            <a:endParaRPr lang="en-US" sz="1600" i="1" dirty="0"/>
          </a:p>
        </p:txBody>
      </p:sp>
    </p:spTree>
    <p:extLst>
      <p:ext uri="{BB962C8B-B14F-4D97-AF65-F5344CB8AC3E}">
        <p14:creationId xmlns:p14="http://schemas.microsoft.com/office/powerpoint/2010/main" val="4261340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
            <a:off x="3115316" y="4162022"/>
            <a:ext cx="3542712" cy="2008465"/>
          </a:xfrm>
          <a:prstGeom prst="rect">
            <a:avLst/>
          </a:prstGeom>
        </p:spPr>
      </p:pic>
      <p:sp>
        <p:nvSpPr>
          <p:cNvPr id="2" name="Rectangle 1"/>
          <p:cNvSpPr/>
          <p:nvPr/>
        </p:nvSpPr>
        <p:spPr>
          <a:xfrm>
            <a:off x="323850" y="2345115"/>
            <a:ext cx="4572000" cy="2708434"/>
          </a:xfrm>
          <a:prstGeom prst="rect">
            <a:avLst/>
          </a:prstGeom>
        </p:spPr>
        <p:txBody>
          <a:bodyPr>
            <a:spAutoFit/>
          </a:bodyPr>
          <a:lstStyle/>
          <a:p>
            <a:pPr lvl="1">
              <a:spcBef>
                <a:spcPts val="1200"/>
              </a:spcBef>
            </a:pPr>
            <a:r>
              <a:rPr lang="en-US" sz="2400" dirty="0"/>
              <a:t>Convenient, on-the-go </a:t>
            </a:r>
            <a:r>
              <a:rPr lang="en-US" sz="2400" dirty="0" smtClean="0"/>
              <a:t>Essential Greens beverage packets provide </a:t>
            </a:r>
            <a:r>
              <a:rPr lang="en-US" sz="2400" dirty="0"/>
              <a:t>your body with the nutrients it needs to nourish the body and energize your </a:t>
            </a:r>
            <a:r>
              <a:rPr lang="en-US" sz="2400" dirty="0" smtClean="0"/>
              <a:t>mind.</a:t>
            </a:r>
          </a:p>
          <a:p>
            <a:pPr lvl="1">
              <a:spcBef>
                <a:spcPts val="1200"/>
              </a:spcBef>
            </a:pPr>
            <a:r>
              <a:rPr lang="en-US" sz="1600" dirty="0" smtClean="0"/>
              <a:t>(see Short Sheet for ingredient listing)</a:t>
            </a:r>
            <a:endParaRPr lang="en-US" sz="1600" dirty="0"/>
          </a:p>
        </p:txBody>
      </p:sp>
      <p:sp>
        <p:nvSpPr>
          <p:cNvPr id="4" name="Title 1"/>
          <p:cNvSpPr txBox="1">
            <a:spLocks/>
          </p:cNvSpPr>
          <p:nvPr/>
        </p:nvSpPr>
        <p:spPr>
          <a:xfrm>
            <a:off x="38100" y="1133475"/>
            <a:ext cx="90678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p>
          <a:p>
            <a:pPr algn="ctr"/>
            <a:r>
              <a:rPr lang="en-US" sz="3600" b="1" dirty="0" smtClean="0">
                <a:solidFill>
                  <a:srgbClr val="1C77A4"/>
                </a:solidFill>
              </a:rPr>
              <a:t>Essential Greens Beverage Packets</a:t>
            </a:r>
            <a:endParaRPr lang="en-US" sz="3600" b="1" dirty="0">
              <a:solidFill>
                <a:srgbClr val="1C77A4"/>
              </a:solidFill>
            </a:endParaRPr>
          </a:p>
        </p:txBody>
      </p:sp>
      <p:pic>
        <p:nvPicPr>
          <p:cNvPr id="5122" name="Picture 2" descr="http://www.evolutionfresh.com/static/img/jig-mason-essential-gree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1817228"/>
            <a:ext cx="3705225" cy="444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257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5124" y="1296756"/>
            <a:ext cx="897375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800" b="1" dirty="0" smtClean="0">
                <a:solidFill>
                  <a:srgbClr val="1C77A4"/>
                </a:solidFill>
              </a:rPr>
              <a:t>Helpful Hints to Maximize Your Results</a:t>
            </a:r>
          </a:p>
          <a:p>
            <a:pPr algn="ctr"/>
            <a:r>
              <a:rPr lang="en-US" sz="2000" b="1" dirty="0" smtClean="0">
                <a:solidFill>
                  <a:srgbClr val="1C77A4"/>
                </a:solidFill>
              </a:rPr>
              <a:t>Add these benefit-boosting </a:t>
            </a:r>
          </a:p>
          <a:p>
            <a:pPr algn="ctr"/>
            <a:r>
              <a:rPr lang="en-US" sz="2000" b="1" dirty="0" smtClean="0">
                <a:solidFill>
                  <a:srgbClr val="1C77A4"/>
                </a:solidFill>
              </a:rPr>
              <a:t>products to your program for optimal results</a:t>
            </a:r>
            <a:endParaRPr lang="en-US" sz="2000" b="1" dirty="0">
              <a:solidFill>
                <a:srgbClr val="1C77A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62" y="2304892"/>
            <a:ext cx="8421275" cy="26354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055" y="5033653"/>
            <a:ext cx="1581945" cy="12168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0088" y="5057953"/>
            <a:ext cx="481426" cy="10764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51" y="5057953"/>
            <a:ext cx="1581149" cy="12162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599" y="4940299"/>
            <a:ext cx="1574801" cy="1310235"/>
          </a:xfrm>
          <a:prstGeom prst="rect">
            <a:avLst/>
          </a:prstGeom>
        </p:spPr>
      </p:pic>
    </p:spTree>
    <p:extLst>
      <p:ext uri="{BB962C8B-B14F-4D97-AF65-F5344CB8AC3E}">
        <p14:creationId xmlns:p14="http://schemas.microsoft.com/office/powerpoint/2010/main" val="3978369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0250" y="69532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14-Day Quick Start Weight Loss</a:t>
            </a:r>
            <a:endParaRPr lang="en-US" sz="4400" b="1" dirty="0">
              <a:solidFill>
                <a:srgbClr val="1C77A4"/>
              </a:solidFill>
            </a:endParaRPr>
          </a:p>
        </p:txBody>
      </p:sp>
      <p:pic>
        <p:nvPicPr>
          <p:cNvPr id="6146" name="Picture 2" descr="http://exodusinternational.org/wp-content/uploads/2016/01/women-weight-loss-success-sto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50" y="2037838"/>
            <a:ext cx="5252650" cy="3929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75550" y="1967477"/>
            <a:ext cx="4495800" cy="4093428"/>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smtClean="0"/>
              <a:t>This 14-Day weight loss kit was formulated to help you achieve your health and wellness goals while losing weight at the same time. Each individual supplement packet contains everything you need to naturally and effectively shed excess pounds and transition into better health.</a:t>
            </a:r>
          </a:p>
          <a:p>
            <a:pPr marL="285750" indent="-285750">
              <a:spcBef>
                <a:spcPts val="1200"/>
              </a:spcBef>
              <a:buFont typeface="Arial" panose="020B0604020202020204" pitchFamily="34" charset="0"/>
              <a:buChar char="•"/>
            </a:pPr>
            <a:r>
              <a:rPr lang="en-US" sz="1600" dirty="0" smtClean="0"/>
              <a:t>As an added benefit, these supplements will also suppress your appetite and increase your energy levels without affecting your metabolism or stressing the adrenal glands. </a:t>
            </a:r>
          </a:p>
          <a:p>
            <a:pPr marL="285750" indent="-285750">
              <a:spcBef>
                <a:spcPts val="1200"/>
              </a:spcBef>
              <a:buFont typeface="Arial" panose="020B0604020202020204" pitchFamily="34" charset="0"/>
              <a:buChar char="•"/>
            </a:pPr>
            <a:r>
              <a:rPr lang="en-US" sz="1600" dirty="0" smtClean="0"/>
              <a:t>For best results, this kit should be used in conjunction with a dietary nutritional program and exercise routine.</a:t>
            </a:r>
          </a:p>
        </p:txBody>
      </p:sp>
    </p:spTree>
    <p:extLst>
      <p:ext uri="{BB962C8B-B14F-4D97-AF65-F5344CB8AC3E}">
        <p14:creationId xmlns:p14="http://schemas.microsoft.com/office/powerpoint/2010/main" val="2265672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0250" y="69532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14-Day Quick Start Weight Loss</a:t>
            </a:r>
            <a:endParaRPr lang="en-US" sz="4400" b="1" dirty="0">
              <a:solidFill>
                <a:srgbClr val="1C77A4"/>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700" y="4043076"/>
            <a:ext cx="2628900" cy="2187245"/>
          </a:xfrm>
          <a:prstGeom prst="rect">
            <a:avLst/>
          </a:prstGeom>
        </p:spPr>
      </p:pic>
      <p:sp>
        <p:nvSpPr>
          <p:cNvPr id="7" name="TextBox 6"/>
          <p:cNvSpPr txBox="1"/>
          <p:nvPr/>
        </p:nvSpPr>
        <p:spPr>
          <a:xfrm>
            <a:off x="355600" y="1993901"/>
            <a:ext cx="5130800" cy="3631763"/>
          </a:xfrm>
          <a:prstGeom prst="rect">
            <a:avLst/>
          </a:prstGeom>
          <a:noFill/>
        </p:spPr>
        <p:txBody>
          <a:bodyPr wrap="square" rtlCol="0">
            <a:spAutoFit/>
          </a:bodyPr>
          <a:lstStyle/>
          <a:p>
            <a:pPr>
              <a:spcBef>
                <a:spcPts val="1200"/>
              </a:spcBef>
            </a:pPr>
            <a:r>
              <a:rPr lang="en-US" sz="2400" b="1" dirty="0" smtClean="0"/>
              <a:t>Kit Includes:</a:t>
            </a:r>
          </a:p>
          <a:p>
            <a:pPr marL="342900" indent="-342900">
              <a:spcBef>
                <a:spcPts val="1200"/>
              </a:spcBef>
              <a:buFont typeface="+mj-lt"/>
              <a:buAutoNum type="arabicPeriod"/>
            </a:pPr>
            <a:r>
              <a:rPr lang="en-US" sz="2000" dirty="0" smtClean="0"/>
              <a:t>Dietary Guidelines &amp; How to Guide</a:t>
            </a:r>
          </a:p>
          <a:p>
            <a:pPr marL="342900" indent="-342900">
              <a:spcBef>
                <a:spcPts val="1200"/>
              </a:spcBef>
              <a:buFont typeface="+mj-lt"/>
              <a:buAutoNum type="arabicPeriod"/>
            </a:pPr>
            <a:r>
              <a:rPr lang="en-US" sz="2000" dirty="0"/>
              <a:t>28 Advanced Supplement Booster Packs </a:t>
            </a:r>
            <a:r>
              <a:rPr lang="en-US" sz="1600" dirty="0"/>
              <a:t>(take 2 per day)</a:t>
            </a:r>
          </a:p>
          <a:p>
            <a:pPr marL="742950" lvl="1" indent="-285750">
              <a:spcBef>
                <a:spcPts val="1200"/>
              </a:spcBef>
              <a:buFont typeface="Arial" panose="020B0604020202020204" pitchFamily="34" charset="0"/>
              <a:buChar char="•"/>
            </a:pPr>
            <a:r>
              <a:rPr lang="en-US" sz="1600" dirty="0"/>
              <a:t>Extra Strength </a:t>
            </a:r>
            <a:r>
              <a:rPr lang="en-US" sz="1600" dirty="0" err="1"/>
              <a:t>Tonalin</a:t>
            </a:r>
            <a:r>
              <a:rPr lang="en-US" sz="1600" dirty="0"/>
              <a:t> CLA</a:t>
            </a:r>
          </a:p>
          <a:p>
            <a:pPr marL="742950" lvl="1" indent="-285750">
              <a:spcBef>
                <a:spcPts val="1200"/>
              </a:spcBef>
              <a:buFont typeface="Arial" panose="020B0604020202020204" pitchFamily="34" charset="0"/>
              <a:buChar char="•"/>
            </a:pPr>
            <a:r>
              <a:rPr lang="en-US" sz="1600" dirty="0"/>
              <a:t>Appetite </a:t>
            </a:r>
            <a:r>
              <a:rPr lang="en-US" sz="1600" dirty="0" smtClean="0"/>
              <a:t>Appeaser &amp; Suppressant</a:t>
            </a:r>
            <a:endParaRPr lang="en-US" sz="1600" dirty="0"/>
          </a:p>
          <a:p>
            <a:pPr marL="742950" lvl="1" indent="-285750">
              <a:spcBef>
                <a:spcPts val="1200"/>
              </a:spcBef>
              <a:buFont typeface="Arial" panose="020B0604020202020204" pitchFamily="34" charset="0"/>
              <a:buChar char="•"/>
            </a:pPr>
            <a:r>
              <a:rPr lang="en-US" sz="1600" dirty="0"/>
              <a:t>Green Coffee Bean Extract</a:t>
            </a:r>
          </a:p>
          <a:p>
            <a:pPr marL="742950" lvl="1" indent="-285750">
              <a:spcBef>
                <a:spcPts val="1200"/>
              </a:spcBef>
              <a:buFont typeface="Arial" panose="020B0604020202020204" pitchFamily="34" charset="0"/>
              <a:buChar char="•"/>
            </a:pPr>
            <a:r>
              <a:rPr lang="en-US" sz="1600" dirty="0"/>
              <a:t>Raspberry Ketones</a:t>
            </a:r>
          </a:p>
          <a:p>
            <a:pPr marL="742950" lvl="1" indent="-285750">
              <a:spcBef>
                <a:spcPts val="1200"/>
              </a:spcBef>
              <a:buFont typeface="Arial" panose="020B0604020202020204" pitchFamily="34" charset="0"/>
              <a:buChar char="•"/>
            </a:pPr>
            <a:r>
              <a:rPr lang="en-US" sz="1600" dirty="0"/>
              <a:t>7 Keto </a:t>
            </a:r>
            <a:r>
              <a:rPr lang="en-US" sz="1600" dirty="0" smtClean="0"/>
              <a:t>DHEA</a:t>
            </a:r>
            <a:endParaRPr lang="en-US" sz="1600" dirty="0"/>
          </a:p>
        </p:txBody>
      </p:sp>
      <p:sp>
        <p:nvSpPr>
          <p:cNvPr id="8" name="Rectangle 7"/>
          <p:cNvSpPr/>
          <p:nvPr/>
        </p:nvSpPr>
        <p:spPr>
          <a:xfrm>
            <a:off x="6248400" y="5704142"/>
            <a:ext cx="2722950" cy="461665"/>
          </a:xfrm>
          <a:prstGeom prst="rect">
            <a:avLst/>
          </a:prstGeom>
        </p:spPr>
        <p:txBody>
          <a:bodyPr wrap="square">
            <a:spAutoFit/>
          </a:bodyPr>
          <a:lstStyle/>
          <a:p>
            <a:pPr algn="ctr">
              <a:spcBef>
                <a:spcPts val="1200"/>
              </a:spcBef>
            </a:pPr>
            <a:r>
              <a:rPr lang="en-US" sz="1200" b="1" dirty="0" smtClean="0">
                <a:solidFill>
                  <a:srgbClr val="0070C0"/>
                </a:solidFill>
              </a:rPr>
              <a:t>*Best </a:t>
            </a:r>
            <a:r>
              <a:rPr lang="en-US" sz="1200" b="1" dirty="0">
                <a:solidFill>
                  <a:srgbClr val="0070C0"/>
                </a:solidFill>
              </a:rPr>
              <a:t>if used in conjunction with  </a:t>
            </a:r>
            <a:r>
              <a:rPr lang="en-US" sz="1200" b="1" dirty="0" smtClean="0">
                <a:solidFill>
                  <a:srgbClr val="0070C0"/>
                </a:solidFill>
              </a:rPr>
              <a:t>           S4 </a:t>
            </a:r>
            <a:r>
              <a:rPr lang="en-US" sz="1200" b="1" dirty="0">
                <a:solidFill>
                  <a:srgbClr val="0070C0"/>
                </a:solidFill>
              </a:rPr>
              <a:t>Nutritional Shake </a:t>
            </a:r>
            <a:r>
              <a:rPr lang="en-US" sz="1200" b="1" dirty="0" smtClean="0">
                <a:solidFill>
                  <a:srgbClr val="0070C0"/>
                </a:solidFill>
              </a:rPr>
              <a:t>Packets</a:t>
            </a:r>
            <a:endParaRPr lang="en-US" sz="1200" b="1" dirty="0">
              <a:solidFill>
                <a:srgbClr val="0070C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900" y="1905001"/>
            <a:ext cx="2430913" cy="3681984"/>
          </a:xfrm>
          <a:prstGeom prst="rect">
            <a:avLst/>
          </a:prstGeom>
        </p:spPr>
      </p:pic>
    </p:spTree>
    <p:extLst>
      <p:ext uri="{BB962C8B-B14F-4D97-AF65-F5344CB8AC3E}">
        <p14:creationId xmlns:p14="http://schemas.microsoft.com/office/powerpoint/2010/main" val="3914415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0250" y="123507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14-Day Quick Start Weight Loss</a:t>
            </a:r>
          </a:p>
          <a:p>
            <a:pPr algn="ctr"/>
            <a:r>
              <a:rPr lang="en-US" sz="3600" b="1" dirty="0" smtClean="0">
                <a:solidFill>
                  <a:srgbClr val="1C77A4"/>
                </a:solidFill>
              </a:rPr>
              <a:t>Dietary Guidelines &amp; How To Guide</a:t>
            </a:r>
            <a:endParaRPr lang="en-US" sz="3600" b="1" dirty="0">
              <a:solidFill>
                <a:srgbClr val="1C77A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73" y="2515284"/>
            <a:ext cx="8449854" cy="26102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47" y="5048249"/>
            <a:ext cx="8344046" cy="733426"/>
          </a:xfrm>
          <a:prstGeom prst="rect">
            <a:avLst/>
          </a:prstGeom>
        </p:spPr>
      </p:pic>
    </p:spTree>
    <p:extLst>
      <p:ext uri="{BB962C8B-B14F-4D97-AF65-F5344CB8AC3E}">
        <p14:creationId xmlns:p14="http://schemas.microsoft.com/office/powerpoint/2010/main" val="3230218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 y="1133475"/>
            <a:ext cx="90678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14-Day Quick Start Weight Loss</a:t>
            </a:r>
          </a:p>
          <a:p>
            <a:pPr algn="ctr"/>
            <a:r>
              <a:rPr lang="en-US" sz="3600" b="1" dirty="0" smtClean="0">
                <a:solidFill>
                  <a:srgbClr val="1C77A4"/>
                </a:solidFill>
              </a:rPr>
              <a:t>Advanced Booster Supplement Packs</a:t>
            </a:r>
            <a:endParaRPr lang="en-US" sz="3600" b="1" dirty="0">
              <a:solidFill>
                <a:srgbClr val="1C77A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1" y="2464430"/>
            <a:ext cx="5981700" cy="3662562"/>
          </a:xfrm>
          <a:prstGeom prst="rect">
            <a:avLst/>
          </a:prstGeom>
        </p:spPr>
      </p:pic>
      <p:pic>
        <p:nvPicPr>
          <p:cNvPr id="12290" name="Picture 2" descr="http://www.healingbodysoulandmind.com/images/mor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2324928"/>
            <a:ext cx="2419350" cy="380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079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 y="1133475"/>
            <a:ext cx="90678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14-Day Quick Start Weight Loss</a:t>
            </a:r>
          </a:p>
          <a:p>
            <a:pPr algn="ctr"/>
            <a:r>
              <a:rPr lang="en-US" sz="3600" b="1" dirty="0" smtClean="0">
                <a:solidFill>
                  <a:srgbClr val="1C77A4"/>
                </a:solidFill>
              </a:rPr>
              <a:t>Advanced Booster Supplement Packs</a:t>
            </a:r>
            <a:endParaRPr lang="en-US" sz="3600" b="1" dirty="0">
              <a:solidFill>
                <a:srgbClr val="1C77A4"/>
              </a:solidFill>
            </a:endParaRPr>
          </a:p>
        </p:txBody>
      </p:sp>
      <p:sp>
        <p:nvSpPr>
          <p:cNvPr id="5" name="TextBox 4"/>
          <p:cNvSpPr txBox="1"/>
          <p:nvPr/>
        </p:nvSpPr>
        <p:spPr>
          <a:xfrm>
            <a:off x="453426" y="2455850"/>
            <a:ext cx="4578950" cy="3662541"/>
          </a:xfrm>
          <a:prstGeom prst="rect">
            <a:avLst/>
          </a:prstGeom>
          <a:noFill/>
        </p:spPr>
        <p:txBody>
          <a:bodyPr wrap="square" rtlCol="0">
            <a:spAutoFit/>
          </a:bodyPr>
          <a:lstStyle/>
          <a:p>
            <a:pPr>
              <a:spcBef>
                <a:spcPts val="1200"/>
              </a:spcBef>
            </a:pPr>
            <a:r>
              <a:rPr lang="en-US" dirty="0" smtClean="0"/>
              <a:t>BENEFITS:</a:t>
            </a:r>
          </a:p>
          <a:p>
            <a:pPr marL="285750" indent="-285750">
              <a:spcBef>
                <a:spcPts val="1200"/>
              </a:spcBef>
              <a:buFont typeface="Arial" panose="020B0604020202020204" pitchFamily="34" charset="0"/>
              <a:buChar char="•"/>
            </a:pPr>
            <a:r>
              <a:rPr lang="en-US" dirty="0" smtClean="0"/>
              <a:t>Boosts metabolism &amp; increases energy</a:t>
            </a:r>
          </a:p>
          <a:p>
            <a:pPr marL="285750" indent="-285750">
              <a:spcBef>
                <a:spcPts val="1200"/>
              </a:spcBef>
              <a:buFont typeface="Arial" panose="020B0604020202020204" pitchFamily="34" charset="0"/>
              <a:buChar char="•"/>
            </a:pPr>
            <a:r>
              <a:rPr lang="en-US" dirty="0"/>
              <a:t>C</a:t>
            </a:r>
            <a:r>
              <a:rPr lang="en-US" dirty="0" smtClean="0"/>
              <a:t>onverts food into energy</a:t>
            </a:r>
          </a:p>
          <a:p>
            <a:pPr marL="285750" indent="-285750">
              <a:spcBef>
                <a:spcPts val="1200"/>
              </a:spcBef>
              <a:buFont typeface="Arial" panose="020B0604020202020204" pitchFamily="34" charset="0"/>
              <a:buChar char="•"/>
            </a:pPr>
            <a:r>
              <a:rPr lang="en-US" dirty="0" smtClean="0"/>
              <a:t>Appetite suppressant &amp; balances blood sugar levels</a:t>
            </a:r>
          </a:p>
          <a:p>
            <a:pPr marL="285750" indent="-285750">
              <a:spcBef>
                <a:spcPts val="1200"/>
              </a:spcBef>
              <a:buFont typeface="Arial" panose="020B0604020202020204" pitchFamily="34" charset="0"/>
              <a:buChar char="•"/>
            </a:pPr>
            <a:r>
              <a:rPr lang="en-US" dirty="0" smtClean="0"/>
              <a:t>Burns fat &amp; turns fat into energy</a:t>
            </a:r>
          </a:p>
          <a:p>
            <a:pPr marL="285750" indent="-285750">
              <a:spcBef>
                <a:spcPts val="1200"/>
              </a:spcBef>
              <a:buFont typeface="Arial" panose="020B0604020202020204" pitchFamily="34" charset="0"/>
              <a:buChar char="•"/>
            </a:pPr>
            <a:r>
              <a:rPr lang="en-US" dirty="0" smtClean="0"/>
              <a:t>Increases fat-burning hormones</a:t>
            </a:r>
          </a:p>
          <a:p>
            <a:pPr marL="285750" indent="-285750">
              <a:spcBef>
                <a:spcPts val="1200"/>
              </a:spcBef>
              <a:buFont typeface="Arial" panose="020B0604020202020204" pitchFamily="34" charset="0"/>
              <a:buChar char="•"/>
            </a:pPr>
            <a:r>
              <a:rPr lang="en-US" dirty="0" smtClean="0"/>
              <a:t>Improves lean  muscle</a:t>
            </a:r>
          </a:p>
          <a:p>
            <a:pPr marL="285750" indent="-285750">
              <a:spcBef>
                <a:spcPts val="1200"/>
              </a:spcBef>
              <a:buFont typeface="Arial" panose="020B0604020202020204" pitchFamily="34" charset="0"/>
              <a:buChar char="•"/>
            </a:pPr>
            <a:r>
              <a:rPr lang="en-US" dirty="0" smtClean="0"/>
              <a:t>Helps eliminate belly fat</a:t>
            </a:r>
            <a:endParaRPr lang="en-US" dirty="0" smtClean="0"/>
          </a:p>
        </p:txBody>
      </p:sp>
      <p:pic>
        <p:nvPicPr>
          <p:cNvPr id="1026" name="Picture 2" descr="http://cdn2-b.examiner.com/sites/default/files/styles/image_content_width/hash/6f/0e/6f0e4812d79229d1a9489e2afad413a4.jpg?itok=jeVfDN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674" y="2455849"/>
            <a:ext cx="3590925"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17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5124" y="1296756"/>
            <a:ext cx="897375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800" b="1" dirty="0" smtClean="0">
                <a:solidFill>
                  <a:srgbClr val="1C77A4"/>
                </a:solidFill>
              </a:rPr>
              <a:t>Helpful Hints to Maximize Your Results</a:t>
            </a:r>
          </a:p>
          <a:p>
            <a:pPr algn="ctr"/>
            <a:r>
              <a:rPr lang="en-US" sz="2000" b="1" dirty="0" smtClean="0">
                <a:solidFill>
                  <a:srgbClr val="1C77A4"/>
                </a:solidFill>
              </a:rPr>
              <a:t>Add these benefit-boosting </a:t>
            </a:r>
          </a:p>
          <a:p>
            <a:pPr algn="ctr"/>
            <a:r>
              <a:rPr lang="en-US" sz="2000" b="1" dirty="0" smtClean="0">
                <a:solidFill>
                  <a:srgbClr val="1C77A4"/>
                </a:solidFill>
              </a:rPr>
              <a:t>products to your program for optimal results</a:t>
            </a:r>
            <a:endParaRPr lang="en-US" sz="2000" b="1" dirty="0">
              <a:solidFill>
                <a:srgbClr val="1C77A4"/>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99" y="4996929"/>
            <a:ext cx="1574801" cy="1310235"/>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2325688"/>
            <a:ext cx="844867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183" y="4946114"/>
            <a:ext cx="1230217" cy="141285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9892" y="4996929"/>
            <a:ext cx="1003807" cy="125333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175" y="4933428"/>
            <a:ext cx="683839" cy="1310235"/>
          </a:xfrm>
          <a:prstGeom prst="rect">
            <a:avLst/>
          </a:prstGeom>
        </p:spPr>
      </p:pic>
    </p:spTree>
    <p:extLst>
      <p:ext uri="{BB962C8B-B14F-4D97-AF65-F5344CB8AC3E}">
        <p14:creationId xmlns:p14="http://schemas.microsoft.com/office/powerpoint/2010/main" val="1208620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0250" y="1119290"/>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21-Day Ultimate</a:t>
            </a:r>
          </a:p>
          <a:p>
            <a:pPr algn="ctr"/>
            <a:r>
              <a:rPr lang="en-US" sz="4400" b="1" dirty="0" smtClean="0">
                <a:solidFill>
                  <a:srgbClr val="1C77A4"/>
                </a:solidFill>
              </a:rPr>
              <a:t>Quick Start Weight Loss</a:t>
            </a:r>
            <a:endParaRPr lang="en-US" sz="4400" b="1" dirty="0">
              <a:solidFill>
                <a:srgbClr val="1C77A4"/>
              </a:solidFill>
            </a:endParaRPr>
          </a:p>
        </p:txBody>
      </p:sp>
      <p:sp>
        <p:nvSpPr>
          <p:cNvPr id="4" name="TextBox 3"/>
          <p:cNvSpPr txBox="1"/>
          <p:nvPr/>
        </p:nvSpPr>
        <p:spPr>
          <a:xfrm>
            <a:off x="406399" y="2184777"/>
            <a:ext cx="3303156" cy="3970318"/>
          </a:xfrm>
          <a:prstGeom prst="rect">
            <a:avLst/>
          </a:prstGeom>
          <a:noFill/>
        </p:spPr>
        <p:txBody>
          <a:bodyPr wrap="square" rtlCol="0">
            <a:spAutoFit/>
          </a:bodyPr>
          <a:lstStyle/>
          <a:p>
            <a:pPr>
              <a:spcBef>
                <a:spcPts val="1200"/>
              </a:spcBef>
            </a:pPr>
            <a:r>
              <a:rPr lang="en-US" dirty="0" smtClean="0"/>
              <a:t>This 21-Day Ultimate Quick Start Weight Loss </a:t>
            </a:r>
            <a:r>
              <a:rPr lang="en-US" dirty="0"/>
              <a:t>K</a:t>
            </a:r>
            <a:r>
              <a:rPr lang="en-US" dirty="0" smtClean="0"/>
              <a:t>it combines the 7-Day Quick Start Cleanse with the 14-Day Quick Start Weight Loss Kit and the S4 Nutritional Shake Packets for the perfect 21-Day take home kit for those who do not purchase your full weight loss programs with services such as the 20-Day Rejuvenation, 5-Week Candida and 12-Week Candida weight loss programs.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3" y="2215950"/>
            <a:ext cx="4946913" cy="3747662"/>
          </a:xfrm>
          <a:prstGeom prst="rect">
            <a:avLst/>
          </a:prstGeom>
        </p:spPr>
      </p:pic>
    </p:spTree>
    <p:extLst>
      <p:ext uri="{BB962C8B-B14F-4D97-AF65-F5344CB8AC3E}">
        <p14:creationId xmlns:p14="http://schemas.microsoft.com/office/powerpoint/2010/main" val="22471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250" y="1119290"/>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21-Day Ultimate</a:t>
            </a:r>
          </a:p>
          <a:p>
            <a:pPr algn="ctr"/>
            <a:r>
              <a:rPr lang="en-US" sz="4400" b="1" dirty="0" smtClean="0">
                <a:solidFill>
                  <a:srgbClr val="1C77A4"/>
                </a:solidFill>
              </a:rPr>
              <a:t>Quick Start Weight Loss</a:t>
            </a:r>
            <a:endParaRPr lang="en-US" sz="4400" b="1" dirty="0">
              <a:solidFill>
                <a:srgbClr val="1C77A4"/>
              </a:solidFill>
            </a:endParaRPr>
          </a:p>
        </p:txBody>
      </p:sp>
      <p:sp>
        <p:nvSpPr>
          <p:cNvPr id="10" name="TextBox 9"/>
          <p:cNvSpPr txBox="1"/>
          <p:nvPr/>
        </p:nvSpPr>
        <p:spPr>
          <a:xfrm>
            <a:off x="5902036" y="2104749"/>
            <a:ext cx="3241964" cy="4216539"/>
          </a:xfrm>
          <a:prstGeom prst="rect">
            <a:avLst/>
          </a:prstGeom>
          <a:noFill/>
        </p:spPr>
        <p:txBody>
          <a:bodyPr wrap="square" rtlCol="0">
            <a:spAutoFit/>
          </a:bodyPr>
          <a:lstStyle/>
          <a:p>
            <a:pPr>
              <a:spcBef>
                <a:spcPts val="1200"/>
              </a:spcBef>
            </a:pPr>
            <a:r>
              <a:rPr lang="en-US" sz="2400" b="1" dirty="0" smtClean="0"/>
              <a:t>Kits to Combine Include:</a:t>
            </a:r>
          </a:p>
          <a:p>
            <a:pPr marL="342900" indent="-342900">
              <a:spcBef>
                <a:spcPts val="1200"/>
              </a:spcBef>
              <a:buFont typeface="+mj-lt"/>
              <a:buAutoNum type="arabicPeriod"/>
            </a:pPr>
            <a:r>
              <a:rPr lang="en-US" sz="2000" dirty="0" smtClean="0"/>
              <a:t>7-Day Quick Start Cleanse</a:t>
            </a:r>
          </a:p>
          <a:p>
            <a:pPr marL="342900" indent="-342900">
              <a:spcBef>
                <a:spcPts val="1200"/>
              </a:spcBef>
              <a:buFont typeface="+mj-lt"/>
              <a:buAutoNum type="arabicPeriod"/>
            </a:pPr>
            <a:r>
              <a:rPr lang="en-US" sz="2000" dirty="0" smtClean="0"/>
              <a:t>14 Day Quick Start Weight Loss Kit</a:t>
            </a:r>
            <a:endParaRPr lang="en-US" sz="1600" dirty="0" smtClean="0"/>
          </a:p>
          <a:p>
            <a:pPr marL="342900" indent="-342900">
              <a:spcBef>
                <a:spcPts val="1200"/>
              </a:spcBef>
              <a:buFont typeface="+mj-lt"/>
              <a:buAutoNum type="arabicPeriod"/>
            </a:pPr>
            <a:r>
              <a:rPr lang="en-US" sz="2000" dirty="0" smtClean="0"/>
              <a:t>Nutritional Shake Packets</a:t>
            </a:r>
          </a:p>
          <a:p>
            <a:pPr marL="342900" indent="-342900">
              <a:spcBef>
                <a:spcPts val="1200"/>
              </a:spcBef>
              <a:buFont typeface="+mj-lt"/>
              <a:buAutoNum type="arabicPeriod"/>
            </a:pPr>
            <a:r>
              <a:rPr lang="en-US" sz="2000" dirty="0" smtClean="0"/>
              <a:t>Other benefit boosting products for optimal results</a:t>
            </a:r>
            <a:endParaRPr lang="en-US" sz="1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3" y="2378530"/>
            <a:ext cx="5605497" cy="3806370"/>
          </a:xfrm>
          <a:prstGeom prst="rect">
            <a:avLst/>
          </a:prstGeom>
        </p:spPr>
      </p:pic>
    </p:spTree>
    <p:extLst>
      <p:ext uri="{BB962C8B-B14F-4D97-AF65-F5344CB8AC3E}">
        <p14:creationId xmlns:p14="http://schemas.microsoft.com/office/powerpoint/2010/main" val="2472637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2578" y="915055"/>
            <a:ext cx="7830206" cy="753668"/>
          </a:xfrm>
        </p:spPr>
        <p:txBody>
          <a:bodyPr/>
          <a:lstStyle/>
          <a:p>
            <a:pPr algn="ctr"/>
            <a:r>
              <a:rPr lang="en-US" sz="4800" b="1" dirty="0" smtClean="0">
                <a:solidFill>
                  <a:srgbClr val="1C77A4"/>
                </a:solidFill>
              </a:rPr>
              <a:t>Quick Start Kits</a:t>
            </a:r>
            <a:endParaRPr lang="en-US" sz="4800" b="1" dirty="0">
              <a:solidFill>
                <a:srgbClr val="1C77A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010" y="1735272"/>
            <a:ext cx="7006240" cy="4437329"/>
          </a:xfrm>
          <a:prstGeom prst="rect">
            <a:avLst/>
          </a:prstGeom>
        </p:spPr>
      </p:pic>
    </p:spTree>
    <p:extLst>
      <p:ext uri="{BB962C8B-B14F-4D97-AF65-F5344CB8AC3E}">
        <p14:creationId xmlns:p14="http://schemas.microsoft.com/office/powerpoint/2010/main" val="2897929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0250" y="1119290"/>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21-Day Ultimate</a:t>
            </a:r>
          </a:p>
          <a:p>
            <a:pPr algn="ctr"/>
            <a:r>
              <a:rPr lang="en-US" sz="4400" b="1" dirty="0" smtClean="0">
                <a:solidFill>
                  <a:srgbClr val="1C77A4"/>
                </a:solidFill>
              </a:rPr>
              <a:t>Quick Start Weight Loss</a:t>
            </a:r>
            <a:endParaRPr lang="en-US" sz="4400" b="1" dirty="0">
              <a:solidFill>
                <a:srgbClr val="1C77A4"/>
              </a:solidFill>
            </a:endParaRPr>
          </a:p>
        </p:txBody>
      </p:sp>
      <p:sp>
        <p:nvSpPr>
          <p:cNvPr id="6" name="TextBox 5"/>
          <p:cNvSpPr txBox="1"/>
          <p:nvPr/>
        </p:nvSpPr>
        <p:spPr>
          <a:xfrm>
            <a:off x="363634" y="2291372"/>
            <a:ext cx="4207166" cy="3570208"/>
          </a:xfrm>
          <a:prstGeom prst="rect">
            <a:avLst/>
          </a:prstGeom>
          <a:noFill/>
        </p:spPr>
        <p:txBody>
          <a:bodyPr wrap="square" rtlCol="0">
            <a:spAutoFit/>
          </a:bodyPr>
          <a:lstStyle/>
          <a:p>
            <a:pPr>
              <a:spcBef>
                <a:spcPts val="1200"/>
              </a:spcBef>
            </a:pPr>
            <a:r>
              <a:rPr lang="en-US" sz="2000" dirty="0" smtClean="0"/>
              <a:t>Quick weight loss results and total body health support for everybody, every lifestyle, and every budget.</a:t>
            </a:r>
          </a:p>
          <a:p>
            <a:pPr marL="285750" indent="-285750">
              <a:spcBef>
                <a:spcPts val="1200"/>
              </a:spcBef>
              <a:buFont typeface="Arial" panose="020B0604020202020204" pitchFamily="34" charset="0"/>
              <a:buChar char="•"/>
            </a:pPr>
            <a:r>
              <a:rPr lang="en-US" dirty="0" smtClean="0"/>
              <a:t>Rids body of toxins and increases fat burning hormones</a:t>
            </a:r>
          </a:p>
          <a:p>
            <a:pPr marL="285750" indent="-285750">
              <a:spcBef>
                <a:spcPts val="1200"/>
              </a:spcBef>
              <a:buFont typeface="Arial" panose="020B0604020202020204" pitchFamily="34" charset="0"/>
              <a:buChar char="•"/>
            </a:pPr>
            <a:r>
              <a:rPr lang="en-US" dirty="0" smtClean="0"/>
              <a:t>Suppresses appetite and increases metabolism naturally</a:t>
            </a:r>
          </a:p>
          <a:p>
            <a:pPr marL="285750" indent="-285750">
              <a:spcBef>
                <a:spcPts val="1200"/>
              </a:spcBef>
              <a:buFont typeface="Arial" panose="020B0604020202020204" pitchFamily="34" charset="0"/>
              <a:buChar char="•"/>
            </a:pPr>
            <a:r>
              <a:rPr lang="en-US" dirty="0" smtClean="0"/>
              <a:t>Improves lean muscle and helps eliminate belly fat</a:t>
            </a:r>
          </a:p>
          <a:p>
            <a:pPr marL="285750" indent="-285750">
              <a:spcBef>
                <a:spcPts val="1200"/>
              </a:spcBef>
              <a:buFont typeface="Arial" panose="020B0604020202020204" pitchFamily="34" charset="0"/>
              <a:buChar char="•"/>
            </a:pPr>
            <a:r>
              <a:rPr lang="en-US" dirty="0" smtClean="0"/>
              <a:t>Simple, easy, convenient to use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209" y="2187840"/>
            <a:ext cx="3834245" cy="3834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3575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700" y="743668"/>
            <a:ext cx="9069571" cy="1126342"/>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Solutions4</a:t>
            </a:r>
            <a:r>
              <a:rPr lang="en-US" sz="4000" b="1" dirty="0" smtClean="0">
                <a:solidFill>
                  <a:srgbClr val="1C77A4"/>
                </a:solidFill>
              </a:rPr>
              <a:t/>
            </a:r>
            <a:br>
              <a:rPr lang="en-US" sz="4000" b="1" dirty="0" smtClean="0">
                <a:solidFill>
                  <a:srgbClr val="1C77A4"/>
                </a:solidFill>
              </a:rPr>
            </a:br>
            <a:r>
              <a:rPr lang="en-US" sz="3600" b="1" dirty="0" smtClean="0">
                <a:solidFill>
                  <a:srgbClr val="1C77A4"/>
                </a:solidFill>
              </a:rPr>
              <a:t>What Supplements you Take Matters!</a:t>
            </a:r>
            <a:endParaRPr lang="en-US" sz="3600" b="1" dirty="0">
              <a:solidFill>
                <a:srgbClr val="1C77A4"/>
              </a:solidFill>
            </a:endParaRPr>
          </a:p>
        </p:txBody>
      </p:sp>
      <p:sp>
        <p:nvSpPr>
          <p:cNvPr id="8" name="TextBox 7"/>
          <p:cNvSpPr txBox="1"/>
          <p:nvPr/>
        </p:nvSpPr>
        <p:spPr>
          <a:xfrm>
            <a:off x="498764" y="2053357"/>
            <a:ext cx="8146472" cy="430887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1400" b="1" u="sng" dirty="0" smtClean="0"/>
              <a:t>Supplements the Stand Apart </a:t>
            </a:r>
            <a:r>
              <a:rPr lang="en-US" sz="1400" dirty="0" smtClean="0"/>
              <a:t>- To truly heal, you’ve got to give your body all the nutrients it needs to fight off pain. </a:t>
            </a:r>
          </a:p>
          <a:p>
            <a:pPr marL="342900" indent="-342900">
              <a:spcBef>
                <a:spcPts val="1200"/>
              </a:spcBef>
              <a:buFont typeface="Arial" panose="020B0604020202020204" pitchFamily="34" charset="0"/>
              <a:buChar char="•"/>
            </a:pPr>
            <a:r>
              <a:rPr lang="en-US" sz="1400" b="1" u="sng" dirty="0" smtClean="0"/>
              <a:t>Pure and Potent Ingredients </a:t>
            </a:r>
            <a:r>
              <a:rPr lang="en-US" sz="1400" dirty="0" smtClean="0"/>
              <a:t>- The nutrients in S4 products are never manufactured. They are derived from organically grown, freeze-dried plant materials – the most potent form your body recognizes. Unlike synthetic nutrients which are isolates, all-natural supplements include phytochemicals which complement the way your body uses required nutrients. </a:t>
            </a:r>
          </a:p>
          <a:p>
            <a:pPr marL="342900" indent="-342900">
              <a:spcBef>
                <a:spcPts val="1200"/>
              </a:spcBef>
              <a:buFont typeface="Arial" panose="020B0604020202020204" pitchFamily="34" charset="0"/>
              <a:buChar char="•"/>
            </a:pPr>
            <a:r>
              <a:rPr lang="en-US" sz="1400" b="1" u="sng" dirty="0" smtClean="0"/>
              <a:t>Selective Sourcing </a:t>
            </a:r>
            <a:r>
              <a:rPr lang="en-US" sz="1400" dirty="0" smtClean="0"/>
              <a:t>– S4 ingredients are selected for exceptional quality as well as freshness. S4 partners with organic growers and purchase harvests at their nutritional peak. S4 products also have a prescribed shelf life (never preservatives) to assure the highest potency.</a:t>
            </a:r>
          </a:p>
          <a:p>
            <a:pPr marL="342900" indent="-342900">
              <a:spcBef>
                <a:spcPts val="1200"/>
              </a:spcBef>
              <a:buFont typeface="Arial" panose="020B0604020202020204" pitchFamily="34" charset="0"/>
              <a:buChar char="•"/>
            </a:pPr>
            <a:r>
              <a:rPr lang="en-US" sz="1400" b="1" u="sng" dirty="0" smtClean="0"/>
              <a:t>Nutrition Where you Need it </a:t>
            </a:r>
            <a:r>
              <a:rPr lang="en-US" sz="1400" dirty="0" smtClean="0"/>
              <a:t>– Most multivitamins and grocery store supplements come in solid tablets and generic capsules. Studies show these can be slow to dissolve (if at all) and often pass through your </a:t>
            </a:r>
            <a:r>
              <a:rPr lang="en-US" sz="1400" dirty="0"/>
              <a:t>d</a:t>
            </a:r>
            <a:r>
              <a:rPr lang="en-US" sz="1400" dirty="0" smtClean="0"/>
              <a:t>igestive system before nutrients are ever released. S4 products are clinically developed for maximum absorption – and maximum results.</a:t>
            </a:r>
          </a:p>
          <a:p>
            <a:pPr marL="342900" indent="-342900">
              <a:spcBef>
                <a:spcPts val="1200"/>
              </a:spcBef>
              <a:buFont typeface="Arial" panose="020B0604020202020204" pitchFamily="34" charset="0"/>
              <a:buChar char="•"/>
            </a:pPr>
            <a:r>
              <a:rPr lang="en-US" sz="1400" b="1" u="sng" dirty="0" smtClean="0"/>
              <a:t>Complete Trust in a Complete Solution </a:t>
            </a:r>
            <a:r>
              <a:rPr lang="en-US" sz="1400" dirty="0" smtClean="0"/>
              <a:t>– S4 has been developing natural clinical products for more than 30 years and this Pain Relief System is one of a kind! It will target the source of your patients pain from inside a out.</a:t>
            </a:r>
          </a:p>
        </p:txBody>
      </p:sp>
    </p:spTree>
    <p:extLst>
      <p:ext uri="{BB962C8B-B14F-4D97-AF65-F5344CB8AC3E}">
        <p14:creationId xmlns:p14="http://schemas.microsoft.com/office/powerpoint/2010/main" val="3773621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700" y="743668"/>
            <a:ext cx="9069571" cy="1126342"/>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Solutions4</a:t>
            </a:r>
            <a:r>
              <a:rPr lang="en-US" sz="4000" b="1" dirty="0" smtClean="0">
                <a:solidFill>
                  <a:srgbClr val="1C77A4"/>
                </a:solidFill>
              </a:rPr>
              <a:t/>
            </a:r>
            <a:br>
              <a:rPr lang="en-US" sz="4000" b="1" dirty="0" smtClean="0">
                <a:solidFill>
                  <a:srgbClr val="1C77A4"/>
                </a:solidFill>
              </a:rPr>
            </a:br>
            <a:r>
              <a:rPr lang="en-US" sz="3600" b="1" dirty="0" smtClean="0">
                <a:solidFill>
                  <a:srgbClr val="1C77A4"/>
                </a:solidFill>
              </a:rPr>
              <a:t>Short Sheets and Point of Purchase (POP)</a:t>
            </a:r>
            <a:endParaRPr lang="en-US" sz="3600" b="1" dirty="0">
              <a:solidFill>
                <a:srgbClr val="1C77A4"/>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574" y="1870010"/>
            <a:ext cx="2772162" cy="36104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399" y="3414767"/>
            <a:ext cx="2275806" cy="28831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873" y="3441661"/>
            <a:ext cx="2083981" cy="278683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884" y="2027194"/>
            <a:ext cx="3086531" cy="3924848"/>
          </a:xfrm>
          <a:prstGeom prst="rect">
            <a:avLst/>
          </a:prstGeom>
        </p:spPr>
      </p:pic>
    </p:spTree>
    <p:extLst>
      <p:ext uri="{BB962C8B-B14F-4D97-AF65-F5344CB8AC3E}">
        <p14:creationId xmlns:p14="http://schemas.microsoft.com/office/powerpoint/2010/main" val="2168240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865" y="904276"/>
            <a:ext cx="8832272" cy="1126342"/>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800" b="1" dirty="0" smtClean="0">
                <a:solidFill>
                  <a:srgbClr val="1C77A4"/>
                </a:solidFill>
              </a:rPr>
              <a:t>The 7, 14 and 21 Day Quick Start Kits </a:t>
            </a:r>
          </a:p>
          <a:p>
            <a:pPr algn="ctr"/>
            <a:r>
              <a:rPr lang="en-US" sz="2800" b="1" dirty="0" smtClean="0">
                <a:solidFill>
                  <a:srgbClr val="1C77A4"/>
                </a:solidFill>
              </a:rPr>
              <a:t>are Good for your PATIENTS and Good for YOU!</a:t>
            </a:r>
            <a:endParaRPr lang="en-US" sz="2800" b="1" dirty="0">
              <a:solidFill>
                <a:srgbClr val="1C77A4"/>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454" y="2243280"/>
            <a:ext cx="5022546" cy="3958938"/>
          </a:xfrm>
          <a:prstGeom prst="rect">
            <a:avLst/>
          </a:prstGeom>
        </p:spPr>
      </p:pic>
    </p:spTree>
    <p:extLst>
      <p:ext uri="{BB962C8B-B14F-4D97-AF65-F5344CB8AC3E}">
        <p14:creationId xmlns:p14="http://schemas.microsoft.com/office/powerpoint/2010/main" val="2066137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497" y="1361733"/>
            <a:ext cx="8315325" cy="1126342"/>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smtClean="0">
                <a:solidFill>
                  <a:srgbClr val="1C77A4"/>
                </a:solidFill>
              </a:rPr>
              <a:t>It’s So Cost Effective </a:t>
            </a:r>
            <a:br>
              <a:rPr lang="en-US" sz="4000" b="1" dirty="0" smtClean="0">
                <a:solidFill>
                  <a:srgbClr val="1C77A4"/>
                </a:solidFill>
              </a:rPr>
            </a:br>
            <a:r>
              <a:rPr lang="en-US" sz="4000" b="1" dirty="0" smtClean="0">
                <a:solidFill>
                  <a:srgbClr val="1C77A4"/>
                </a:solidFill>
              </a:rPr>
              <a:t>it Practically Sells Itself!</a:t>
            </a:r>
          </a:p>
          <a:p>
            <a:pPr algn="ctr"/>
            <a:r>
              <a:rPr lang="en-US" sz="2000" b="1" dirty="0" smtClean="0">
                <a:solidFill>
                  <a:srgbClr val="1C77A4"/>
                </a:solidFill>
              </a:rPr>
              <a:t>Perfect as a down sell option or an easy take home option if not providing weight loss services</a:t>
            </a:r>
            <a:endParaRPr lang="en-US" sz="2000" b="1" dirty="0">
              <a:solidFill>
                <a:srgbClr val="1C77A4"/>
              </a:solidFill>
            </a:endParaRPr>
          </a:p>
        </p:txBody>
      </p:sp>
      <p:sp>
        <p:nvSpPr>
          <p:cNvPr id="3" name="TextBox 2"/>
          <p:cNvSpPr txBox="1"/>
          <p:nvPr/>
        </p:nvSpPr>
        <p:spPr>
          <a:xfrm>
            <a:off x="2946400" y="2637112"/>
            <a:ext cx="6197599" cy="3785652"/>
          </a:xfrm>
          <a:prstGeom prst="rect">
            <a:avLst/>
          </a:prstGeom>
          <a:noFill/>
        </p:spPr>
        <p:txBody>
          <a:bodyPr wrap="square" rtlCol="0">
            <a:spAutoFit/>
          </a:bodyPr>
          <a:lstStyle/>
          <a:p>
            <a:pPr>
              <a:spcBef>
                <a:spcPts val="1200"/>
              </a:spcBef>
            </a:pPr>
            <a:r>
              <a:rPr lang="en-US" sz="1400" dirty="0" smtClean="0"/>
              <a:t>Cost of 7-Day Quick Start Cleanse Kit:</a:t>
            </a:r>
          </a:p>
          <a:p>
            <a:pPr marL="800100" lvl="1" indent="-342900">
              <a:spcBef>
                <a:spcPts val="1200"/>
              </a:spcBef>
              <a:buFont typeface="Arial" panose="020B0604020202020204" pitchFamily="34" charset="0"/>
              <a:buChar char="•"/>
            </a:pPr>
            <a:r>
              <a:rPr lang="en-US" sz="1100" dirty="0" smtClean="0"/>
              <a:t>$35 Doctor </a:t>
            </a:r>
            <a:r>
              <a:rPr lang="en-US" sz="1100" dirty="0" smtClean="0"/>
              <a:t>Price</a:t>
            </a:r>
            <a:r>
              <a:rPr lang="en-US" sz="1100" dirty="0" smtClean="0"/>
              <a:t>/$70.00 </a:t>
            </a:r>
            <a:r>
              <a:rPr lang="en-US" sz="1100" dirty="0" smtClean="0"/>
              <a:t>Patient Price</a:t>
            </a:r>
          </a:p>
          <a:p>
            <a:pPr marL="800100" lvl="1" indent="-342900">
              <a:spcBef>
                <a:spcPts val="1200"/>
              </a:spcBef>
              <a:buFont typeface="Arial" panose="020B0604020202020204" pitchFamily="34" charset="0"/>
              <a:buChar char="•"/>
            </a:pPr>
            <a:r>
              <a:rPr lang="en-US" sz="1100" dirty="0" smtClean="0"/>
              <a:t>Includes: </a:t>
            </a:r>
            <a:r>
              <a:rPr lang="en-US" sz="1100" dirty="0" smtClean="0"/>
              <a:t>Dietary Guidelines &amp; How to Guide, 14 Power Cleansing Detox Packs and 14 Essential Greens Beverage Packets</a:t>
            </a:r>
            <a:endParaRPr lang="en-US" sz="1100" dirty="0" smtClean="0"/>
          </a:p>
          <a:p>
            <a:pPr>
              <a:spcBef>
                <a:spcPts val="1200"/>
              </a:spcBef>
            </a:pPr>
            <a:r>
              <a:rPr lang="en-US" sz="1400" dirty="0"/>
              <a:t>Cost of 14-Day Quick Start Weight Loss Kit:</a:t>
            </a:r>
          </a:p>
          <a:p>
            <a:pPr marL="800100" lvl="1" indent="-342900">
              <a:spcBef>
                <a:spcPts val="1200"/>
              </a:spcBef>
              <a:buFont typeface="Arial" panose="020B0604020202020204" pitchFamily="34" charset="0"/>
              <a:buChar char="•"/>
            </a:pPr>
            <a:r>
              <a:rPr lang="en-US" sz="1100" dirty="0" smtClean="0"/>
              <a:t>$29.00 Doctor Price/$58 Patient Price</a:t>
            </a:r>
            <a:endParaRPr lang="en-US" sz="1100" dirty="0"/>
          </a:p>
          <a:p>
            <a:pPr marL="800100" lvl="1" indent="-342900">
              <a:spcBef>
                <a:spcPts val="1200"/>
              </a:spcBef>
              <a:buFont typeface="Arial" panose="020B0604020202020204" pitchFamily="34" charset="0"/>
              <a:buChar char="•"/>
            </a:pPr>
            <a:r>
              <a:rPr lang="en-US" sz="1100" dirty="0" smtClean="0"/>
              <a:t>Includes: Dietary Guidelines &amp; How to Guide and 28 Advanced Booster Supplement Packs</a:t>
            </a:r>
            <a:endParaRPr lang="en-US" sz="1100" dirty="0" smtClean="0"/>
          </a:p>
          <a:p>
            <a:pPr>
              <a:spcBef>
                <a:spcPts val="1200"/>
              </a:spcBef>
            </a:pPr>
            <a:r>
              <a:rPr lang="en-US" sz="1400" dirty="0" smtClean="0"/>
              <a:t>Cost of 21-Day Ultimate Weight Loss Package:</a:t>
            </a:r>
          </a:p>
          <a:p>
            <a:pPr marL="800100" lvl="1" indent="-342900">
              <a:spcBef>
                <a:spcPts val="1200"/>
              </a:spcBef>
              <a:buFont typeface="Arial" panose="020B0604020202020204" pitchFamily="34" charset="0"/>
              <a:buChar char="•"/>
            </a:pPr>
            <a:r>
              <a:rPr lang="en-US" sz="1100" dirty="0" smtClean="0"/>
              <a:t>Add Nutritional Shake Packets to the Kits above…</a:t>
            </a:r>
            <a:endParaRPr lang="en-US" sz="1100" dirty="0" smtClean="0"/>
          </a:p>
          <a:p>
            <a:pPr marL="800100" lvl="1" indent="-342900">
              <a:spcBef>
                <a:spcPts val="1200"/>
              </a:spcBef>
              <a:buFont typeface="Arial" panose="020B0604020202020204" pitchFamily="34" charset="0"/>
              <a:buChar char="•"/>
            </a:pPr>
            <a:r>
              <a:rPr lang="en-US" sz="1100" dirty="0" smtClean="0"/>
              <a:t>$25 Doctors Price/ $50 Patient Price</a:t>
            </a:r>
          </a:p>
          <a:p>
            <a:pPr marL="800100" lvl="1" indent="-342900">
              <a:spcBef>
                <a:spcPts val="1200"/>
              </a:spcBef>
              <a:buFont typeface="Arial" panose="020B0604020202020204" pitchFamily="34" charset="0"/>
              <a:buChar char="•"/>
            </a:pPr>
            <a:r>
              <a:rPr lang="en-US" sz="1100" dirty="0" smtClean="0"/>
              <a:t>Total Price $89 Doctor Price/$178 Patient Price</a:t>
            </a:r>
            <a:endParaRPr lang="en-US" sz="11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69" y="2660073"/>
            <a:ext cx="2172105" cy="3630313"/>
          </a:xfrm>
          <a:prstGeom prst="rect">
            <a:avLst/>
          </a:prstGeom>
        </p:spPr>
      </p:pic>
    </p:spTree>
    <p:extLst>
      <p:ext uri="{BB962C8B-B14F-4D97-AF65-F5344CB8AC3E}">
        <p14:creationId xmlns:p14="http://schemas.microsoft.com/office/powerpoint/2010/main" val="3824124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2651437"/>
            <a:ext cx="8420100" cy="1126342"/>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smtClean="0">
                <a:solidFill>
                  <a:srgbClr val="1C77A4"/>
                </a:solidFill>
              </a:rPr>
              <a:t>Recommend the S4 Pain Relief System to Each and Every Current Chiropractic and Pain Patient that Comes into your Clinic</a:t>
            </a:r>
            <a:br>
              <a:rPr lang="en-US" sz="4000" b="1" dirty="0" smtClean="0">
                <a:solidFill>
                  <a:srgbClr val="1C77A4"/>
                </a:solidFill>
              </a:rPr>
            </a:br>
            <a:endParaRPr lang="en-US" sz="4000" b="1" dirty="0">
              <a:solidFill>
                <a:srgbClr val="1C77A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522" y="3162301"/>
            <a:ext cx="4562426" cy="3080890"/>
          </a:xfrm>
          <a:prstGeom prst="rect">
            <a:avLst/>
          </a:prstGeom>
        </p:spPr>
      </p:pic>
    </p:spTree>
    <p:extLst>
      <p:ext uri="{BB962C8B-B14F-4D97-AF65-F5344CB8AC3E}">
        <p14:creationId xmlns:p14="http://schemas.microsoft.com/office/powerpoint/2010/main" val="2356429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4824" y="3326478"/>
            <a:ext cx="8070022" cy="753668"/>
          </a:xfrm>
        </p:spPr>
        <p:txBody>
          <a:bodyPr/>
          <a:lstStyle/>
          <a:p>
            <a:pPr algn="r"/>
            <a:r>
              <a:rPr lang="en-US" sz="3600" b="1" dirty="0" smtClean="0">
                <a:solidFill>
                  <a:srgbClr val="1C77A4"/>
                </a:solidFill>
              </a:rPr>
              <a:t>Call Solutions4 Today to Place your Order for the Quick Start Kits Today!</a:t>
            </a:r>
            <a:br>
              <a:rPr lang="en-US" sz="3600" b="1" dirty="0" smtClean="0">
                <a:solidFill>
                  <a:srgbClr val="1C77A4"/>
                </a:solidFill>
              </a:rPr>
            </a:br>
            <a:r>
              <a:rPr lang="en-US" sz="3600" b="1" dirty="0">
                <a:solidFill>
                  <a:srgbClr val="1C77A4"/>
                </a:solidFill>
              </a:rPr>
              <a:t/>
            </a:r>
            <a:br>
              <a:rPr lang="en-US" sz="3600" b="1" dirty="0">
                <a:solidFill>
                  <a:srgbClr val="1C77A4"/>
                </a:solidFill>
              </a:rPr>
            </a:br>
            <a:r>
              <a:rPr lang="en-US" sz="3600" b="1" dirty="0" smtClean="0">
                <a:solidFill>
                  <a:srgbClr val="1C77A4"/>
                </a:solidFill>
              </a:rPr>
              <a:t/>
            </a:r>
            <a:br>
              <a:rPr lang="en-US" sz="3600" b="1" dirty="0" smtClean="0">
                <a:solidFill>
                  <a:srgbClr val="1C77A4"/>
                </a:solidFill>
              </a:rPr>
            </a:br>
            <a:r>
              <a:rPr lang="en-US" sz="3600" b="1" dirty="0">
                <a:solidFill>
                  <a:srgbClr val="1C77A4"/>
                </a:solidFill>
              </a:rPr>
              <a:t/>
            </a:r>
            <a:br>
              <a:rPr lang="en-US" sz="3600" b="1" dirty="0">
                <a:solidFill>
                  <a:srgbClr val="1C77A4"/>
                </a:solidFill>
              </a:rPr>
            </a:br>
            <a:r>
              <a:rPr lang="en-US" sz="3600" b="1" dirty="0" smtClean="0">
                <a:solidFill>
                  <a:srgbClr val="1C77A4"/>
                </a:solidFill>
              </a:rPr>
              <a:t>(877) 817-6074</a:t>
            </a:r>
            <a:endParaRPr lang="en-US" sz="1600" b="1"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49053"/>
            <a:ext cx="3517900" cy="4315222"/>
          </a:xfrm>
          <a:prstGeom prst="rect">
            <a:avLst/>
          </a:prstGeom>
        </p:spPr>
      </p:pic>
    </p:spTree>
    <p:extLst>
      <p:ext uri="{BB962C8B-B14F-4D97-AF65-F5344CB8AC3E}">
        <p14:creationId xmlns:p14="http://schemas.microsoft.com/office/powerpoint/2010/main" val="3663863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789479"/>
            <a:ext cx="9144000" cy="878993"/>
          </a:xfrm>
          <a:prstGeom prst="rect">
            <a:avLst/>
          </a:prstGeom>
        </p:spPr>
        <p:txBody>
          <a:bodyPr vert="horz" lIns="91440" tIns="45720" rIns="91440" bIns="45720" rtlCol="0" anchor="t">
            <a:noAutofit/>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rgbClr val="1C77A4"/>
                </a:solidFill>
              </a:rPr>
              <a:t>Do you Need Help Growing Your</a:t>
            </a:r>
          </a:p>
          <a:p>
            <a:pPr algn="ctr"/>
            <a:r>
              <a:rPr lang="en-US" sz="3200" b="1" dirty="0" smtClean="0">
                <a:solidFill>
                  <a:srgbClr val="1C77A4"/>
                </a:solidFill>
              </a:rPr>
              <a:t>Club Reduce Business</a:t>
            </a:r>
          </a:p>
          <a:p>
            <a:pPr algn="ctr"/>
            <a:r>
              <a:rPr lang="en-US" sz="3200" b="1" dirty="0" smtClean="0">
                <a:solidFill>
                  <a:srgbClr val="1C77A4"/>
                </a:solidFill>
              </a:rPr>
              <a:t>to Increase your CASH Income and Help your Patients HEAL?</a:t>
            </a:r>
            <a:endParaRPr lang="en-US" sz="3200" b="1" dirty="0">
              <a:solidFill>
                <a:srgbClr val="1C77A4"/>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4" y="4314825"/>
            <a:ext cx="6118047" cy="1829019"/>
          </a:xfrm>
          <a:prstGeom prst="rect">
            <a:avLst/>
          </a:prstGeom>
        </p:spPr>
      </p:pic>
      <p:sp>
        <p:nvSpPr>
          <p:cNvPr id="9" name="Rectangle 8"/>
          <p:cNvSpPr/>
          <p:nvPr/>
        </p:nvSpPr>
        <p:spPr>
          <a:xfrm>
            <a:off x="214313" y="3174713"/>
            <a:ext cx="8715375" cy="1015663"/>
          </a:xfrm>
          <a:prstGeom prst="rect">
            <a:avLst/>
          </a:prstGeom>
        </p:spPr>
        <p:txBody>
          <a:bodyPr wrap="square">
            <a:spAutoFit/>
          </a:bodyPr>
          <a:lstStyle/>
          <a:p>
            <a:pPr algn="ctr"/>
            <a:r>
              <a:rPr lang="en-US" sz="4000" b="1" dirty="0">
                <a:solidFill>
                  <a:srgbClr val="CC0099"/>
                </a:solidFill>
              </a:rPr>
              <a:t>www.ClubReduceConsulting.com</a:t>
            </a:r>
          </a:p>
          <a:p>
            <a:pPr algn="ctr"/>
            <a:r>
              <a:rPr lang="en-US" sz="2000" b="1" dirty="0">
                <a:solidFill>
                  <a:srgbClr val="002060"/>
                </a:solidFill>
              </a:rPr>
              <a:t>801.917.0900</a:t>
            </a:r>
          </a:p>
        </p:txBody>
      </p:sp>
    </p:spTree>
    <p:extLst>
      <p:ext uri="{BB962C8B-B14F-4D97-AF65-F5344CB8AC3E}">
        <p14:creationId xmlns:p14="http://schemas.microsoft.com/office/powerpoint/2010/main" val="97518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9954" y="776330"/>
            <a:ext cx="8194431" cy="694594"/>
          </a:xfrm>
          <a:prstGeom prst="rect">
            <a:avLst/>
          </a:prstGeom>
        </p:spPr>
        <p:txBody>
          <a:bodyPr vert="horz" lIns="91440" tIns="45720" rIns="91440" bIns="45720" rtlCol="0" anchor="t">
            <a:noAutofit/>
          </a:bodyPr>
          <a:lstStyle>
            <a:lvl1pPr algn="l" defTabSz="257175" rtl="0" eaLnBrk="1" latinLnBrk="0" hangingPunct="1">
              <a:spcBef>
                <a:spcPct val="0"/>
              </a:spcBef>
              <a:buNone/>
              <a:defRPr sz="2025"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Client Testimonials</a:t>
            </a:r>
            <a:endParaRPr lang="en-US" sz="4400" dirty="0">
              <a:solidFill>
                <a:srgbClr val="1C77A4"/>
              </a:solidFill>
            </a:endParaRPr>
          </a:p>
        </p:txBody>
      </p:sp>
      <p:pic>
        <p:nvPicPr>
          <p:cNvPr id="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60" y="1822450"/>
            <a:ext cx="8422678" cy="3657600"/>
          </a:xfrm>
          <a:prstGeom prst="rect">
            <a:avLst/>
          </a:prstGeom>
        </p:spPr>
      </p:pic>
      <p:sp>
        <p:nvSpPr>
          <p:cNvPr id="4" name="Rectangle 3"/>
          <p:cNvSpPr/>
          <p:nvPr/>
        </p:nvSpPr>
        <p:spPr>
          <a:xfrm>
            <a:off x="381001" y="5573368"/>
            <a:ext cx="8323384" cy="646331"/>
          </a:xfrm>
          <a:prstGeom prst="rect">
            <a:avLst/>
          </a:prstGeom>
        </p:spPr>
        <p:txBody>
          <a:bodyPr wrap="square">
            <a:spAutoFit/>
          </a:bodyPr>
          <a:lstStyle/>
          <a:p>
            <a:pPr algn="ctr"/>
            <a:r>
              <a:rPr lang="en-US" sz="3600" b="1" dirty="0" smtClean="0">
                <a:solidFill>
                  <a:srgbClr val="CC0099"/>
                </a:solidFill>
              </a:rPr>
              <a:t>www.ClubReduceConsulting.com</a:t>
            </a:r>
            <a:endParaRPr lang="en-US" sz="3600" b="1" dirty="0">
              <a:solidFill>
                <a:srgbClr val="CC0099"/>
              </a:solidFill>
            </a:endParaRPr>
          </a:p>
        </p:txBody>
      </p:sp>
    </p:spTree>
    <p:extLst>
      <p:ext uri="{BB962C8B-B14F-4D97-AF65-F5344CB8AC3E}">
        <p14:creationId xmlns:p14="http://schemas.microsoft.com/office/powerpoint/2010/main" val="2662144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1752600"/>
            <a:ext cx="9925049" cy="5105400"/>
          </a:xfrm>
          <a:prstGeom prst="rect">
            <a:avLst/>
          </a:prstGeom>
        </p:spPr>
      </p:pic>
      <p:sp>
        <p:nvSpPr>
          <p:cNvPr id="3" name="Title 1"/>
          <p:cNvSpPr txBox="1">
            <a:spLocks/>
          </p:cNvSpPr>
          <p:nvPr/>
        </p:nvSpPr>
        <p:spPr>
          <a:xfrm>
            <a:off x="1" y="693337"/>
            <a:ext cx="9144000" cy="878993"/>
          </a:xfrm>
          <a:prstGeom prst="rect">
            <a:avLst/>
          </a:prstGeom>
        </p:spPr>
        <p:txBody>
          <a:bodyPr vert="horz" lIns="91440" tIns="45720" rIns="91440" bIns="45720" rtlCol="0" anchor="t">
            <a:noAutofit/>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smtClean="0">
                <a:solidFill>
                  <a:srgbClr val="1C77A4"/>
                </a:solidFill>
              </a:rPr>
              <a:t>Thank You!</a:t>
            </a:r>
            <a:endParaRPr lang="en-US" sz="4000" b="1" dirty="0">
              <a:solidFill>
                <a:srgbClr val="1C77A4"/>
              </a:solidFill>
            </a:endParaRPr>
          </a:p>
        </p:txBody>
      </p:sp>
    </p:spTree>
    <p:extLst>
      <p:ext uri="{BB962C8B-B14F-4D97-AF65-F5344CB8AC3E}">
        <p14:creationId xmlns:p14="http://schemas.microsoft.com/office/powerpoint/2010/main" val="2571196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2578" y="915055"/>
            <a:ext cx="7830206" cy="753668"/>
          </a:xfrm>
        </p:spPr>
        <p:txBody>
          <a:bodyPr/>
          <a:lstStyle/>
          <a:p>
            <a:pPr algn="ctr"/>
            <a:r>
              <a:rPr lang="en-US" sz="4800" b="1" dirty="0" smtClean="0">
                <a:solidFill>
                  <a:srgbClr val="1C77A4"/>
                </a:solidFill>
              </a:rPr>
              <a:t>Quick Start Kits</a:t>
            </a:r>
            <a:endParaRPr lang="en-US" sz="4800" b="1" dirty="0">
              <a:solidFill>
                <a:srgbClr val="1C77A4"/>
              </a:solidFill>
            </a:endParaRPr>
          </a:p>
        </p:txBody>
      </p:sp>
      <p:sp>
        <p:nvSpPr>
          <p:cNvPr id="5" name="TextBox 4"/>
          <p:cNvSpPr txBox="1"/>
          <p:nvPr/>
        </p:nvSpPr>
        <p:spPr>
          <a:xfrm>
            <a:off x="475051" y="2561376"/>
            <a:ext cx="3430200" cy="2893100"/>
          </a:xfrm>
          <a:prstGeom prst="rect">
            <a:avLst/>
          </a:prstGeom>
          <a:noFill/>
        </p:spPr>
        <p:txBody>
          <a:bodyPr wrap="square" rtlCol="0">
            <a:spAutoFit/>
          </a:bodyPr>
          <a:lstStyle/>
          <a:p>
            <a:pPr marL="457200" indent="-457200">
              <a:spcBef>
                <a:spcPts val="1200"/>
              </a:spcBef>
              <a:buFont typeface="+mj-lt"/>
              <a:buAutoNum type="arabicPeriod"/>
            </a:pPr>
            <a:r>
              <a:rPr lang="en-US" sz="2400" dirty="0" smtClean="0"/>
              <a:t>7-Day Quick Start Cleanse Kit</a:t>
            </a:r>
          </a:p>
          <a:p>
            <a:pPr marL="457200" indent="-457200">
              <a:spcBef>
                <a:spcPts val="1200"/>
              </a:spcBef>
              <a:buFont typeface="+mj-lt"/>
              <a:buAutoNum type="arabicPeriod"/>
            </a:pPr>
            <a:r>
              <a:rPr lang="en-US" sz="2400" dirty="0" smtClean="0"/>
              <a:t>14-Day Quick Start Weight Loss Kit</a:t>
            </a:r>
          </a:p>
          <a:p>
            <a:pPr marL="457200" indent="-457200">
              <a:spcBef>
                <a:spcPts val="1200"/>
              </a:spcBef>
              <a:buFont typeface="+mj-lt"/>
              <a:buAutoNum type="arabicPeriod"/>
            </a:pPr>
            <a:r>
              <a:rPr lang="en-US" sz="2400" dirty="0" smtClean="0"/>
              <a:t>21-Day Ultimate Weight Loss Kit </a:t>
            </a:r>
            <a:r>
              <a:rPr lang="en-US" dirty="0" smtClean="0"/>
              <a:t>(7 &amp; 14 Day Kits Combined)</a:t>
            </a:r>
          </a:p>
        </p:txBody>
      </p:sp>
      <p:pic>
        <p:nvPicPr>
          <p:cNvPr id="10242" name="Picture 2" descr="http://nutriadviser.com/wp-content/uploads/2015/08/Weight-Loss-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323" y="2215127"/>
            <a:ext cx="5012353" cy="364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732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0250" y="69532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endParaRPr lang="en-US" sz="4400" b="1" dirty="0">
              <a:solidFill>
                <a:srgbClr val="1C77A4"/>
              </a:solidFill>
            </a:endParaRPr>
          </a:p>
        </p:txBody>
      </p:sp>
      <p:sp>
        <p:nvSpPr>
          <p:cNvPr id="6" name="TextBox 5"/>
          <p:cNvSpPr txBox="1"/>
          <p:nvPr/>
        </p:nvSpPr>
        <p:spPr>
          <a:xfrm>
            <a:off x="284550" y="1967477"/>
            <a:ext cx="3993572" cy="397801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550" dirty="0" smtClean="0"/>
              <a:t>This 7-Day body cleansing system allows you to achieve the same results as our traditional detox kit but with simplified, easy-to-use, </a:t>
            </a:r>
            <a:r>
              <a:rPr lang="en-US" sz="1550" u="sng" dirty="0" smtClean="0"/>
              <a:t>herbal supplement packs</a:t>
            </a:r>
            <a:r>
              <a:rPr lang="en-US" sz="1550" dirty="0" smtClean="0"/>
              <a:t> and </a:t>
            </a:r>
            <a:r>
              <a:rPr lang="en-US" sz="1550" u="sng" dirty="0" smtClean="0"/>
              <a:t>stick-pack beverages</a:t>
            </a:r>
            <a:r>
              <a:rPr lang="en-US" sz="1550" dirty="0" smtClean="0"/>
              <a:t>. </a:t>
            </a:r>
          </a:p>
          <a:p>
            <a:pPr marL="285750" indent="-285750">
              <a:spcBef>
                <a:spcPts val="1200"/>
              </a:spcBef>
              <a:buFont typeface="Arial" panose="020B0604020202020204" pitchFamily="34" charset="0"/>
              <a:buChar char="•"/>
            </a:pPr>
            <a:r>
              <a:rPr lang="en-US" sz="1550" dirty="0" smtClean="0"/>
              <a:t>This new and improved system is formulated to help </a:t>
            </a:r>
            <a:r>
              <a:rPr lang="en-US" sz="1550" u="sng" dirty="0" smtClean="0"/>
              <a:t>rid your body of toxins </a:t>
            </a:r>
            <a:r>
              <a:rPr lang="en-US" sz="1550" dirty="0" smtClean="0"/>
              <a:t>that contribute to weight gain and poor health. </a:t>
            </a:r>
          </a:p>
          <a:p>
            <a:pPr marL="285750" indent="-285750">
              <a:spcBef>
                <a:spcPts val="1200"/>
              </a:spcBef>
              <a:buFont typeface="Arial" panose="020B0604020202020204" pitchFamily="34" charset="0"/>
              <a:buChar char="•"/>
            </a:pPr>
            <a:r>
              <a:rPr lang="en-US" sz="1550" dirty="0" smtClean="0"/>
              <a:t>After completing this 7-Day Cleanse you’ll have </a:t>
            </a:r>
            <a:r>
              <a:rPr lang="en-US" sz="1550" u="sng" dirty="0" smtClean="0"/>
              <a:t>increased fat-burning hormones</a:t>
            </a:r>
            <a:r>
              <a:rPr lang="en-US" sz="1550" dirty="0" smtClean="0"/>
              <a:t>, more energy, a clearer mind, fewer cravings</a:t>
            </a:r>
            <a:r>
              <a:rPr lang="en-US" sz="1550" dirty="0"/>
              <a:t> </a:t>
            </a:r>
            <a:r>
              <a:rPr lang="en-US" sz="1550" dirty="0" smtClean="0"/>
              <a:t>, and a </a:t>
            </a:r>
            <a:r>
              <a:rPr lang="en-US" sz="1550" dirty="0"/>
              <a:t>slimmer </a:t>
            </a:r>
            <a:r>
              <a:rPr lang="en-US" sz="1550" dirty="0" smtClean="0"/>
              <a:t>figure.</a:t>
            </a:r>
          </a:p>
        </p:txBody>
      </p:sp>
      <p:pic>
        <p:nvPicPr>
          <p:cNvPr id="3074" name="Picture 2" descr="Cleanse and Detoxify Your Body and M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436" y="1967477"/>
            <a:ext cx="4695457" cy="390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15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05200" y="2070387"/>
            <a:ext cx="5553075" cy="4278094"/>
          </a:xfrm>
          <a:prstGeom prst="rect">
            <a:avLst/>
          </a:prstGeom>
          <a:noFill/>
        </p:spPr>
        <p:txBody>
          <a:bodyPr wrap="square" rtlCol="0">
            <a:spAutoFit/>
          </a:bodyPr>
          <a:lstStyle/>
          <a:p>
            <a:r>
              <a:rPr lang="en-US" sz="1600" b="1" dirty="0" smtClean="0"/>
              <a:t>WHY CLEANSE</a:t>
            </a:r>
            <a:r>
              <a:rPr lang="en-US" sz="1600" b="1" dirty="0" smtClean="0"/>
              <a:t>?</a:t>
            </a:r>
          </a:p>
          <a:p>
            <a:endParaRPr lang="en-US" sz="1600" dirty="0" smtClean="0"/>
          </a:p>
          <a:p>
            <a:pPr marL="285750" indent="-285750">
              <a:buFont typeface="Arial" panose="020B0604020202020204" pitchFamily="34" charset="0"/>
              <a:buChar char="•"/>
            </a:pPr>
            <a:r>
              <a:rPr lang="en-US" sz="1500" dirty="0" smtClean="0"/>
              <a:t>ENVIRONMENTAL POLLUTION: </a:t>
            </a:r>
            <a:r>
              <a:rPr lang="en-US" sz="1500" dirty="0"/>
              <a:t>Modern day industrial life fills the air you breathe with </a:t>
            </a:r>
            <a:r>
              <a:rPr lang="en-US" sz="1500" u="sng" dirty="0"/>
              <a:t>poisons</a:t>
            </a:r>
            <a:r>
              <a:rPr lang="en-US" sz="1500" dirty="0"/>
              <a:t>, </a:t>
            </a:r>
            <a:r>
              <a:rPr lang="en-US" sz="1500" u="sng" dirty="0"/>
              <a:t>contaminates</a:t>
            </a:r>
            <a:r>
              <a:rPr lang="en-US" sz="1500" dirty="0"/>
              <a:t> the water you drink, and further </a:t>
            </a:r>
            <a:r>
              <a:rPr lang="en-US" sz="1500" u="sng" dirty="0"/>
              <a:t>degrades</a:t>
            </a:r>
            <a:r>
              <a:rPr lang="en-US" sz="1500" dirty="0"/>
              <a:t> the food that you eat. </a:t>
            </a:r>
            <a:endParaRPr lang="en-US" sz="1500" dirty="0" smtClean="0"/>
          </a:p>
          <a:p>
            <a:pPr marL="285750" indent="-285750">
              <a:buFont typeface="Arial" panose="020B0604020202020204" pitchFamily="34" charset="0"/>
              <a:buChar char="•"/>
            </a:pPr>
            <a:r>
              <a:rPr lang="en-US" sz="1500" dirty="0" smtClean="0"/>
              <a:t>UNHEALTHY FOODS: </a:t>
            </a:r>
            <a:r>
              <a:rPr lang="en-US" sz="1500" dirty="0"/>
              <a:t>Processed and commercial foods saturate your body with </a:t>
            </a:r>
            <a:r>
              <a:rPr lang="en-US" sz="1500" u="sng" dirty="0"/>
              <a:t>artificial</a:t>
            </a:r>
            <a:r>
              <a:rPr lang="en-US" sz="1500" dirty="0"/>
              <a:t> colors, sweeteners, </a:t>
            </a:r>
            <a:r>
              <a:rPr lang="en-US" sz="1500" u="sng" dirty="0"/>
              <a:t>preservatives</a:t>
            </a:r>
            <a:r>
              <a:rPr lang="en-US" sz="1500" dirty="0"/>
              <a:t>, </a:t>
            </a:r>
            <a:r>
              <a:rPr lang="en-US" sz="1500" u="sng" dirty="0"/>
              <a:t>pesticides</a:t>
            </a:r>
            <a:r>
              <a:rPr lang="en-US" sz="1500" dirty="0"/>
              <a:t>, and more. </a:t>
            </a:r>
            <a:endParaRPr lang="en-US" sz="1500" dirty="0" smtClean="0"/>
          </a:p>
          <a:p>
            <a:pPr marL="285750" indent="-285750">
              <a:buFont typeface="Arial" panose="020B0604020202020204" pitchFamily="34" charset="0"/>
              <a:buChar char="•"/>
            </a:pPr>
            <a:r>
              <a:rPr lang="en-US" sz="1500" dirty="0" smtClean="0"/>
              <a:t>DRUGS </a:t>
            </a:r>
            <a:r>
              <a:rPr lang="en-US" sz="1500" dirty="0"/>
              <a:t>&amp; </a:t>
            </a:r>
            <a:r>
              <a:rPr lang="en-US" sz="1500" dirty="0" smtClean="0"/>
              <a:t>ALCOHOL: </a:t>
            </a:r>
            <a:r>
              <a:rPr lang="en-US" sz="1500" dirty="0"/>
              <a:t>Substances that are used and abused (alcohol, tobacco, drugs, </a:t>
            </a:r>
            <a:r>
              <a:rPr lang="en-US" sz="1500" dirty="0" smtClean="0"/>
              <a:t>illicit, prescription and </a:t>
            </a:r>
            <a:r>
              <a:rPr lang="en-US" sz="1500" dirty="0"/>
              <a:t>otherwise) increase the </a:t>
            </a:r>
            <a:r>
              <a:rPr lang="en-US" sz="1500" u="sng" dirty="0"/>
              <a:t>toxic load </a:t>
            </a:r>
            <a:r>
              <a:rPr lang="en-US" sz="1500" dirty="0"/>
              <a:t>on your body. These substances require your liver and other organs to work overtime to try to clear their residue from your body</a:t>
            </a:r>
            <a:r>
              <a:rPr lang="en-US" sz="1500" dirty="0" smtClean="0"/>
              <a:t>.</a:t>
            </a:r>
          </a:p>
          <a:p>
            <a:pPr marL="285750" indent="-285750">
              <a:buFont typeface="Arial" panose="020B0604020202020204" pitchFamily="34" charset="0"/>
              <a:buChar char="•"/>
            </a:pPr>
            <a:r>
              <a:rPr lang="en-US" sz="1500" b="1" dirty="0" smtClean="0"/>
              <a:t>HELPS TO</a:t>
            </a:r>
            <a:r>
              <a:rPr lang="en-US" sz="1500" dirty="0" smtClean="0"/>
              <a:t>: </a:t>
            </a:r>
            <a:r>
              <a:rPr lang="en-US" sz="1500" u="sng" dirty="0" smtClean="0"/>
              <a:t>Detoxify</a:t>
            </a:r>
            <a:r>
              <a:rPr lang="en-US" sz="1500" dirty="0" smtClean="0"/>
              <a:t> the body, </a:t>
            </a:r>
            <a:r>
              <a:rPr lang="en-US" sz="1500" u="sng" dirty="0" smtClean="0"/>
              <a:t>reduce</a:t>
            </a:r>
            <a:r>
              <a:rPr lang="en-US" sz="1500" dirty="0" smtClean="0"/>
              <a:t> cravings for junk food, </a:t>
            </a:r>
            <a:r>
              <a:rPr lang="en-US" sz="1500" u="sng" dirty="0" smtClean="0"/>
              <a:t>improve</a:t>
            </a:r>
            <a:r>
              <a:rPr lang="en-US" sz="1500" dirty="0" smtClean="0"/>
              <a:t> digestive health, </a:t>
            </a:r>
            <a:r>
              <a:rPr lang="en-US" sz="1500" u="sng" dirty="0" smtClean="0"/>
              <a:t>boost</a:t>
            </a:r>
            <a:r>
              <a:rPr lang="en-US" sz="1500" dirty="0" smtClean="0"/>
              <a:t> energy and vitality, smooth and clarify skin, </a:t>
            </a:r>
            <a:r>
              <a:rPr lang="en-US" sz="1500" u="sng" dirty="0" smtClean="0"/>
              <a:t>enhance</a:t>
            </a:r>
            <a:r>
              <a:rPr lang="en-US" sz="1500" dirty="0" smtClean="0"/>
              <a:t> mental clarity, </a:t>
            </a:r>
            <a:r>
              <a:rPr lang="en-US" sz="1500" u="sng" dirty="0" smtClean="0"/>
              <a:t>improve</a:t>
            </a:r>
            <a:r>
              <a:rPr lang="en-US" sz="1500" dirty="0" smtClean="0"/>
              <a:t> sleep, boost fat-burning hormones.</a:t>
            </a:r>
            <a:endParaRPr lang="en-US" sz="1500" dirty="0"/>
          </a:p>
        </p:txBody>
      </p:sp>
      <p:sp>
        <p:nvSpPr>
          <p:cNvPr id="4" name="Title 1"/>
          <p:cNvSpPr txBox="1">
            <a:spLocks/>
          </p:cNvSpPr>
          <p:nvPr/>
        </p:nvSpPr>
        <p:spPr>
          <a:xfrm>
            <a:off x="0" y="100012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p>
          <a:p>
            <a:pPr algn="ctr"/>
            <a:r>
              <a:rPr lang="en-US" sz="2000" b="1" dirty="0" smtClean="0">
                <a:solidFill>
                  <a:srgbClr val="1C77A4"/>
                </a:solidFill>
              </a:rPr>
              <a:t>Detoxification: Your Personal Journey to a Cleaner, Healthier You </a:t>
            </a:r>
            <a:endParaRPr lang="en-US" sz="2000" b="1" dirty="0">
              <a:solidFill>
                <a:srgbClr val="1C77A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2216385"/>
            <a:ext cx="3139079" cy="4070115"/>
          </a:xfrm>
          <a:prstGeom prst="rect">
            <a:avLst/>
          </a:prstGeom>
        </p:spPr>
      </p:pic>
    </p:spTree>
    <p:extLst>
      <p:ext uri="{BB962C8B-B14F-4D97-AF65-F5344CB8AC3E}">
        <p14:creationId xmlns:p14="http://schemas.microsoft.com/office/powerpoint/2010/main" val="2534012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0250" y="69532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endParaRPr lang="en-US" sz="4400" b="1" dirty="0">
              <a:solidFill>
                <a:srgbClr val="1C77A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188" y="3962400"/>
            <a:ext cx="4007476" cy="227195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00" y="2129205"/>
            <a:ext cx="2785765" cy="3914648"/>
          </a:xfrm>
          <a:prstGeom prst="rect">
            <a:avLst/>
          </a:prstGeom>
        </p:spPr>
      </p:pic>
      <p:sp>
        <p:nvSpPr>
          <p:cNvPr id="6" name="TextBox 5"/>
          <p:cNvSpPr txBox="1"/>
          <p:nvPr/>
        </p:nvSpPr>
        <p:spPr>
          <a:xfrm>
            <a:off x="758412" y="2004457"/>
            <a:ext cx="4004088" cy="2769989"/>
          </a:xfrm>
          <a:prstGeom prst="rect">
            <a:avLst/>
          </a:prstGeom>
          <a:noFill/>
        </p:spPr>
        <p:txBody>
          <a:bodyPr wrap="square" rtlCol="0">
            <a:spAutoFit/>
          </a:bodyPr>
          <a:lstStyle/>
          <a:p>
            <a:pPr>
              <a:spcBef>
                <a:spcPts val="1200"/>
              </a:spcBef>
            </a:pPr>
            <a:r>
              <a:rPr lang="en-US" sz="2400" b="1" dirty="0" smtClean="0"/>
              <a:t>Kit Includes:</a:t>
            </a:r>
          </a:p>
          <a:p>
            <a:pPr marL="342900" indent="-342900">
              <a:spcBef>
                <a:spcPts val="1200"/>
              </a:spcBef>
              <a:buFont typeface="+mj-lt"/>
              <a:buAutoNum type="arabicPeriod"/>
            </a:pPr>
            <a:r>
              <a:rPr lang="en-US" sz="2000" dirty="0" smtClean="0"/>
              <a:t>Dietary Guidelines &amp; How to Guide</a:t>
            </a:r>
          </a:p>
          <a:p>
            <a:pPr marL="342900" indent="-342900">
              <a:spcBef>
                <a:spcPts val="1200"/>
              </a:spcBef>
              <a:buFont typeface="+mj-lt"/>
              <a:buAutoNum type="arabicPeriod"/>
            </a:pPr>
            <a:r>
              <a:rPr lang="en-US" sz="2000" dirty="0" smtClean="0"/>
              <a:t>14 Power Cleansing Detox Packs </a:t>
            </a:r>
            <a:r>
              <a:rPr lang="en-US" sz="1600" dirty="0" smtClean="0"/>
              <a:t>(take 2 per day)</a:t>
            </a:r>
          </a:p>
          <a:p>
            <a:pPr marL="342900" indent="-342900">
              <a:spcBef>
                <a:spcPts val="1200"/>
              </a:spcBef>
              <a:buFont typeface="+mj-lt"/>
              <a:buAutoNum type="arabicPeriod"/>
            </a:pPr>
            <a:r>
              <a:rPr lang="en-US" sz="2000" dirty="0" smtClean="0"/>
              <a:t>14 Essential Green Beverage Packets </a:t>
            </a:r>
            <a:r>
              <a:rPr lang="en-US" sz="1400" dirty="0" smtClean="0"/>
              <a:t>(take 2 per day)</a:t>
            </a:r>
          </a:p>
        </p:txBody>
      </p:sp>
    </p:spTree>
    <p:extLst>
      <p:ext uri="{BB962C8B-B14F-4D97-AF65-F5344CB8AC3E}">
        <p14:creationId xmlns:p14="http://schemas.microsoft.com/office/powerpoint/2010/main" val="2341022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0250" y="1133475"/>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p>
          <a:p>
            <a:pPr algn="ctr"/>
            <a:r>
              <a:rPr lang="en-US" sz="3600" b="1" dirty="0" smtClean="0">
                <a:solidFill>
                  <a:srgbClr val="1C77A4"/>
                </a:solidFill>
              </a:rPr>
              <a:t>Dietary Guidelines &amp; How To Guide</a:t>
            </a:r>
            <a:endParaRPr lang="en-US" sz="3600" b="1" dirty="0">
              <a:solidFill>
                <a:srgbClr val="1C77A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57" y="2295366"/>
            <a:ext cx="8497486" cy="27147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47" y="4895849"/>
            <a:ext cx="8344046" cy="733426"/>
          </a:xfrm>
          <a:prstGeom prst="rect">
            <a:avLst/>
          </a:prstGeom>
        </p:spPr>
      </p:pic>
      <p:sp>
        <p:nvSpPr>
          <p:cNvPr id="12" name="TextBox 11"/>
          <p:cNvSpPr txBox="1"/>
          <p:nvPr/>
        </p:nvSpPr>
        <p:spPr>
          <a:xfrm>
            <a:off x="268940" y="5793432"/>
            <a:ext cx="8589903" cy="230832"/>
          </a:xfrm>
          <a:prstGeom prst="rect">
            <a:avLst/>
          </a:prstGeom>
          <a:noFill/>
        </p:spPr>
        <p:txBody>
          <a:bodyPr wrap="square" rtlCol="0">
            <a:spAutoFit/>
          </a:bodyPr>
          <a:lstStyle/>
          <a:p>
            <a:pPr algn="ctr">
              <a:spcBef>
                <a:spcPts val="1200"/>
              </a:spcBef>
            </a:pPr>
            <a:r>
              <a:rPr lang="en-US" sz="900" dirty="0" smtClean="0"/>
              <a:t>*Blending your fresh vegetable juice is fine. However, on Days 3-5, liquid only days, it is preferable to juice your fresh vegetable juice rather than blending it.</a:t>
            </a:r>
          </a:p>
        </p:txBody>
      </p:sp>
    </p:spTree>
    <p:extLst>
      <p:ext uri="{BB962C8B-B14F-4D97-AF65-F5344CB8AC3E}">
        <p14:creationId xmlns:p14="http://schemas.microsoft.com/office/powerpoint/2010/main" val="1445072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0250" y="1123950"/>
            <a:ext cx="88011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p>
          <a:p>
            <a:pPr algn="ctr"/>
            <a:r>
              <a:rPr lang="en-US" sz="3600" b="1" dirty="0" smtClean="0">
                <a:solidFill>
                  <a:srgbClr val="1C77A4"/>
                </a:solidFill>
              </a:rPr>
              <a:t>Dietary Guidelines &amp; How To Guide</a:t>
            </a:r>
            <a:endParaRPr lang="en-US" sz="3600" b="1" dirty="0">
              <a:solidFill>
                <a:srgbClr val="1C77A4"/>
              </a:solidFill>
            </a:endParaRPr>
          </a:p>
        </p:txBody>
      </p:sp>
      <p:sp>
        <p:nvSpPr>
          <p:cNvPr id="6" name="TextBox 5"/>
          <p:cNvSpPr txBox="1"/>
          <p:nvPr/>
        </p:nvSpPr>
        <p:spPr>
          <a:xfrm>
            <a:off x="209550" y="2119042"/>
            <a:ext cx="4895850" cy="4408899"/>
          </a:xfrm>
          <a:prstGeom prst="rect">
            <a:avLst/>
          </a:prstGeom>
          <a:noFill/>
        </p:spPr>
        <p:txBody>
          <a:bodyPr wrap="square" rtlCol="0">
            <a:spAutoFit/>
          </a:bodyPr>
          <a:lstStyle/>
          <a:p>
            <a:pPr>
              <a:spcBef>
                <a:spcPts val="1200"/>
              </a:spcBef>
            </a:pPr>
            <a:r>
              <a:rPr lang="en-US" b="1" dirty="0" smtClean="0"/>
              <a:t>TIPS FOR THE BEST CLEANSE</a:t>
            </a:r>
          </a:p>
          <a:p>
            <a:pPr marL="342900" indent="-342900">
              <a:spcBef>
                <a:spcPts val="1200"/>
              </a:spcBef>
              <a:buFont typeface="Arial" panose="020B0604020202020204" pitchFamily="34" charset="0"/>
              <a:buChar char="•"/>
            </a:pPr>
            <a:r>
              <a:rPr lang="en-US" sz="1550" dirty="0" smtClean="0"/>
              <a:t>SET YOUR SIGHTS: Everyone cleanses for different reasons. You have chosen a customized path to help you achieve your health and weight loss goals. Write down what is motivating you and put in somewhere you can see it all day long.</a:t>
            </a:r>
          </a:p>
          <a:p>
            <a:pPr marL="342900" indent="-342900">
              <a:spcBef>
                <a:spcPts val="1200"/>
              </a:spcBef>
              <a:buFont typeface="Arial" panose="020B0604020202020204" pitchFamily="34" charset="0"/>
              <a:buChar char="•"/>
            </a:pPr>
            <a:r>
              <a:rPr lang="en-US" sz="1550" dirty="0" smtClean="0"/>
              <a:t>LET YOUR BODY REST: Cleansing your body is hard work. Make sure you get 8 hours of sleep each night.</a:t>
            </a:r>
          </a:p>
          <a:p>
            <a:pPr marL="342900" indent="-342900">
              <a:spcBef>
                <a:spcPts val="1200"/>
              </a:spcBef>
              <a:buFont typeface="Arial" panose="020B0604020202020204" pitchFamily="34" charset="0"/>
              <a:buChar char="•"/>
            </a:pPr>
            <a:r>
              <a:rPr lang="en-US" sz="1550" dirty="0" smtClean="0"/>
              <a:t>STICK TO IT: Some patients experience a healing crisis during detoxification that may include headaches and/or fatigue. Please know that this is a normal result of your body flushing out all the toxins and getting back to a better state of health.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025" y="2233064"/>
            <a:ext cx="3818325" cy="3948661"/>
          </a:xfrm>
          <a:prstGeom prst="rect">
            <a:avLst/>
          </a:prstGeom>
        </p:spPr>
      </p:pic>
    </p:spTree>
    <p:extLst>
      <p:ext uri="{BB962C8B-B14F-4D97-AF65-F5344CB8AC3E}">
        <p14:creationId xmlns:p14="http://schemas.microsoft.com/office/powerpoint/2010/main" val="2182243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 y="1133475"/>
            <a:ext cx="9067800" cy="848187"/>
          </a:xfrm>
          <a:prstGeom prst="rect">
            <a:avLst/>
          </a:prstGeom>
        </p:spPr>
        <p:txBody>
          <a:bodyPr vert="horz" lIns="91440" tIns="45720" rIns="91440" bIns="45720" rtlCol="0" anchor="b">
            <a:noAutofit/>
          </a:bodyPr>
          <a:lstStyle>
            <a:lvl1pPr algn="l" defTabSz="342900" rtl="0" eaLnBrk="1" latinLnBrk="0" hangingPunct="1">
              <a:spcBef>
                <a:spcPct val="0"/>
              </a:spcBef>
              <a:buNone/>
              <a:defRPr sz="405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smtClean="0">
                <a:solidFill>
                  <a:srgbClr val="1C77A4"/>
                </a:solidFill>
              </a:rPr>
              <a:t>7-Day Quick Start Cleanse</a:t>
            </a:r>
          </a:p>
          <a:p>
            <a:pPr algn="ctr"/>
            <a:r>
              <a:rPr lang="en-US" sz="3600" b="1" dirty="0" smtClean="0">
                <a:solidFill>
                  <a:srgbClr val="1C77A4"/>
                </a:solidFill>
              </a:rPr>
              <a:t>Power Cleansing Detox Supplement Packs</a:t>
            </a:r>
            <a:endParaRPr lang="en-US" sz="3600" b="1" dirty="0">
              <a:solidFill>
                <a:srgbClr val="1C77A4"/>
              </a:solidFill>
            </a:endParaRPr>
          </a:p>
        </p:txBody>
      </p:sp>
      <p:sp>
        <p:nvSpPr>
          <p:cNvPr id="2" name="Rectangle 1"/>
          <p:cNvSpPr/>
          <p:nvPr/>
        </p:nvSpPr>
        <p:spPr>
          <a:xfrm>
            <a:off x="3829049" y="2219990"/>
            <a:ext cx="5076825" cy="4093428"/>
          </a:xfrm>
          <a:prstGeom prst="rect">
            <a:avLst/>
          </a:prstGeom>
        </p:spPr>
        <p:txBody>
          <a:bodyPr wrap="square">
            <a:spAutoFit/>
          </a:bodyPr>
          <a:lstStyle/>
          <a:p>
            <a:pPr marL="742950" lvl="1" indent="-285750">
              <a:spcBef>
                <a:spcPts val="1200"/>
              </a:spcBef>
              <a:buFont typeface="Arial" panose="020B0604020202020204" pitchFamily="34" charset="0"/>
              <a:buChar char="•"/>
            </a:pPr>
            <a:r>
              <a:rPr lang="en-US" sz="2000" dirty="0"/>
              <a:t>Easy to use supplement packs help detoxify the body naturally and deep cleans the digestive system</a:t>
            </a:r>
          </a:p>
          <a:p>
            <a:pPr marL="742950" lvl="1" indent="-285750">
              <a:spcBef>
                <a:spcPts val="1200"/>
              </a:spcBef>
              <a:buFont typeface="Arial" panose="020B0604020202020204" pitchFamily="34" charset="0"/>
              <a:buChar char="•"/>
            </a:pPr>
            <a:r>
              <a:rPr lang="en-US" sz="2000" dirty="0"/>
              <a:t>Combines Body Purifier and Intestinal </a:t>
            </a:r>
            <a:r>
              <a:rPr lang="en-US" sz="2000" dirty="0" smtClean="0"/>
              <a:t>Cleanser </a:t>
            </a:r>
            <a:r>
              <a:rPr lang="en-US" sz="2000" dirty="0"/>
              <a:t>supplements together in larger more powerful </a:t>
            </a:r>
            <a:r>
              <a:rPr lang="en-US" sz="2000" dirty="0" smtClean="0"/>
              <a:t>capsules </a:t>
            </a:r>
            <a:r>
              <a:rPr lang="en-US" sz="1600" dirty="0" smtClean="0"/>
              <a:t>(see Short Sheet for complete list of ingredients)</a:t>
            </a:r>
            <a:endParaRPr lang="en-US" sz="1600" dirty="0"/>
          </a:p>
          <a:p>
            <a:pPr marL="742950" lvl="1" indent="-285750">
              <a:spcBef>
                <a:spcPts val="1200"/>
              </a:spcBef>
              <a:buFont typeface="Arial" panose="020B0604020202020204" pitchFamily="34" charset="0"/>
              <a:buChar char="•"/>
            </a:pPr>
            <a:r>
              <a:rPr lang="en-US" sz="2000" dirty="0"/>
              <a:t>Fiber is </a:t>
            </a:r>
            <a:r>
              <a:rPr lang="en-US" sz="2000" dirty="0" err="1" smtClean="0"/>
              <a:t>Konjac</a:t>
            </a:r>
            <a:r>
              <a:rPr lang="en-US" sz="2000" dirty="0" smtClean="0"/>
              <a:t> Root and Psyllium Hulls/Husks that has the ability to delay it’s exit from the stomach causing you to feel fuller longer </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78" y="2305715"/>
            <a:ext cx="2681566" cy="37958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074" y="4553851"/>
            <a:ext cx="1876875" cy="1762178"/>
          </a:xfrm>
          <a:prstGeom prst="rect">
            <a:avLst/>
          </a:prstGeom>
        </p:spPr>
      </p:pic>
    </p:spTree>
    <p:extLst>
      <p:ext uri="{BB962C8B-B14F-4D97-AF65-F5344CB8AC3E}">
        <p14:creationId xmlns:p14="http://schemas.microsoft.com/office/powerpoint/2010/main" val="2413681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Summit Theme2">
  <a:themeElements>
    <a:clrScheme name="Summit">
      <a:dk1>
        <a:sysClr val="windowText" lastClr="000000"/>
      </a:dk1>
      <a:lt1>
        <a:sysClr val="window" lastClr="FFFFFF"/>
      </a:lt1>
      <a:dk2>
        <a:srgbClr val="212745"/>
      </a:dk2>
      <a:lt2>
        <a:srgbClr val="B4DCFA"/>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Summit Theme2" id="{718A665C-8674-44B6-B5DB-0B4D69A17002}" vid="{420C94B5-F2CC-4C35-BE5A-E24F081E3D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Summit Theme2 (1)</Template>
  <TotalTime>2331</TotalTime>
  <Words>1439</Words>
  <Application>Microsoft Office PowerPoint</Application>
  <PresentationFormat>On-screen Show (4:3)</PresentationFormat>
  <Paragraphs>129</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Summit Theme2</vt:lpstr>
      <vt:lpstr> </vt:lpstr>
      <vt:lpstr>Quick Start Kits</vt:lpstr>
      <vt:lpstr>Quick Start Kits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 Solutions4 Today to Place your Order for the Quick Start Kits Today!    (877) 817-6074</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Club Reduce</dc:creator>
  <cp:lastModifiedBy>Lighthouse</cp:lastModifiedBy>
  <cp:revision>258</cp:revision>
  <cp:lastPrinted>2016-02-23T16:23:36Z</cp:lastPrinted>
  <dcterms:created xsi:type="dcterms:W3CDTF">2016-01-08T15:33:00Z</dcterms:created>
  <dcterms:modified xsi:type="dcterms:W3CDTF">2016-03-01T15:58:38Z</dcterms:modified>
</cp:coreProperties>
</file>