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66" r:id="rId2"/>
    <p:sldId id="267" r:id="rId3"/>
    <p:sldId id="268" r:id="rId4"/>
    <p:sldId id="269" r:id="rId5"/>
    <p:sldId id="270" r:id="rId6"/>
    <p:sldId id="272" r:id="rId7"/>
    <p:sldId id="271" r:id="rId8"/>
    <p:sldId id="273"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8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F7F87-1949-4107-B283-72ACBEAA12E4}" type="datetimeFigureOut">
              <a:rPr lang="en-US" smtClean="0"/>
              <a:t>5/14/2018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6CB9D-9B56-4590-87D7-14BC44B384D2}" type="slidenum">
              <a:rPr lang="en-US" smtClean="0"/>
              <a:t>‹#›</a:t>
            </a:fld>
            <a:endParaRPr lang="en-US"/>
          </a:p>
        </p:txBody>
      </p:sp>
    </p:spTree>
    <p:extLst>
      <p:ext uri="{BB962C8B-B14F-4D97-AF65-F5344CB8AC3E}">
        <p14:creationId xmlns:p14="http://schemas.microsoft.com/office/powerpoint/2010/main" val="423010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06B33D-CE7B-431D-AA25-455038F8C35A}" type="slidenum">
              <a:rPr lang="en-US" altLang="en-US" smtClean="0">
                <a:latin typeface="Arial" charset="0"/>
              </a:rPr>
              <a:pPr/>
              <a:t>1</a:t>
            </a:fld>
            <a:endParaRPr lang="en-US" alt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771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871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42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3044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200"/>
            <a:ext cx="7647708" cy="1126342"/>
          </a:xfrm>
        </p:spPr>
        <p:txBody>
          <a:bodyPr>
            <a:noAutofit/>
          </a:bodyPr>
          <a:lstStyle/>
          <a:p>
            <a:pPr algn="ctr"/>
            <a:r>
              <a:rPr lang="en-US" sz="4400" dirty="0" smtClean="0">
                <a:solidFill>
                  <a:srgbClr val="0070C0"/>
                </a:solidFill>
              </a:rPr>
              <a:t>Benefits of Whole Body Vibration</a:t>
            </a:r>
            <a:endParaRPr lang="en-US" sz="4400" dirty="0">
              <a:solidFill>
                <a:srgbClr val="0070C0"/>
              </a:solidFill>
            </a:endParaRPr>
          </a:p>
        </p:txBody>
      </p:sp>
      <p:sp>
        <p:nvSpPr>
          <p:cNvPr id="3" name="Content Placeholder 2"/>
          <p:cNvSpPr>
            <a:spLocks noGrp="1"/>
          </p:cNvSpPr>
          <p:nvPr>
            <p:ph idx="1"/>
          </p:nvPr>
        </p:nvSpPr>
        <p:spPr>
          <a:xfrm>
            <a:off x="762000" y="3886200"/>
            <a:ext cx="7647708" cy="685801"/>
          </a:xfrm>
        </p:spPr>
        <p:txBody>
          <a:bodyPr>
            <a:normAutofit/>
          </a:bodyPr>
          <a:lstStyle/>
          <a:p>
            <a:pPr marL="0" indent="0" algn="ctr">
              <a:buNone/>
            </a:pPr>
            <a:r>
              <a:rPr lang="en-US" sz="3000" dirty="0" smtClean="0"/>
              <a:t>Dr. Todd Singleton</a:t>
            </a:r>
          </a:p>
          <a:p>
            <a:pPr marL="0" indent="0" algn="ctr">
              <a:buNone/>
            </a:pPr>
            <a:endParaRPr lang="en-US" sz="3000" dirty="0"/>
          </a:p>
          <a:p>
            <a:pPr marL="0" indent="0" algn="ctr">
              <a:buNone/>
            </a:pPr>
            <a:endParaRPr lang="en-US" sz="3000" dirty="0" smtClean="0"/>
          </a:p>
          <a:p>
            <a:pPr marL="0" indent="0" algn="ctr">
              <a:buNone/>
            </a:pPr>
            <a:endParaRPr lang="en-US" sz="3000" dirty="0"/>
          </a:p>
          <a:p>
            <a:pPr marL="0" indent="0" algn="ctr">
              <a:buNone/>
            </a:pPr>
            <a:endParaRPr lang="en-US" sz="3000" dirty="0" smtClean="0"/>
          </a:p>
          <a:p>
            <a:pPr marL="0" indent="0" algn="ctr">
              <a:buNone/>
            </a:pPr>
            <a:endParaRPr lang="en-US" sz="3000" dirty="0"/>
          </a:p>
          <a:p>
            <a:pPr marL="0" indent="0" algn="ctr">
              <a:buNone/>
            </a:pPr>
            <a:endParaRPr lang="en-US" sz="3000" dirty="0" smtClean="0"/>
          </a:p>
          <a:p>
            <a:pPr marL="0" indent="0" algn="ctr">
              <a:buNone/>
            </a:pPr>
            <a:endParaRPr lang="en-US" sz="3000" dirty="0"/>
          </a:p>
        </p:txBody>
      </p:sp>
    </p:spTree>
    <p:extLst>
      <p:ext uri="{BB962C8B-B14F-4D97-AF65-F5344CB8AC3E}">
        <p14:creationId xmlns:p14="http://schemas.microsoft.com/office/powerpoint/2010/main" val="20512097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rgbClr val="0070C0"/>
                </a:solidFill>
              </a:rPr>
              <a:t>Closing Tips</a:t>
            </a:r>
            <a:endParaRPr lang="en-US" sz="6000"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460279"/>
            <a:ext cx="3429000" cy="332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487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00"/>
            <a:ext cx="7647708" cy="1126342"/>
          </a:xfrm>
        </p:spPr>
        <p:txBody>
          <a:bodyPr>
            <a:normAutofit/>
          </a:bodyPr>
          <a:lstStyle/>
          <a:p>
            <a:pPr algn="ctr"/>
            <a:r>
              <a:rPr lang="en-US" sz="6000" dirty="0" smtClean="0">
                <a:solidFill>
                  <a:srgbClr val="0070C0"/>
                </a:solidFill>
              </a:rPr>
              <a:t>Thank you!</a:t>
            </a:r>
            <a:endParaRPr lang="en-US" sz="6000" dirty="0">
              <a:solidFill>
                <a:srgbClr val="0070C0"/>
              </a:solidFill>
            </a:endParaRPr>
          </a:p>
        </p:txBody>
      </p:sp>
      <p:sp>
        <p:nvSpPr>
          <p:cNvPr id="3" name="Content Placeholder 2"/>
          <p:cNvSpPr>
            <a:spLocks noGrp="1"/>
          </p:cNvSpPr>
          <p:nvPr>
            <p:ph idx="1"/>
          </p:nvPr>
        </p:nvSpPr>
        <p:spPr>
          <a:xfrm>
            <a:off x="838200" y="2743200"/>
            <a:ext cx="7647708" cy="1624445"/>
          </a:xfrm>
        </p:spPr>
        <p:txBody>
          <a:bodyPr>
            <a:normAutofit/>
          </a:bodyPr>
          <a:lstStyle/>
          <a:p>
            <a:pPr marL="0" indent="0" algn="ctr">
              <a:buNone/>
            </a:pPr>
            <a:r>
              <a:rPr lang="en-US" sz="3000" dirty="0" smtClean="0"/>
              <a:t>Call or text me at 801-903-7141</a:t>
            </a:r>
            <a:endParaRPr lang="en-US" sz="3000" dirty="0"/>
          </a:p>
        </p:txBody>
      </p:sp>
    </p:spTree>
    <p:extLst>
      <p:ext uri="{BB962C8B-B14F-4D97-AF65-F5344CB8AC3E}">
        <p14:creationId xmlns:p14="http://schemas.microsoft.com/office/powerpoint/2010/main" val="260351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38200"/>
            <a:ext cx="7796644" cy="932873"/>
          </a:xfrm>
        </p:spPr>
        <p:txBody>
          <a:bodyPr>
            <a:normAutofit/>
          </a:bodyPr>
          <a:lstStyle/>
          <a:p>
            <a:pPr algn="ctr"/>
            <a:r>
              <a:rPr lang="en-US" sz="3500" dirty="0" smtClean="0">
                <a:solidFill>
                  <a:srgbClr val="0070C0"/>
                </a:solidFill>
              </a:rPr>
              <a:t>What Does WBV Do?</a:t>
            </a:r>
            <a:endParaRPr lang="en-US" sz="3500" dirty="0">
              <a:solidFill>
                <a:srgbClr val="0070C0"/>
              </a:solidFill>
            </a:endParaRPr>
          </a:p>
        </p:txBody>
      </p:sp>
      <p:sp>
        <p:nvSpPr>
          <p:cNvPr id="5" name="Content Placeholder 4"/>
          <p:cNvSpPr>
            <a:spLocks noGrp="1"/>
          </p:cNvSpPr>
          <p:nvPr>
            <p:ph sz="half" idx="1"/>
          </p:nvPr>
        </p:nvSpPr>
        <p:spPr>
          <a:xfrm>
            <a:off x="457200" y="2160588"/>
            <a:ext cx="3917373" cy="4011611"/>
          </a:xfrm>
        </p:spPr>
        <p:txBody>
          <a:bodyPr>
            <a:normAutofit lnSpcReduction="10000"/>
          </a:bodyPr>
          <a:lstStyle/>
          <a:p>
            <a:pPr marL="0" indent="0" algn="ctr">
              <a:buNone/>
            </a:pPr>
            <a:r>
              <a:rPr lang="en-US" sz="1900" dirty="0"/>
              <a:t>Whole Body Vibration (WBV) offers a low-impact way to increase strength and flexibility, in addition to combating osteoporosis and increasing the metabolism. WBV causes the muscles to experience an involuntary contraction at the same rate that the platform is vibrating. The mechanical stimulus produces a stretch reflex in 100% of the muscles. This means that the muscles react to the vibration by contracting and relaxing automatically.</a:t>
            </a:r>
          </a:p>
          <a:p>
            <a:pPr marL="0" indent="0">
              <a:buNone/>
            </a:pPr>
            <a:endParaRPr lang="en-US" dirty="0"/>
          </a:p>
        </p:txBody>
      </p:sp>
      <p:pic>
        <p:nvPicPr>
          <p:cNvPr id="1026" name="Picture 2" descr="C:\Users\Joe\Downloads\Whole Body Vibration crop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9812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600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85800"/>
            <a:ext cx="7796644" cy="932873"/>
          </a:xfrm>
        </p:spPr>
        <p:txBody>
          <a:bodyPr>
            <a:normAutofit/>
          </a:bodyPr>
          <a:lstStyle/>
          <a:p>
            <a:pPr algn="ctr"/>
            <a:r>
              <a:rPr lang="en-US" sz="3500" dirty="0" smtClean="0">
                <a:solidFill>
                  <a:srgbClr val="0070C0"/>
                </a:solidFill>
              </a:rPr>
              <a:t>How Did It Come About?</a:t>
            </a:r>
            <a:endParaRPr lang="en-US" sz="3500" dirty="0"/>
          </a:p>
        </p:txBody>
      </p:sp>
      <p:sp>
        <p:nvSpPr>
          <p:cNvPr id="5" name="Content Placeholder 4"/>
          <p:cNvSpPr>
            <a:spLocks noGrp="1"/>
          </p:cNvSpPr>
          <p:nvPr>
            <p:ph sz="half" idx="1"/>
          </p:nvPr>
        </p:nvSpPr>
        <p:spPr>
          <a:xfrm>
            <a:off x="1143000" y="1981200"/>
            <a:ext cx="3764972" cy="3880772"/>
          </a:xfrm>
        </p:spPr>
        <p:txBody>
          <a:bodyPr>
            <a:normAutofit lnSpcReduction="10000"/>
          </a:bodyPr>
          <a:lstStyle/>
          <a:p>
            <a:pPr marL="0" indent="0" algn="ctr">
              <a:buNone/>
            </a:pPr>
            <a:r>
              <a:rPr lang="en-US" sz="2300" dirty="0"/>
              <a:t>Vibration training was used in the 1960s by the Russian space program to help cosmonauts recover more quickly from muscle atrophy. Since then, Olympic athletes have adapted WBV into their workouts. Trainers and doctors have been using WBV for over 40 years.</a:t>
            </a:r>
          </a:p>
          <a:p>
            <a:pPr marL="0" indent="0" algn="ctr">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403287"/>
            <a:ext cx="2163024" cy="270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712" y="4240605"/>
            <a:ext cx="25908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442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96644" cy="932873"/>
          </a:xfrm>
        </p:spPr>
        <p:txBody>
          <a:bodyPr>
            <a:normAutofit/>
          </a:bodyPr>
          <a:lstStyle/>
          <a:p>
            <a:pPr algn="ctr"/>
            <a:r>
              <a:rPr lang="en-US" sz="3500" dirty="0" smtClean="0">
                <a:solidFill>
                  <a:srgbClr val="0070C0"/>
                </a:solidFill>
              </a:rPr>
              <a:t>Benefits of WBV</a:t>
            </a:r>
            <a:endParaRPr lang="en-US" sz="3500" dirty="0"/>
          </a:p>
        </p:txBody>
      </p:sp>
      <p:sp>
        <p:nvSpPr>
          <p:cNvPr id="4" name="Content Placeholder 3"/>
          <p:cNvSpPr>
            <a:spLocks noGrp="1"/>
          </p:cNvSpPr>
          <p:nvPr>
            <p:ph sz="half" idx="1"/>
          </p:nvPr>
        </p:nvSpPr>
        <p:spPr>
          <a:xfrm>
            <a:off x="609601" y="1981200"/>
            <a:ext cx="3764972" cy="4190999"/>
          </a:xfrm>
        </p:spPr>
        <p:txBody>
          <a:bodyPr>
            <a:normAutofit fontScale="25000" lnSpcReduction="20000"/>
          </a:bodyPr>
          <a:lstStyle/>
          <a:p>
            <a:r>
              <a:rPr lang="en-US" sz="4400" b="1" dirty="0"/>
              <a:t>Accelerates Weight Loss</a:t>
            </a:r>
            <a:r>
              <a:rPr lang="en-US" sz="4400" dirty="0"/>
              <a:t>: WBV stimulates all cells in the body to function at a higher rate, which in turn increases the metabolism, which helps to accelerate weight loss.</a:t>
            </a:r>
          </a:p>
          <a:p>
            <a:pPr marL="0" indent="0">
              <a:buNone/>
            </a:pPr>
            <a:r>
              <a:rPr lang="en-US" sz="4400" b="1" dirty="0"/>
              <a:t> </a:t>
            </a:r>
            <a:endParaRPr lang="en-US" sz="4400" dirty="0"/>
          </a:p>
          <a:p>
            <a:r>
              <a:rPr lang="en-US" sz="4400" b="1" dirty="0"/>
              <a:t>Reduces Cellulite: </a:t>
            </a:r>
            <a:r>
              <a:rPr lang="en-US" sz="4400" dirty="0"/>
              <a:t>WBV causes increased local circulation to targeted areas, in turn giving areas with cellulite a “smoother” look.</a:t>
            </a:r>
          </a:p>
          <a:p>
            <a:pPr marL="0" indent="0">
              <a:buNone/>
            </a:pPr>
            <a:r>
              <a:rPr lang="en-US" sz="4400" b="1" dirty="0"/>
              <a:t> </a:t>
            </a:r>
            <a:endParaRPr lang="en-US" sz="4400" dirty="0"/>
          </a:p>
          <a:p>
            <a:r>
              <a:rPr lang="en-US" sz="4400" b="1" dirty="0"/>
              <a:t>Reduces Varicose Veins</a:t>
            </a:r>
            <a:r>
              <a:rPr lang="en-US" sz="4400" dirty="0"/>
              <a:t>: WBV causes increased lymph drainage, which lowers the pressure in varicose veins so the valves of the veins can close off.</a:t>
            </a:r>
          </a:p>
          <a:p>
            <a:pPr marL="0" indent="0">
              <a:buNone/>
            </a:pPr>
            <a:r>
              <a:rPr lang="en-US" sz="4400" b="1" dirty="0"/>
              <a:t> </a:t>
            </a:r>
            <a:endParaRPr lang="en-US" sz="4400" dirty="0"/>
          </a:p>
          <a:p>
            <a:r>
              <a:rPr lang="en-US" sz="4400" b="1" dirty="0"/>
              <a:t>Increases Energy: </a:t>
            </a:r>
            <a:r>
              <a:rPr lang="en-US" sz="4400" dirty="0"/>
              <a:t>WBV stimulates all cells in the body, increases blood flow and oxygen intake, and stimulates metabolism to help flush out toxins.</a:t>
            </a:r>
          </a:p>
          <a:p>
            <a:pPr marL="0" indent="0">
              <a:buNone/>
            </a:pPr>
            <a:r>
              <a:rPr lang="en-US" sz="4400" b="1" dirty="0"/>
              <a:t> </a:t>
            </a:r>
            <a:endParaRPr lang="en-US" sz="4400" dirty="0"/>
          </a:p>
          <a:p>
            <a:r>
              <a:rPr lang="en-US" sz="4400" b="1" dirty="0"/>
              <a:t>Increases Bone Density</a:t>
            </a:r>
            <a:r>
              <a:rPr lang="en-US" sz="4400" dirty="0"/>
              <a:t>: There are two types of bone cells: </a:t>
            </a:r>
            <a:r>
              <a:rPr lang="en-US" sz="4400" dirty="0" err="1"/>
              <a:t>ostioblasts</a:t>
            </a:r>
            <a:r>
              <a:rPr lang="en-US" sz="4400" dirty="0"/>
              <a:t> (bone makers) and </a:t>
            </a:r>
            <a:r>
              <a:rPr lang="en-US" sz="4400" dirty="0" err="1"/>
              <a:t>ostioclasts</a:t>
            </a:r>
            <a:r>
              <a:rPr lang="en-US" sz="4400" dirty="0"/>
              <a:t> (bone shapers). Bones loss happens when there are more </a:t>
            </a:r>
            <a:r>
              <a:rPr lang="en-US" sz="4400" dirty="0" err="1"/>
              <a:t>ostioclast</a:t>
            </a:r>
            <a:r>
              <a:rPr lang="en-US" sz="4400" dirty="0"/>
              <a:t> than </a:t>
            </a:r>
            <a:r>
              <a:rPr lang="en-US" sz="4400" dirty="0" err="1"/>
              <a:t>ostioblast</a:t>
            </a:r>
            <a:r>
              <a:rPr lang="en-US" sz="4400" dirty="0"/>
              <a:t> cells. WBV stimulates weight bearing exercise, which stimulates the production of </a:t>
            </a:r>
            <a:r>
              <a:rPr lang="en-US" sz="4400" dirty="0" err="1"/>
              <a:t>ostioblast</a:t>
            </a:r>
            <a:r>
              <a:rPr lang="en-US" sz="4400" dirty="0"/>
              <a:t> cells.</a:t>
            </a:r>
          </a:p>
          <a:p>
            <a:pPr marL="0" indent="0">
              <a:buNone/>
            </a:pPr>
            <a:endParaRPr lang="en-US" dirty="0"/>
          </a:p>
        </p:txBody>
      </p:sp>
      <p:sp>
        <p:nvSpPr>
          <p:cNvPr id="6" name="Content Placeholder 5"/>
          <p:cNvSpPr>
            <a:spLocks noGrp="1"/>
          </p:cNvSpPr>
          <p:nvPr>
            <p:ph sz="half" idx="2"/>
          </p:nvPr>
        </p:nvSpPr>
        <p:spPr>
          <a:xfrm>
            <a:off x="4648200" y="1752600"/>
            <a:ext cx="3771900" cy="4267200"/>
          </a:xfrm>
        </p:spPr>
        <p:txBody>
          <a:bodyPr>
            <a:normAutofit fontScale="25000" lnSpcReduction="20000"/>
          </a:bodyPr>
          <a:lstStyle/>
          <a:p>
            <a:pPr marL="0" indent="0">
              <a:buNone/>
            </a:pPr>
            <a:r>
              <a:rPr lang="en-US" sz="4000" b="1" dirty="0"/>
              <a:t> </a:t>
            </a:r>
            <a:endParaRPr lang="en-US" sz="4000" dirty="0"/>
          </a:p>
          <a:p>
            <a:r>
              <a:rPr lang="en-US" sz="4400" b="1" dirty="0"/>
              <a:t>Improves Muscle Strength: </a:t>
            </a:r>
            <a:r>
              <a:rPr lang="en-US" sz="4400" dirty="0"/>
              <a:t>WBV improves muscle strength the same way that regular exercise does. Vibrations lengthen and shorten the fibers depending upon the frequency.</a:t>
            </a:r>
          </a:p>
          <a:p>
            <a:pPr marL="0" indent="0">
              <a:buNone/>
            </a:pPr>
            <a:endParaRPr lang="en-US" sz="4400" dirty="0"/>
          </a:p>
          <a:p>
            <a:r>
              <a:rPr lang="en-US" sz="4400" b="1" dirty="0"/>
              <a:t> Enhances Wellness: </a:t>
            </a:r>
            <a:r>
              <a:rPr lang="en-US" sz="4400" dirty="0"/>
              <a:t>WBV increases blood flow, lymph drainage, oxygenation of cells, the release of endorphins, and detoxification of the body.</a:t>
            </a:r>
          </a:p>
          <a:p>
            <a:pPr marL="0" indent="0">
              <a:buNone/>
            </a:pPr>
            <a:endParaRPr lang="en-US" sz="4400" dirty="0"/>
          </a:p>
          <a:p>
            <a:r>
              <a:rPr lang="en-US" sz="4400" b="1" dirty="0"/>
              <a:t>Enhances Detoxification</a:t>
            </a:r>
            <a:r>
              <a:rPr lang="en-US" sz="4400" dirty="0"/>
              <a:t>: WBV works from the inside out. Waste products are expelled at a cellular and lymphatic level.</a:t>
            </a:r>
          </a:p>
          <a:p>
            <a:pPr marL="0" indent="0">
              <a:buNone/>
            </a:pPr>
            <a:r>
              <a:rPr lang="en-US" sz="4400" b="1" dirty="0"/>
              <a:t> </a:t>
            </a:r>
            <a:endParaRPr lang="en-US" sz="4400" dirty="0"/>
          </a:p>
          <a:p>
            <a:r>
              <a:rPr lang="en-US" sz="4400" b="1" dirty="0"/>
              <a:t>Improves Circulation: </a:t>
            </a:r>
            <a:r>
              <a:rPr lang="en-US" sz="4400" dirty="0"/>
              <a:t>WBV improves circulation by stimulating the exercise heart rate.</a:t>
            </a:r>
          </a:p>
          <a:p>
            <a:pPr marL="0" indent="0">
              <a:buNone/>
            </a:pPr>
            <a:r>
              <a:rPr lang="en-US" sz="4400" b="1" dirty="0"/>
              <a:t> </a:t>
            </a:r>
            <a:endParaRPr lang="en-US" sz="4400" dirty="0"/>
          </a:p>
          <a:p>
            <a:r>
              <a:rPr lang="en-US" sz="4400" b="1" dirty="0"/>
              <a:t>Improves Relaxation: </a:t>
            </a:r>
            <a:r>
              <a:rPr lang="en-US" sz="4400" dirty="0"/>
              <a:t>WBV increases circulation, blood flow and oxygen intake. WBV also reduces cortisol (the stress hormone) and creates and releases endorphins. It also detoxifies the system, enhancing relaxation.</a:t>
            </a:r>
          </a:p>
          <a:p>
            <a:endParaRPr lang="en-US" dirty="0"/>
          </a:p>
        </p:txBody>
      </p:sp>
    </p:spTree>
    <p:extLst>
      <p:ext uri="{BB962C8B-B14F-4D97-AF65-F5344CB8AC3E}">
        <p14:creationId xmlns:p14="http://schemas.microsoft.com/office/powerpoint/2010/main" val="234303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43" y="838200"/>
            <a:ext cx="7796644" cy="932873"/>
          </a:xfrm>
        </p:spPr>
        <p:txBody>
          <a:bodyPr>
            <a:normAutofit/>
          </a:bodyPr>
          <a:lstStyle/>
          <a:p>
            <a:pPr algn="ctr"/>
            <a:r>
              <a:rPr lang="en-US" sz="3200" dirty="0">
                <a:solidFill>
                  <a:srgbClr val="0070C0"/>
                </a:solidFill>
              </a:rPr>
              <a:t>Benefits of </a:t>
            </a:r>
            <a:r>
              <a:rPr lang="en-US" sz="3200" dirty="0" smtClean="0">
                <a:solidFill>
                  <a:srgbClr val="0070C0"/>
                </a:solidFill>
              </a:rPr>
              <a:t>WBV with Weight Loss</a:t>
            </a:r>
            <a:endParaRPr lang="en-US" sz="3200" dirty="0"/>
          </a:p>
        </p:txBody>
      </p:sp>
      <p:sp>
        <p:nvSpPr>
          <p:cNvPr id="3" name="Content Placeholder 2"/>
          <p:cNvSpPr>
            <a:spLocks noGrp="1"/>
          </p:cNvSpPr>
          <p:nvPr>
            <p:ph sz="half" idx="1"/>
          </p:nvPr>
        </p:nvSpPr>
        <p:spPr>
          <a:xfrm>
            <a:off x="609600" y="1907714"/>
            <a:ext cx="3764972" cy="3880772"/>
          </a:xfrm>
        </p:spPr>
        <p:txBody>
          <a:bodyPr>
            <a:noAutofit/>
          </a:bodyPr>
          <a:lstStyle/>
          <a:p>
            <a:r>
              <a:rPr lang="en-US" sz="1700" dirty="0" smtClean="0"/>
              <a:t>Whole Body Vibration helps with weight loss by increasing HGH</a:t>
            </a:r>
          </a:p>
          <a:p>
            <a:r>
              <a:rPr lang="en-US" sz="1700" dirty="0" smtClean="0"/>
              <a:t>This type of exercise is very similar HIIT training</a:t>
            </a:r>
          </a:p>
          <a:p>
            <a:r>
              <a:rPr lang="en-US" sz="1700" dirty="0" smtClean="0"/>
              <a:t>WBV can help patients who have plateaued with their weight loss</a:t>
            </a:r>
          </a:p>
          <a:p>
            <a:r>
              <a:rPr lang="en-US" sz="1700" dirty="0" smtClean="0"/>
              <a:t>WBV is unattended therapy</a:t>
            </a:r>
          </a:p>
          <a:p>
            <a:r>
              <a:rPr lang="en-US" sz="1700" dirty="0" smtClean="0"/>
              <a:t>WBV is great to use in conjunction with EWOT – (Exercise with oxygen therapy) </a:t>
            </a:r>
          </a:p>
          <a:p>
            <a:r>
              <a:rPr lang="en-US" sz="1700" dirty="0" smtClean="0"/>
              <a:t>WBV helps increase lymphatic drainage and improves circulation which helps decrease cellulite via toxins</a:t>
            </a:r>
            <a:endParaRPr lang="en-US" sz="1700" dirty="0"/>
          </a:p>
        </p:txBody>
      </p:sp>
      <p:pic>
        <p:nvPicPr>
          <p:cNvPr id="8194" name="Picture 2" descr="C:\Users\Joe\Downloads\3-Week Lipolight 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3365" y="1676400"/>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00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258"/>
            <a:ext cx="7647708" cy="1126342"/>
          </a:xfrm>
        </p:spPr>
        <p:txBody>
          <a:bodyPr>
            <a:normAutofit/>
          </a:bodyPr>
          <a:lstStyle/>
          <a:p>
            <a:pPr algn="ctr"/>
            <a:r>
              <a:rPr lang="en-US" sz="3000" dirty="0" smtClean="0">
                <a:solidFill>
                  <a:srgbClr val="0070C0"/>
                </a:solidFill>
              </a:rPr>
              <a:t>How to Use the WBV for Weight Loss</a:t>
            </a:r>
            <a:endParaRPr lang="en-US" sz="3000" dirty="0">
              <a:solidFill>
                <a:srgbClr val="0070C0"/>
              </a:solidFill>
            </a:endParaRPr>
          </a:p>
        </p:txBody>
      </p:sp>
      <p:pic>
        <p:nvPicPr>
          <p:cNvPr id="4098" name="Picture 2" descr="C:\Users\Joe\Downloads\IMG_0117.HE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9259" y="2397211"/>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oe\Downloads\IMG_0120.HE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248275" y="2295525"/>
            <a:ext cx="43434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oe\Downloads\IMG_0113.HE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909330" y="3073400"/>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36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96644" cy="932873"/>
          </a:xfrm>
        </p:spPr>
        <p:txBody>
          <a:bodyPr>
            <a:normAutofit/>
          </a:bodyPr>
          <a:lstStyle/>
          <a:p>
            <a:pPr algn="ctr"/>
            <a:r>
              <a:rPr lang="en-US" sz="3200" dirty="0">
                <a:solidFill>
                  <a:srgbClr val="0070C0"/>
                </a:solidFill>
              </a:rPr>
              <a:t>Benefits of WBV with </a:t>
            </a:r>
            <a:r>
              <a:rPr lang="en-US" sz="3200" dirty="0" smtClean="0">
                <a:solidFill>
                  <a:srgbClr val="0070C0"/>
                </a:solidFill>
              </a:rPr>
              <a:t>Neuropathy</a:t>
            </a:r>
            <a:endParaRPr lang="en-US" sz="3200" dirty="0"/>
          </a:p>
        </p:txBody>
      </p:sp>
      <p:sp>
        <p:nvSpPr>
          <p:cNvPr id="4" name="Content Placeholder 3"/>
          <p:cNvSpPr>
            <a:spLocks noGrp="1"/>
          </p:cNvSpPr>
          <p:nvPr>
            <p:ph sz="half" idx="1"/>
          </p:nvPr>
        </p:nvSpPr>
        <p:spPr>
          <a:xfrm>
            <a:off x="914400" y="1845371"/>
            <a:ext cx="4038600" cy="3983525"/>
          </a:xfrm>
        </p:spPr>
        <p:txBody>
          <a:bodyPr>
            <a:noAutofit/>
          </a:bodyPr>
          <a:lstStyle/>
          <a:p>
            <a:r>
              <a:rPr lang="en-US" sz="1700" dirty="0" smtClean="0"/>
              <a:t>WBV helps increase blood flow and circulation which is lacking in the lower extremity </a:t>
            </a:r>
          </a:p>
          <a:p>
            <a:r>
              <a:rPr lang="en-US" sz="1700" dirty="0" smtClean="0"/>
              <a:t>WBV helps decrease swelling to accelerate tissue healing during treatment</a:t>
            </a:r>
          </a:p>
          <a:p>
            <a:r>
              <a:rPr lang="en-US" sz="1700" dirty="0" smtClean="0"/>
              <a:t>Using the Solutions4 Cardio Health Essentials while having neuropathy treatments will help to increase vasodilation</a:t>
            </a:r>
          </a:p>
          <a:p>
            <a:r>
              <a:rPr lang="en-US" sz="1700" dirty="0" smtClean="0"/>
              <a:t>WBV helps with balance and coordination by increasing neurological feedback – proprioception training</a:t>
            </a:r>
            <a:endParaRPr lang="en-US" sz="1700" dirty="0"/>
          </a:p>
        </p:txBody>
      </p:sp>
      <p:pic>
        <p:nvPicPr>
          <p:cNvPr id="7170" name="Picture 2" descr="C:\Users\Joe\Downloads\Foot Neuropathy P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340" y="1828799"/>
            <a:ext cx="2702459" cy="404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7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46" y="914400"/>
            <a:ext cx="7647708" cy="1126342"/>
          </a:xfrm>
        </p:spPr>
        <p:txBody>
          <a:bodyPr/>
          <a:lstStyle/>
          <a:p>
            <a:pPr algn="ctr"/>
            <a:r>
              <a:rPr lang="en-US" sz="2800" dirty="0">
                <a:solidFill>
                  <a:srgbClr val="0070C0"/>
                </a:solidFill>
              </a:rPr>
              <a:t>How to Use the WBV for </a:t>
            </a:r>
            <a:r>
              <a:rPr lang="en-US" sz="2800" dirty="0" smtClean="0">
                <a:solidFill>
                  <a:srgbClr val="0070C0"/>
                </a:solidFill>
              </a:rPr>
              <a:t>Neuropathy</a:t>
            </a:r>
            <a:endParaRPr lang="en-US" dirty="0"/>
          </a:p>
        </p:txBody>
      </p:sp>
      <p:pic>
        <p:nvPicPr>
          <p:cNvPr id="3074" name="Picture 2" descr="C:\Users\Joe\Downloads\IMG_0124.HE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419600" y="2236572"/>
            <a:ext cx="4267200" cy="3200400"/>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3075" name="Picture 3" descr="C:\Users\Joe\Downloads\IMG_0123.HE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85800" y="22098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1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3006"/>
            <a:ext cx="7796644" cy="932873"/>
          </a:xfrm>
        </p:spPr>
        <p:txBody>
          <a:bodyPr>
            <a:normAutofit/>
          </a:bodyPr>
          <a:lstStyle/>
          <a:p>
            <a:pPr algn="ctr"/>
            <a:r>
              <a:rPr lang="en-US" sz="3500" dirty="0" smtClean="0">
                <a:solidFill>
                  <a:srgbClr val="0070C0"/>
                </a:solidFill>
              </a:rPr>
              <a:t>Resource</a:t>
            </a:r>
            <a:endParaRPr lang="en-US" sz="3500" dirty="0">
              <a:solidFill>
                <a:srgbClr val="0070C0"/>
              </a:solidFill>
            </a:endParaRPr>
          </a:p>
        </p:txBody>
      </p:sp>
      <p:sp>
        <p:nvSpPr>
          <p:cNvPr id="4" name="Content Placeholder 3"/>
          <p:cNvSpPr>
            <a:spLocks noGrp="1"/>
          </p:cNvSpPr>
          <p:nvPr>
            <p:ph sz="half" idx="1"/>
          </p:nvPr>
        </p:nvSpPr>
        <p:spPr>
          <a:xfrm>
            <a:off x="990600" y="1600200"/>
            <a:ext cx="4114799" cy="3880772"/>
          </a:xfrm>
        </p:spPr>
        <p:txBody>
          <a:bodyPr>
            <a:normAutofit/>
          </a:bodyPr>
          <a:lstStyle/>
          <a:p>
            <a:r>
              <a:rPr lang="en-US" sz="2000" dirty="0" smtClean="0"/>
              <a:t>Contact </a:t>
            </a:r>
            <a:r>
              <a:rPr lang="en-US" sz="2000" b="1" dirty="0" smtClean="0"/>
              <a:t>GERRY</a:t>
            </a:r>
            <a:r>
              <a:rPr lang="en-US" sz="2000" dirty="0" smtClean="0"/>
              <a:t> to receive your Whole Body Vibration machine</a:t>
            </a:r>
          </a:p>
          <a:p>
            <a:r>
              <a:rPr lang="en-US" sz="2000" dirty="0" smtClean="0"/>
              <a:t>#801-358-4777</a:t>
            </a:r>
          </a:p>
          <a:p>
            <a:r>
              <a:rPr lang="en-US" sz="2000" dirty="0" smtClean="0"/>
              <a:t>www.vibratebacktohealth.com</a:t>
            </a:r>
          </a:p>
          <a:p>
            <a:r>
              <a:rPr lang="en-US" sz="2000" dirty="0"/>
              <a:t>On Club Reduce under the Resources page you will find the information to order your Whole Body Vibration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2513077" cy="452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554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1) (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 (1) (2)</Template>
  <TotalTime>10416</TotalTime>
  <Words>360</Words>
  <Application>Microsoft Office PowerPoint</Application>
  <PresentationFormat>On-screen Show (4:3)</PresentationFormat>
  <Paragraphs>54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Summit Theme2 (1) (2)</vt:lpstr>
      <vt:lpstr>Benefits of Whole Body Vibration</vt:lpstr>
      <vt:lpstr>What Does WBV Do?</vt:lpstr>
      <vt:lpstr>How Did It Come About?</vt:lpstr>
      <vt:lpstr>Benefits of WBV</vt:lpstr>
      <vt:lpstr>Benefits of WBV with Weight Loss</vt:lpstr>
      <vt:lpstr>How to Use the WBV for Weight Loss</vt:lpstr>
      <vt:lpstr>Benefits of WBV with Neuropathy</vt:lpstr>
      <vt:lpstr>How to Use the WBV for Neuropathy</vt:lpstr>
      <vt:lpstr>Resource</vt:lpstr>
      <vt:lpstr>Closing Tips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44</cp:revision>
  <dcterms:created xsi:type="dcterms:W3CDTF">2016-05-18T20:45:07Z</dcterms:created>
  <dcterms:modified xsi:type="dcterms:W3CDTF">2018-05-15T17:19:31Z</dcterms:modified>
</cp:coreProperties>
</file>