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4"/>
  </p:notes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96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F7F87-1949-4107-B283-72ACBEAA12E4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6CB9D-9B56-4590-87D7-14BC44B38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08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06B33D-CE7B-431D-AA25-455038F8C35A}" type="slidenum">
              <a:rPr lang="en-US" altLang="en-US" smtClean="0">
                <a:latin typeface="Arial" charset="0"/>
              </a:rPr>
              <a:pPr/>
              <a:t>1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0543" y="1146425"/>
            <a:ext cx="7202913" cy="878993"/>
          </a:xfrm>
        </p:spPr>
        <p:txBody>
          <a:bodyPr anchor="b">
            <a:noAutofit/>
          </a:bodyPr>
          <a:lstStyle>
            <a:lvl1pPr algn="l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543" y="2222847"/>
            <a:ext cx="7202913" cy="382466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71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1098325"/>
            <a:ext cx="7647708" cy="1126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3" y="2337955"/>
            <a:ext cx="7647708" cy="35901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71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97526"/>
            <a:ext cx="7796644" cy="9328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60589"/>
            <a:ext cx="3764972" cy="388077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346" y="2160589"/>
            <a:ext cx="3771900" cy="3880773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2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1273" y="1098325"/>
            <a:ext cx="764770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3" y="2419126"/>
            <a:ext cx="7647707" cy="3763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04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4" r:id="rId3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Support@ClubReduce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305800" cy="1126342"/>
          </a:xfrm>
        </p:spPr>
        <p:txBody>
          <a:bodyPr>
            <a:noAutofit/>
          </a:bodyPr>
          <a:lstStyle/>
          <a:p>
            <a:pPr algn="ctr"/>
            <a:r>
              <a:rPr lang="en-US" sz="5500" dirty="0" smtClean="0">
                <a:solidFill>
                  <a:srgbClr val="0070C0"/>
                </a:solidFill>
                <a:latin typeface="Architects Daughter" pitchFamily="2" charset="0"/>
              </a:rPr>
              <a:t>Top 15 Most Frequently Asked Questions by Club Reduce Doctors</a:t>
            </a:r>
            <a:endParaRPr lang="en-US" sz="5500" dirty="0">
              <a:solidFill>
                <a:srgbClr val="0070C0"/>
              </a:solidFill>
              <a:latin typeface="Architects Daughter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648200"/>
            <a:ext cx="7647708" cy="6858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 smtClean="0">
                <a:latin typeface="Architects Daughter" pitchFamily="2" charset="0"/>
              </a:rPr>
              <a:t>With Dr. Todd Singleton</a:t>
            </a:r>
            <a:endParaRPr lang="en-US" sz="3000" dirty="0">
              <a:latin typeface="Architects Daugh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209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0600"/>
            <a:ext cx="7647708" cy="112634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latin typeface="Architects Daughter" pitchFamily="2" charset="0"/>
              </a:rPr>
              <a:t>#8 </a:t>
            </a:r>
            <a:r>
              <a:rPr lang="en-US" sz="2800" b="1" dirty="0">
                <a:solidFill>
                  <a:srgbClr val="0070C0"/>
                </a:solidFill>
                <a:latin typeface="Architects Daughter" pitchFamily="2" charset="0"/>
              </a:rPr>
              <a:t>– </a:t>
            </a:r>
            <a:r>
              <a:rPr lang="en-US" sz="2800" b="1" dirty="0" smtClean="0">
                <a:solidFill>
                  <a:srgbClr val="0070C0"/>
                </a:solidFill>
                <a:latin typeface="Architects Daughter" pitchFamily="2" charset="0"/>
              </a:rPr>
              <a:t>“My Patients are Complaining about the Supplements.  Why Do They Need to Take So Many? What Should I Tell Them?”</a:t>
            </a:r>
            <a:endParaRPr lang="en-US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90800"/>
            <a:ext cx="5791200" cy="32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02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7647708" cy="1126342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 smtClean="0">
                <a:solidFill>
                  <a:srgbClr val="FFC000"/>
                </a:solidFill>
                <a:latin typeface="Architects Daughter" pitchFamily="2" charset="0"/>
              </a:rPr>
              <a:t>#9 </a:t>
            </a:r>
            <a:r>
              <a:rPr lang="en-US" sz="3000" b="1" dirty="0">
                <a:solidFill>
                  <a:srgbClr val="0070C0"/>
                </a:solidFill>
                <a:latin typeface="Architects Daughter" pitchFamily="2" charset="0"/>
              </a:rPr>
              <a:t>– </a:t>
            </a:r>
            <a:r>
              <a:rPr lang="en-US" sz="3000" b="1" dirty="0" smtClean="0">
                <a:solidFill>
                  <a:srgbClr val="0070C0"/>
                </a:solidFill>
                <a:latin typeface="Architects Daughter" pitchFamily="2" charset="0"/>
              </a:rPr>
              <a:t>“What if My Patient Gets a Rash after Their Body Wrap?</a:t>
            </a:r>
            <a:endParaRPr lang="en-US" sz="3000" dirty="0"/>
          </a:p>
        </p:txBody>
      </p:sp>
      <p:pic>
        <p:nvPicPr>
          <p:cNvPr id="10242" name="Picture 2" descr="C:\Users\Joe\Downloads\body wrap liz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19228"/>
            <a:ext cx="2667000" cy="399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72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latin typeface="Architects Daughter" pitchFamily="2" charset="0"/>
              </a:rPr>
              <a:t>#10 </a:t>
            </a:r>
            <a:r>
              <a:rPr lang="en-US" sz="2800" b="1" dirty="0">
                <a:solidFill>
                  <a:srgbClr val="0070C0"/>
                </a:solidFill>
                <a:latin typeface="Architects Daughter" pitchFamily="2" charset="0"/>
              </a:rPr>
              <a:t>– “</a:t>
            </a:r>
            <a:r>
              <a:rPr lang="en-US" sz="2800" b="1" dirty="0" smtClean="0">
                <a:solidFill>
                  <a:srgbClr val="0070C0"/>
                </a:solidFill>
                <a:latin typeface="Architects Daughter" pitchFamily="2" charset="0"/>
              </a:rPr>
              <a:t>What if My Patient Doesn’t Lose Weight after 2-4 Weeks on a Program?”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1" y="2286000"/>
            <a:ext cx="533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5600"/>
            <a:ext cx="4352925" cy="309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3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rgbClr val="FFC000"/>
                </a:solidFill>
                <a:latin typeface="Architects Daughter" pitchFamily="2" charset="0"/>
              </a:rPr>
              <a:t>#</a:t>
            </a:r>
            <a:r>
              <a:rPr lang="en-US" sz="3000" b="1" dirty="0" smtClean="0">
                <a:solidFill>
                  <a:srgbClr val="FFC000"/>
                </a:solidFill>
                <a:latin typeface="Architects Daughter" pitchFamily="2" charset="0"/>
              </a:rPr>
              <a:t>11 </a:t>
            </a:r>
            <a:r>
              <a:rPr lang="en-US" sz="3000" b="1" dirty="0">
                <a:solidFill>
                  <a:srgbClr val="0070C0"/>
                </a:solidFill>
                <a:latin typeface="Architects Daughter" pitchFamily="2" charset="0"/>
              </a:rPr>
              <a:t>– </a:t>
            </a:r>
            <a:r>
              <a:rPr lang="en-US" sz="3000" b="1" dirty="0" smtClean="0">
                <a:solidFill>
                  <a:srgbClr val="0070C0"/>
                </a:solidFill>
                <a:latin typeface="Architects Daughter" pitchFamily="2" charset="0"/>
              </a:rPr>
              <a:t>“My Patient has a Pacemaker.  Is it Safe for Them to Do a Program?”</a:t>
            </a:r>
            <a:endParaRPr lang="en-US" sz="3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0"/>
            <a:ext cx="3321217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33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600" b="1" dirty="0">
                <a:solidFill>
                  <a:srgbClr val="FFC000"/>
                </a:solidFill>
                <a:latin typeface="Architects Daughter" pitchFamily="2" charset="0"/>
              </a:rPr>
              <a:t>#</a:t>
            </a:r>
            <a:r>
              <a:rPr lang="en-US" sz="2600" b="1" dirty="0" smtClean="0">
                <a:solidFill>
                  <a:srgbClr val="FFC000"/>
                </a:solidFill>
                <a:latin typeface="Architects Daughter" pitchFamily="2" charset="0"/>
              </a:rPr>
              <a:t>12 </a:t>
            </a:r>
            <a:r>
              <a:rPr lang="en-US" sz="2600" b="1" dirty="0">
                <a:solidFill>
                  <a:srgbClr val="0070C0"/>
                </a:solidFill>
                <a:latin typeface="Architects Daughter" pitchFamily="2" charset="0"/>
              </a:rPr>
              <a:t>– </a:t>
            </a:r>
            <a:r>
              <a:rPr lang="en-US" sz="2600" b="1" dirty="0" smtClean="0">
                <a:solidFill>
                  <a:srgbClr val="0070C0"/>
                </a:solidFill>
                <a:latin typeface="Architects Daughter" pitchFamily="2" charset="0"/>
              </a:rPr>
              <a:t>“My Patient has Thyroid Issues (or No Thyroid).  How Should I Adjust their Treatment?”</a:t>
            </a:r>
            <a:endParaRPr lang="en-US" sz="2600" dirty="0"/>
          </a:p>
        </p:txBody>
      </p:sp>
      <p:pic>
        <p:nvPicPr>
          <p:cNvPr id="13314" name="Picture 2" descr="C:\Users\Joe\Downloads\Anatomy, Thyroid, Diagr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090" y="2590800"/>
            <a:ext cx="5529447" cy="308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Joe\Downloads\Solutions4_thyroid_adre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32" y="2209800"/>
            <a:ext cx="1891927" cy="372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84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rchitects Daughter" pitchFamily="2" charset="0"/>
              </a:rPr>
              <a:t>#</a:t>
            </a:r>
            <a:r>
              <a:rPr lang="en-US" sz="2800" b="1" dirty="0" smtClean="0">
                <a:solidFill>
                  <a:srgbClr val="FFC000"/>
                </a:solidFill>
                <a:latin typeface="Architects Daughter" pitchFamily="2" charset="0"/>
              </a:rPr>
              <a:t>13 </a:t>
            </a:r>
            <a:r>
              <a:rPr lang="en-US" sz="2800" b="1" dirty="0">
                <a:solidFill>
                  <a:srgbClr val="0070C0"/>
                </a:solidFill>
                <a:latin typeface="Architects Daughter" pitchFamily="2" charset="0"/>
              </a:rPr>
              <a:t>– “</a:t>
            </a:r>
            <a:r>
              <a:rPr lang="en-US" sz="2800" b="1" dirty="0" smtClean="0">
                <a:solidFill>
                  <a:srgbClr val="0070C0"/>
                </a:solidFill>
                <a:latin typeface="Architects Daughter" pitchFamily="2" charset="0"/>
              </a:rPr>
              <a:t>My Weight Loss Program Seems to Be Off to a Slow Start.  We are Struggling to Fill Seminars.  What Can I Do to Give it a Boost?”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71800"/>
            <a:ext cx="4554469" cy="248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63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rgbClr val="FFC000"/>
                </a:solidFill>
                <a:latin typeface="Architects Daughter" pitchFamily="2" charset="0"/>
              </a:rPr>
              <a:t>#</a:t>
            </a:r>
            <a:r>
              <a:rPr lang="en-US" sz="3000" b="1" dirty="0" smtClean="0">
                <a:solidFill>
                  <a:srgbClr val="FFC000"/>
                </a:solidFill>
                <a:latin typeface="Architects Daughter" pitchFamily="2" charset="0"/>
              </a:rPr>
              <a:t>14 </a:t>
            </a:r>
            <a:r>
              <a:rPr lang="en-US" sz="3000" b="1" dirty="0">
                <a:solidFill>
                  <a:srgbClr val="0070C0"/>
                </a:solidFill>
                <a:latin typeface="Architects Daughter" pitchFamily="2" charset="0"/>
              </a:rPr>
              <a:t>– </a:t>
            </a:r>
            <a:r>
              <a:rPr lang="en-US" sz="3000" b="1" dirty="0" smtClean="0">
                <a:solidFill>
                  <a:srgbClr val="0070C0"/>
                </a:solidFill>
                <a:latin typeface="Architects Daughter" pitchFamily="2" charset="0"/>
              </a:rPr>
              <a:t>“How Can I Best Help a Patient with Fibromyalgia”?</a:t>
            </a:r>
            <a:endParaRPr lang="en-US" sz="3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38400"/>
            <a:ext cx="5204362" cy="346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11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FFC000"/>
                </a:solidFill>
                <a:latin typeface="Architects Daughter" pitchFamily="2" charset="0"/>
              </a:rPr>
              <a:t>#</a:t>
            </a:r>
            <a:r>
              <a:rPr lang="en-US" sz="3000" b="1" dirty="0" smtClean="0">
                <a:solidFill>
                  <a:srgbClr val="FFC000"/>
                </a:solidFill>
                <a:latin typeface="Architects Daughter" pitchFamily="2" charset="0"/>
              </a:rPr>
              <a:t>15 </a:t>
            </a:r>
            <a:r>
              <a:rPr lang="en-US" sz="3000" b="1" dirty="0">
                <a:solidFill>
                  <a:srgbClr val="0070C0"/>
                </a:solidFill>
                <a:latin typeface="Architects Daughter" pitchFamily="2" charset="0"/>
              </a:rPr>
              <a:t>– “How Can I </a:t>
            </a:r>
            <a:r>
              <a:rPr lang="en-US" sz="3000" b="1" dirty="0" smtClean="0">
                <a:solidFill>
                  <a:srgbClr val="0070C0"/>
                </a:solidFill>
                <a:latin typeface="Architects Daughter" pitchFamily="2" charset="0"/>
              </a:rPr>
              <a:t>Best Help a Patient with Diabetes?”</a:t>
            </a:r>
            <a:endParaRPr lang="en-US" sz="3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506" y="2338388"/>
            <a:ext cx="5391675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38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  <a:latin typeface="Architects Daughter" pitchFamily="2" charset="0"/>
              </a:rPr>
              <a:t>More Questions… </a:t>
            </a:r>
            <a:r>
              <a:rPr lang="en-US" sz="2800" b="1" dirty="0" smtClean="0">
                <a:solidFill>
                  <a:srgbClr val="0070C0"/>
                </a:solidFill>
                <a:latin typeface="Architects Daughter" pitchFamily="2" charset="0"/>
              </a:rPr>
              <a:t>“What Should I Do about No-Shows to the Breakthrough Weight Loss Seminar?”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14600"/>
            <a:ext cx="4984120" cy="330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4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81200"/>
            <a:ext cx="3733800" cy="3048000"/>
          </a:xfrm>
        </p:spPr>
        <p:txBody>
          <a:bodyPr>
            <a:normAutofit/>
          </a:bodyPr>
          <a:lstStyle/>
          <a:p>
            <a:pPr algn="ctr"/>
            <a:r>
              <a:rPr lang="en-US" sz="1700" b="1" dirty="0" smtClean="0">
                <a:solidFill>
                  <a:srgbClr val="FFC000"/>
                </a:solidFill>
                <a:latin typeface="Architects Daughter" pitchFamily="2" charset="0"/>
              </a:rPr>
              <a:t> </a:t>
            </a:r>
            <a:r>
              <a:rPr lang="en-US" sz="1700" b="1" dirty="0">
                <a:solidFill>
                  <a:srgbClr val="FFC000"/>
                </a:solidFill>
                <a:latin typeface="Architects Daughter" pitchFamily="2" charset="0"/>
              </a:rPr>
              <a:t>More Questions</a:t>
            </a:r>
            <a:r>
              <a:rPr lang="en-US" sz="1700" b="1" dirty="0" smtClean="0">
                <a:solidFill>
                  <a:srgbClr val="FFC000"/>
                </a:solidFill>
                <a:latin typeface="Architects Daughter" pitchFamily="2" charset="0"/>
              </a:rPr>
              <a:t>…</a:t>
            </a:r>
            <a:br>
              <a:rPr lang="en-US" sz="1700" b="1" dirty="0" smtClean="0">
                <a:solidFill>
                  <a:srgbClr val="FFC000"/>
                </a:solidFill>
                <a:latin typeface="Architects Daughter" pitchFamily="2" charset="0"/>
              </a:rPr>
            </a:br>
            <a:r>
              <a:rPr lang="en-US" sz="3200" b="1" dirty="0" smtClean="0">
                <a:solidFill>
                  <a:srgbClr val="0070C0"/>
                </a:solidFill>
                <a:latin typeface="Architects Daughter" pitchFamily="2" charset="0"/>
              </a:rPr>
              <a:t>“How Much Does a Program Cost?”</a:t>
            </a:r>
            <a:endParaRPr lang="en-US" sz="32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530" y="3268663"/>
            <a:ext cx="4795470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95" y="-6410"/>
            <a:ext cx="501360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65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8001000" cy="1126342"/>
          </a:xfrm>
        </p:spPr>
        <p:txBody>
          <a:bodyPr>
            <a:noAutofit/>
          </a:bodyPr>
          <a:lstStyle/>
          <a:p>
            <a:pPr algn="ctr"/>
            <a:r>
              <a:rPr lang="en-US" sz="4500" dirty="0" smtClean="0">
                <a:solidFill>
                  <a:srgbClr val="0070C0"/>
                </a:solidFill>
                <a:latin typeface="Architects Daughter" pitchFamily="2" charset="0"/>
              </a:rPr>
              <a:t>Inside Scoop with Dr. Singleton about Patient Care</a:t>
            </a:r>
            <a:br>
              <a:rPr lang="en-US" sz="4500" dirty="0" smtClean="0">
                <a:solidFill>
                  <a:srgbClr val="0070C0"/>
                </a:solidFill>
                <a:latin typeface="Architects Daughter" pitchFamily="2" charset="0"/>
              </a:rPr>
            </a:br>
            <a:r>
              <a:rPr lang="en-US" sz="2200" dirty="0" smtClean="0">
                <a:solidFill>
                  <a:srgbClr val="0070C0"/>
                </a:solidFill>
                <a:latin typeface="Architects Daughter" pitchFamily="2" charset="0"/>
              </a:rPr>
              <a:t>15 Frequently Asked Questions from Club Reduce Doctors </a:t>
            </a:r>
            <a:endParaRPr lang="en-US" sz="2200" dirty="0">
              <a:solidFill>
                <a:srgbClr val="0070C0"/>
              </a:solidFill>
              <a:latin typeface="Architects Daughter" pitchFamily="2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667000"/>
            <a:ext cx="4338462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32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Architects Daughter" pitchFamily="2" charset="0"/>
              </a:rPr>
              <a:t>Make Use Of Your Club Reduce Resources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7646988" cy="255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28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28" y="609600"/>
            <a:ext cx="7647708" cy="1126342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  <a:latin typeface="Architects Daughter" pitchFamily="2" charset="0"/>
              </a:rPr>
              <a:t>Remember the Webinars!</a:t>
            </a:r>
            <a:endParaRPr lang="en-US" sz="3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5" y="1964108"/>
            <a:ext cx="3200400" cy="331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92620"/>
            <a:ext cx="2739977" cy="348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21" y="2972094"/>
            <a:ext cx="300792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85521" y="1858571"/>
            <a:ext cx="2814220" cy="11263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b="1" dirty="0" smtClean="0">
                <a:solidFill>
                  <a:srgbClr val="FFC000"/>
                </a:solidFill>
                <a:latin typeface="Architects Daughter" pitchFamily="2" charset="0"/>
              </a:rPr>
              <a:t>Tools and Services</a:t>
            </a:r>
            <a:endParaRPr lang="en-US" sz="3000" dirty="0">
              <a:solidFill>
                <a:srgbClr val="FFC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9741" y="1335280"/>
            <a:ext cx="2819918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b="1" dirty="0" smtClean="0">
                <a:solidFill>
                  <a:srgbClr val="FFC000"/>
                </a:solidFill>
                <a:latin typeface="Architects Daughter" pitchFamily="2" charset="0"/>
              </a:rPr>
              <a:t>Marketing</a:t>
            </a:r>
            <a:endParaRPr lang="en-US" sz="3000" dirty="0">
              <a:solidFill>
                <a:srgbClr val="FFC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1295400"/>
            <a:ext cx="1854955" cy="11263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b="1" dirty="0" smtClean="0">
                <a:solidFill>
                  <a:srgbClr val="FFC000"/>
                </a:solidFill>
                <a:latin typeface="Architects Daughter" pitchFamily="2" charset="0"/>
              </a:rPr>
              <a:t>Closing</a:t>
            </a:r>
            <a:endParaRPr lang="en-US" sz="3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0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  <a:latin typeface="Architects Daughter" pitchFamily="2" charset="0"/>
              </a:rPr>
              <a:t>Questions? We are Here to Help!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2200"/>
            <a:ext cx="7647708" cy="3590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500" dirty="0" smtClean="0">
                <a:latin typeface="Architects Daughter" pitchFamily="2" charset="0"/>
                <a:hlinkClick r:id="rId2"/>
              </a:rPr>
              <a:t>Support@ClubReduce.com</a:t>
            </a:r>
            <a:endParaRPr lang="en-US" sz="4500" dirty="0" smtClean="0">
              <a:latin typeface="Architects Daughter" pitchFamily="2" charset="0"/>
            </a:endParaRPr>
          </a:p>
          <a:p>
            <a:pPr marL="0" indent="0" algn="ctr">
              <a:buNone/>
            </a:pPr>
            <a:endParaRPr lang="en-US" sz="4500" dirty="0">
              <a:latin typeface="Architects Daughter" pitchFamily="2" charset="0"/>
            </a:endParaRPr>
          </a:p>
          <a:p>
            <a:pPr marL="0" indent="0" algn="ctr">
              <a:buNone/>
            </a:pPr>
            <a:r>
              <a:rPr lang="en-US" sz="4500" dirty="0" smtClean="0">
                <a:latin typeface="Architects Daughter" pitchFamily="2" charset="0"/>
              </a:rPr>
              <a:t>801-590-0880</a:t>
            </a:r>
            <a:endParaRPr lang="en-US" sz="4500" dirty="0">
              <a:latin typeface="Architects Daugh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8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000" b="1" dirty="0" smtClean="0">
                <a:solidFill>
                  <a:srgbClr val="FFC000"/>
                </a:solidFill>
                <a:latin typeface="Architects Daughter" pitchFamily="2" charset="0"/>
              </a:rPr>
              <a:t>#1 </a:t>
            </a:r>
            <a:r>
              <a:rPr lang="en-US" sz="3000" b="1" dirty="0" smtClean="0">
                <a:solidFill>
                  <a:srgbClr val="0070C0"/>
                </a:solidFill>
                <a:latin typeface="Architects Daughter" pitchFamily="2" charset="0"/>
              </a:rPr>
              <a:t>– “When Should I Place Patients on the Solutions4 Hormone Balance Supplement?”</a:t>
            </a:r>
            <a:endParaRPr lang="en-US" sz="30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38400"/>
            <a:ext cx="4833216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Joe\Downloads\Hormone_Bala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2057864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75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7647708" cy="14478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latin typeface="Architects Daughter" pitchFamily="2" charset="0"/>
              </a:rPr>
              <a:t>#2 </a:t>
            </a:r>
            <a:r>
              <a:rPr lang="en-US" sz="2800" b="1" dirty="0" smtClean="0">
                <a:solidFill>
                  <a:srgbClr val="0070C0"/>
                </a:solidFill>
                <a:latin typeface="Architects Daughter" pitchFamily="2" charset="0"/>
              </a:rPr>
              <a:t>– “My Patient Started Experiencing Candida-Like Symptoms after They Started Their Program.  What Should I Tell Them?”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4192936" cy="297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458" y="3124200"/>
            <a:ext cx="5105400" cy="269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94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0600"/>
            <a:ext cx="7647708" cy="1126342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 smtClean="0">
                <a:solidFill>
                  <a:srgbClr val="FFC000"/>
                </a:solidFill>
                <a:latin typeface="Architects Daughter" pitchFamily="2" charset="0"/>
              </a:rPr>
              <a:t>#3 </a:t>
            </a:r>
            <a:r>
              <a:rPr lang="en-US" sz="3000" b="1" dirty="0">
                <a:solidFill>
                  <a:srgbClr val="0070C0"/>
                </a:solidFill>
                <a:latin typeface="Architects Daughter" pitchFamily="2" charset="0"/>
              </a:rPr>
              <a:t>– </a:t>
            </a:r>
            <a:r>
              <a:rPr lang="en-US" sz="3000" b="1" dirty="0" smtClean="0">
                <a:solidFill>
                  <a:srgbClr val="0070C0"/>
                </a:solidFill>
                <a:latin typeface="Architects Daughter" pitchFamily="2" charset="0"/>
              </a:rPr>
              <a:t>“What’s the Best Way to Market for Weight Loss?”</a:t>
            </a:r>
            <a:endParaRPr lang="en-US" sz="30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6864821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10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b="1" dirty="0" smtClean="0">
                <a:solidFill>
                  <a:srgbClr val="FFC000"/>
                </a:solidFill>
                <a:latin typeface="Architects Daughter" pitchFamily="2" charset="0"/>
              </a:rPr>
              <a:t>#4 </a:t>
            </a:r>
            <a:r>
              <a:rPr lang="en-US" sz="3000" b="1" dirty="0">
                <a:solidFill>
                  <a:srgbClr val="0070C0"/>
                </a:solidFill>
                <a:latin typeface="Architects Daughter" pitchFamily="2" charset="0"/>
              </a:rPr>
              <a:t>– “What’s </a:t>
            </a:r>
            <a:r>
              <a:rPr lang="en-US" sz="3000" b="1" dirty="0" smtClean="0">
                <a:solidFill>
                  <a:srgbClr val="0070C0"/>
                </a:solidFill>
                <a:latin typeface="Architects Daughter" pitchFamily="2" charset="0"/>
              </a:rPr>
              <a:t>the Best Way to Market for Neuropathy?”</a:t>
            </a:r>
            <a:endParaRPr lang="en-US" sz="3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3394252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71800"/>
            <a:ext cx="3684034" cy="254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63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0600"/>
            <a:ext cx="7647708" cy="1126342"/>
          </a:xfrm>
        </p:spPr>
        <p:txBody>
          <a:bodyPr>
            <a:noAutofit/>
          </a:bodyPr>
          <a:lstStyle/>
          <a:p>
            <a:pPr algn="ctr"/>
            <a:r>
              <a:rPr lang="en-US" sz="2500" b="1" dirty="0" smtClean="0">
                <a:solidFill>
                  <a:srgbClr val="FFC000"/>
                </a:solidFill>
                <a:latin typeface="Architects Daughter" pitchFamily="2" charset="0"/>
              </a:rPr>
              <a:t>#5 </a:t>
            </a:r>
            <a:r>
              <a:rPr lang="en-US" sz="2500" b="1" dirty="0">
                <a:solidFill>
                  <a:srgbClr val="0070C0"/>
                </a:solidFill>
                <a:latin typeface="Architects Daughter" pitchFamily="2" charset="0"/>
              </a:rPr>
              <a:t>– </a:t>
            </a:r>
            <a:r>
              <a:rPr lang="en-US" sz="2500" b="1" dirty="0" smtClean="0">
                <a:solidFill>
                  <a:srgbClr val="0070C0"/>
                </a:solidFill>
                <a:latin typeface="Architects Daughter" pitchFamily="2" charset="0"/>
              </a:rPr>
              <a:t>“My Patient has had Gastric Bypass Surgery.  Is it Safe for Them to Do a Program?”</a:t>
            </a:r>
            <a:endParaRPr lang="en-US" sz="25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639" y="2338388"/>
            <a:ext cx="5387410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14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7647708" cy="1126342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  <a:latin typeface="Architects Daughter" pitchFamily="2" charset="0"/>
              </a:rPr>
              <a:t>#6 </a:t>
            </a:r>
            <a:r>
              <a:rPr lang="en-US" b="1" dirty="0">
                <a:solidFill>
                  <a:srgbClr val="0070C0"/>
                </a:solidFill>
                <a:latin typeface="Architects Daughter" pitchFamily="2" charset="0"/>
              </a:rPr>
              <a:t>– “My </a:t>
            </a:r>
            <a:r>
              <a:rPr lang="en-US" b="1" dirty="0" smtClean="0">
                <a:solidFill>
                  <a:srgbClr val="0070C0"/>
                </a:solidFill>
                <a:latin typeface="Architects Daughter" pitchFamily="2" charset="0"/>
              </a:rPr>
              <a:t>Neuropathy Patient isn’t Experiencing as Much Relief as My Other Patients.  </a:t>
            </a:r>
            <a:br>
              <a:rPr lang="en-US" b="1" dirty="0" smtClean="0">
                <a:solidFill>
                  <a:srgbClr val="0070C0"/>
                </a:solidFill>
                <a:latin typeface="Architects Daughter" pitchFamily="2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Architects Daughter" pitchFamily="2" charset="0"/>
              </a:rPr>
              <a:t>What’s Wrong?”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452528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Image result for neuropat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90800"/>
            <a:ext cx="3810000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88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b="1" dirty="0" smtClean="0">
                <a:solidFill>
                  <a:srgbClr val="FFC000"/>
                </a:solidFill>
                <a:latin typeface="Architects Daughter" pitchFamily="2" charset="0"/>
              </a:rPr>
              <a:t>#7 </a:t>
            </a:r>
            <a:r>
              <a:rPr lang="en-US" sz="3000" b="1" dirty="0">
                <a:solidFill>
                  <a:srgbClr val="0070C0"/>
                </a:solidFill>
                <a:latin typeface="Architects Daughter" pitchFamily="2" charset="0"/>
              </a:rPr>
              <a:t>– </a:t>
            </a:r>
            <a:r>
              <a:rPr lang="en-US" sz="3000" b="1" dirty="0" smtClean="0">
                <a:solidFill>
                  <a:srgbClr val="0070C0"/>
                </a:solidFill>
                <a:latin typeface="Architects Daughter" pitchFamily="2" charset="0"/>
              </a:rPr>
              <a:t>“Can My Patient Do a Program while Taking a Blood Thinner like Coumadin?”</a:t>
            </a:r>
            <a:endParaRPr lang="en-US" sz="3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0"/>
            <a:ext cx="7169150" cy="286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0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it Theme2 (1) (2)">
  <a:themeElements>
    <a:clrScheme name="Summit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ummit Theme2" id="{718A665C-8674-44B6-B5DB-0B4D69A17002}" vid="{420C94B5-F2CC-4C35-BE5A-E24F081E3D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Summit Theme2 (1) (2)</Template>
  <TotalTime>17663</TotalTime>
  <Words>358</Words>
  <Application>Microsoft Office PowerPoint</Application>
  <PresentationFormat>On-screen Show (4:3)</PresentationFormat>
  <Paragraphs>30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Summit Theme2 (1) (2)</vt:lpstr>
      <vt:lpstr>Top 15 Most Frequently Asked Questions by Club Reduce Doctors</vt:lpstr>
      <vt:lpstr>Inside Scoop with Dr. Singleton about Patient Care 15 Frequently Asked Questions from Club Reduce Doctors </vt:lpstr>
      <vt:lpstr>#1 – “When Should I Place Patients on the Solutions4 Hormone Balance Supplement?”</vt:lpstr>
      <vt:lpstr>#2 – “My Patient Started Experiencing Candida-Like Symptoms after They Started Their Program.  What Should I Tell Them?”</vt:lpstr>
      <vt:lpstr>#3 – “What’s the Best Way to Market for Weight Loss?”</vt:lpstr>
      <vt:lpstr>#4 – “What’s the Best Way to Market for Neuropathy?”</vt:lpstr>
      <vt:lpstr>#5 – “My Patient has had Gastric Bypass Surgery.  Is it Safe for Them to Do a Program?”</vt:lpstr>
      <vt:lpstr>#6 – “My Neuropathy Patient isn’t Experiencing as Much Relief as My Other Patients.   What’s Wrong?”</vt:lpstr>
      <vt:lpstr>#7 – “Can My Patient Do a Program while Taking a Blood Thinner like Coumadin?”</vt:lpstr>
      <vt:lpstr>#8 – “My Patients are Complaining about the Supplements.  Why Do They Need to Take So Many? What Should I Tell Them?”</vt:lpstr>
      <vt:lpstr>#9 – “What if My Patient Gets a Rash after Their Body Wrap?</vt:lpstr>
      <vt:lpstr>#10 – “What if My Patient Doesn’t Lose Weight after 2-4 Weeks on a Program?”</vt:lpstr>
      <vt:lpstr>#11 – “My Patient has a Pacemaker.  Is it Safe for Them to Do a Program?”</vt:lpstr>
      <vt:lpstr>#12 – “My Patient has Thyroid Issues (or No Thyroid).  How Should I Adjust their Treatment?”</vt:lpstr>
      <vt:lpstr>#13 – “My Weight Loss Program Seems to Be Off to a Slow Start.  We are Struggling to Fill Seminars.  What Can I Do to Give it a Boost?”</vt:lpstr>
      <vt:lpstr>#14 – “How Can I Best Help a Patient with Fibromyalgia”?</vt:lpstr>
      <vt:lpstr>#15 – “How Can I Best Help a Patient with Diabetes?”</vt:lpstr>
      <vt:lpstr>More Questions… “What Should I Do about No-Shows to the Breakthrough Weight Loss Seminar?”</vt:lpstr>
      <vt:lpstr> More Questions… “How Much Does a Program Cost?”</vt:lpstr>
      <vt:lpstr>Make Use Of Your Club Reduce Resources</vt:lpstr>
      <vt:lpstr>Remember the Webinars!</vt:lpstr>
      <vt:lpstr>Questions? We are Here to Help!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</dc:creator>
  <cp:lastModifiedBy>Joe</cp:lastModifiedBy>
  <cp:revision>52</cp:revision>
  <dcterms:created xsi:type="dcterms:W3CDTF">2016-05-18T20:45:07Z</dcterms:created>
  <dcterms:modified xsi:type="dcterms:W3CDTF">2018-02-27T19:51:39Z</dcterms:modified>
</cp:coreProperties>
</file>